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  <p:sldMasterId id="2147483673" r:id="rId2"/>
  </p:sldMasterIdLst>
  <p:notesMasterIdLst>
    <p:notesMasterId r:id="rId35"/>
  </p:notesMasterIdLst>
  <p:sldIdLst>
    <p:sldId id="552" r:id="rId3"/>
    <p:sldId id="293" r:id="rId4"/>
    <p:sldId id="554" r:id="rId5"/>
    <p:sldId id="331" r:id="rId6"/>
    <p:sldId id="559" r:id="rId7"/>
    <p:sldId id="561" r:id="rId8"/>
    <p:sldId id="562" r:id="rId9"/>
    <p:sldId id="563" r:id="rId10"/>
    <p:sldId id="589" r:id="rId11"/>
    <p:sldId id="585" r:id="rId12"/>
    <p:sldId id="575" r:id="rId13"/>
    <p:sldId id="588" r:id="rId14"/>
    <p:sldId id="586" r:id="rId15"/>
    <p:sldId id="587" r:id="rId16"/>
    <p:sldId id="566" r:id="rId17"/>
    <p:sldId id="568" r:id="rId18"/>
    <p:sldId id="571" r:id="rId19"/>
    <p:sldId id="584" r:id="rId20"/>
    <p:sldId id="573" r:id="rId21"/>
    <p:sldId id="565" r:id="rId22"/>
    <p:sldId id="576" r:id="rId23"/>
    <p:sldId id="577" r:id="rId24"/>
    <p:sldId id="580" r:id="rId25"/>
    <p:sldId id="581" r:id="rId26"/>
    <p:sldId id="582" r:id="rId27"/>
    <p:sldId id="570" r:id="rId28"/>
    <p:sldId id="560" r:id="rId29"/>
    <p:sldId id="579" r:id="rId30"/>
    <p:sldId id="572" r:id="rId31"/>
    <p:sldId id="569" r:id="rId32"/>
    <p:sldId id="583" r:id="rId33"/>
    <p:sldId id="517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A65B614-E8D7-A7A3-91F6-A8A1EDF62B48}" name="Mollie Mulvanity" initials="MM" userId="S::mmulvanity@ceph.org::b253a45a-00a1-4adb-b67c-3957340e4c49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llie Mulvanity" initials="MM" lastIdx="1" clrIdx="0">
    <p:extLst>
      <p:ext uri="{19B8F6BF-5375-455C-9EA6-DF929625EA0E}">
        <p15:presenceInfo xmlns:p15="http://schemas.microsoft.com/office/powerpoint/2012/main" userId="S::mmulvanity@ceph.org::b253a45a-00a1-4adb-b67c-3957340e4c4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39" autoAdjust="0"/>
    <p:restoredTop sz="72902" autoAdjust="0"/>
  </p:normalViewPr>
  <p:slideViewPr>
    <p:cSldViewPr snapToGrid="0">
      <p:cViewPr varScale="1">
        <p:scale>
          <a:sx n="83" d="100"/>
          <a:sy n="83" d="100"/>
        </p:scale>
        <p:origin x="2142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solidFill>
              <a:srgbClr val="A50021"/>
            </a:solidFill>
          </c:spPr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230-459E-99CB-9E336ED4A886}"/>
              </c:ext>
            </c:extLst>
          </c:dPt>
          <c:dPt>
            <c:idx val="1"/>
            <c:bubble3D val="0"/>
            <c:spPr>
              <a:solidFill>
                <a:srgbClr val="66669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230-459E-99CB-9E336ED4A886}"/>
              </c:ext>
            </c:extLst>
          </c:dPt>
          <c:val>
            <c:numRef>
              <c:f>Sheet1!$A$1:$B$1</c:f>
              <c:numCache>
                <c:formatCode>General</c:formatCode>
                <c:ptCount val="2"/>
                <c:pt idx="0">
                  <c:v>36</c:v>
                </c:pt>
                <c:pt idx="1">
                  <c:v>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230-459E-99CB-9E336ED4A8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4" Type="http://schemas.openxmlformats.org/officeDocument/2006/relationships/image" Target="../media/image7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4" Type="http://schemas.openxmlformats.org/officeDocument/2006/relationships/image" Target="../media/image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7D03BB-C45D-45DE-9CA2-89CD38D249B4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29009CD-EFA8-4280-BB7B-11E687A90AD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dirty="0"/>
            <a:t>Up to 1.0 CPH recertification credit</a:t>
          </a:r>
          <a:endParaRPr lang="en-US" dirty="0"/>
        </a:p>
      </dgm:t>
    </dgm:pt>
    <dgm:pt modelId="{FD51C522-9908-4C71-8C77-84C28D5CC4FB}" type="parTrans" cxnId="{A4EAEACD-4991-4975-9740-0C74811DD865}">
      <dgm:prSet/>
      <dgm:spPr/>
      <dgm:t>
        <a:bodyPr/>
        <a:lstStyle/>
        <a:p>
          <a:endParaRPr lang="en-US"/>
        </a:p>
      </dgm:t>
    </dgm:pt>
    <dgm:pt modelId="{C891668A-2BDA-45FF-937B-8116B932E61F}" type="sibTrans" cxnId="{A4EAEACD-4991-4975-9740-0C74811DD865}">
      <dgm:prSet/>
      <dgm:spPr/>
      <dgm:t>
        <a:bodyPr/>
        <a:lstStyle/>
        <a:p>
          <a:endParaRPr lang="en-US"/>
        </a:p>
      </dgm:t>
    </dgm:pt>
    <dgm:pt modelId="{4C9A798F-0FF7-4AB4-A7F1-5F88C09FCEC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dirty="0"/>
            <a:t>Slides &amp; recording on website within 24 hours</a:t>
          </a:r>
          <a:endParaRPr lang="en-US" dirty="0"/>
        </a:p>
      </dgm:t>
    </dgm:pt>
    <dgm:pt modelId="{08EA535C-4508-4905-9410-A1590D140939}" type="parTrans" cxnId="{6685DCC9-E024-4F28-AB62-0C6530F67053}">
      <dgm:prSet/>
      <dgm:spPr/>
      <dgm:t>
        <a:bodyPr/>
        <a:lstStyle/>
        <a:p>
          <a:endParaRPr lang="en-US"/>
        </a:p>
      </dgm:t>
    </dgm:pt>
    <dgm:pt modelId="{245FF2F6-DCD9-4C4F-93DB-4E9DC570D090}" type="sibTrans" cxnId="{6685DCC9-E024-4F28-AB62-0C6530F67053}">
      <dgm:prSet/>
      <dgm:spPr/>
      <dgm:t>
        <a:bodyPr/>
        <a:lstStyle/>
        <a:p>
          <a:endParaRPr lang="en-US"/>
        </a:p>
      </dgm:t>
    </dgm:pt>
    <dgm:pt modelId="{0FF05AF3-CDD9-4C9C-9563-4AB1BEA1985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dirty="0"/>
            <a:t>FAQs and Webinars page</a:t>
          </a:r>
          <a:endParaRPr lang="en-US" dirty="0"/>
        </a:p>
      </dgm:t>
    </dgm:pt>
    <dgm:pt modelId="{66E0CC21-1FD7-45D9-8E90-F26300A919DC}" type="parTrans" cxnId="{E68C833E-22E8-4A21-9471-E524D826FD13}">
      <dgm:prSet/>
      <dgm:spPr/>
      <dgm:t>
        <a:bodyPr/>
        <a:lstStyle/>
        <a:p>
          <a:endParaRPr lang="en-US"/>
        </a:p>
      </dgm:t>
    </dgm:pt>
    <dgm:pt modelId="{3D63E305-D866-4440-9700-CD971D5BD6DC}" type="sibTrans" cxnId="{E68C833E-22E8-4A21-9471-E524D826FD13}">
      <dgm:prSet/>
      <dgm:spPr/>
      <dgm:t>
        <a:bodyPr/>
        <a:lstStyle/>
        <a:p>
          <a:endParaRPr lang="en-US"/>
        </a:p>
      </dgm:t>
    </dgm:pt>
    <dgm:pt modelId="{A189413C-5369-4772-A7B3-A820A7C9989A}" type="pres">
      <dgm:prSet presAssocID="{997D03BB-C45D-45DE-9CA2-89CD38D249B4}" presName="root" presStyleCnt="0">
        <dgm:presLayoutVars>
          <dgm:dir/>
          <dgm:resizeHandles val="exact"/>
        </dgm:presLayoutVars>
      </dgm:prSet>
      <dgm:spPr/>
    </dgm:pt>
    <dgm:pt modelId="{C50DC472-3B66-438E-90D7-12AA5784EFF6}" type="pres">
      <dgm:prSet presAssocID="{E29009CD-EFA8-4280-BB7B-11E687A90AD3}" presName="compNode" presStyleCnt="0"/>
      <dgm:spPr/>
    </dgm:pt>
    <dgm:pt modelId="{14EC155A-3FDC-4341-A407-8A564E5BB850}" type="pres">
      <dgm:prSet presAssocID="{E29009CD-EFA8-4280-BB7B-11E687A90AD3}" presName="bgRect" presStyleLbl="bgShp" presStyleIdx="0" presStyleCnt="2"/>
      <dgm:spPr>
        <a:solidFill>
          <a:schemeClr val="accent4">
            <a:lumMod val="60000"/>
            <a:lumOff val="40000"/>
          </a:schemeClr>
        </a:solidFill>
      </dgm:spPr>
    </dgm:pt>
    <dgm:pt modelId="{CD363047-D6FB-4E39-9A30-6DDB0D6D2D82}" type="pres">
      <dgm:prSet presAssocID="{E29009CD-EFA8-4280-BB7B-11E687A90AD3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AE3B74B3-96D8-40B8-B819-AAEFC251DD92}" type="pres">
      <dgm:prSet presAssocID="{E29009CD-EFA8-4280-BB7B-11E687A90AD3}" presName="spaceRect" presStyleCnt="0"/>
      <dgm:spPr/>
    </dgm:pt>
    <dgm:pt modelId="{18CF3FE1-6A33-4CFA-B61B-854A1993F2B0}" type="pres">
      <dgm:prSet presAssocID="{E29009CD-EFA8-4280-BB7B-11E687A90AD3}" presName="parTx" presStyleLbl="revTx" presStyleIdx="0" presStyleCnt="3">
        <dgm:presLayoutVars>
          <dgm:chMax val="0"/>
          <dgm:chPref val="0"/>
        </dgm:presLayoutVars>
      </dgm:prSet>
      <dgm:spPr/>
    </dgm:pt>
    <dgm:pt modelId="{270A70B4-5BB2-4D53-84F3-08D1EFB4F087}" type="pres">
      <dgm:prSet presAssocID="{C891668A-2BDA-45FF-937B-8116B932E61F}" presName="sibTrans" presStyleCnt="0"/>
      <dgm:spPr/>
    </dgm:pt>
    <dgm:pt modelId="{BAAC9E27-DD5C-40A2-A19E-B5C86B5DA945}" type="pres">
      <dgm:prSet presAssocID="{4C9A798F-0FF7-4AB4-A7F1-5F88C09FCECA}" presName="compNode" presStyleCnt="0"/>
      <dgm:spPr/>
    </dgm:pt>
    <dgm:pt modelId="{B719CBF6-A499-461F-B30A-F560247C4A22}" type="pres">
      <dgm:prSet presAssocID="{4C9A798F-0FF7-4AB4-A7F1-5F88C09FCECA}" presName="bgRect" presStyleLbl="bgShp" presStyleIdx="1" presStyleCnt="2" custLinFactNeighborX="-1142" custLinFactNeighborY="-4836"/>
      <dgm:spPr/>
    </dgm:pt>
    <dgm:pt modelId="{C6249D20-F82B-4BB7-92A6-7965E2948661}" type="pres">
      <dgm:prSet presAssocID="{4C9A798F-0FF7-4AB4-A7F1-5F88C09FCECA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itor"/>
        </a:ext>
      </dgm:extLst>
    </dgm:pt>
    <dgm:pt modelId="{866455AD-8142-41CC-B4B7-F979E936DB76}" type="pres">
      <dgm:prSet presAssocID="{4C9A798F-0FF7-4AB4-A7F1-5F88C09FCECA}" presName="spaceRect" presStyleCnt="0"/>
      <dgm:spPr/>
    </dgm:pt>
    <dgm:pt modelId="{9CE199AE-3662-42A9-B265-55190F9DFBC9}" type="pres">
      <dgm:prSet presAssocID="{4C9A798F-0FF7-4AB4-A7F1-5F88C09FCECA}" presName="parTx" presStyleLbl="revTx" presStyleIdx="1" presStyleCnt="3">
        <dgm:presLayoutVars>
          <dgm:chMax val="0"/>
          <dgm:chPref val="0"/>
        </dgm:presLayoutVars>
      </dgm:prSet>
      <dgm:spPr/>
    </dgm:pt>
    <dgm:pt modelId="{56E0F79F-03CB-4F91-8C13-9B3BAB4A014F}" type="pres">
      <dgm:prSet presAssocID="{4C9A798F-0FF7-4AB4-A7F1-5F88C09FCECA}" presName="desTx" presStyleLbl="revTx" presStyleIdx="2" presStyleCnt="3">
        <dgm:presLayoutVars/>
      </dgm:prSet>
      <dgm:spPr/>
    </dgm:pt>
  </dgm:ptLst>
  <dgm:cxnLst>
    <dgm:cxn modelId="{0ED2FE2E-32AC-4482-BA29-35EED8E12886}" type="presOf" srcId="{997D03BB-C45D-45DE-9CA2-89CD38D249B4}" destId="{A189413C-5369-4772-A7B3-A820A7C9989A}" srcOrd="0" destOrd="0" presId="urn:microsoft.com/office/officeart/2018/2/layout/IconVerticalSolidList"/>
    <dgm:cxn modelId="{E68C833E-22E8-4A21-9471-E524D826FD13}" srcId="{4C9A798F-0FF7-4AB4-A7F1-5F88C09FCECA}" destId="{0FF05AF3-CDD9-4C9C-9563-4AB1BEA1985B}" srcOrd="0" destOrd="0" parTransId="{66E0CC21-1FD7-45D9-8E90-F26300A919DC}" sibTransId="{3D63E305-D866-4440-9700-CD971D5BD6DC}"/>
    <dgm:cxn modelId="{CDF6F042-2C42-4205-823A-D6CE7B03C96E}" type="presOf" srcId="{E29009CD-EFA8-4280-BB7B-11E687A90AD3}" destId="{18CF3FE1-6A33-4CFA-B61B-854A1993F2B0}" srcOrd="0" destOrd="0" presId="urn:microsoft.com/office/officeart/2018/2/layout/IconVerticalSolidList"/>
    <dgm:cxn modelId="{19523279-822E-4A05-8B00-C3045E1B1BBF}" type="presOf" srcId="{4C9A798F-0FF7-4AB4-A7F1-5F88C09FCECA}" destId="{9CE199AE-3662-42A9-B265-55190F9DFBC9}" srcOrd="0" destOrd="0" presId="urn:microsoft.com/office/officeart/2018/2/layout/IconVerticalSolidList"/>
    <dgm:cxn modelId="{E24C08AB-67C5-49F3-B098-62917FD49921}" type="presOf" srcId="{0FF05AF3-CDD9-4C9C-9563-4AB1BEA1985B}" destId="{56E0F79F-03CB-4F91-8C13-9B3BAB4A014F}" srcOrd="0" destOrd="0" presId="urn:microsoft.com/office/officeart/2018/2/layout/IconVerticalSolidList"/>
    <dgm:cxn modelId="{6685DCC9-E024-4F28-AB62-0C6530F67053}" srcId="{997D03BB-C45D-45DE-9CA2-89CD38D249B4}" destId="{4C9A798F-0FF7-4AB4-A7F1-5F88C09FCECA}" srcOrd="1" destOrd="0" parTransId="{08EA535C-4508-4905-9410-A1590D140939}" sibTransId="{245FF2F6-DCD9-4C4F-93DB-4E9DC570D090}"/>
    <dgm:cxn modelId="{A4EAEACD-4991-4975-9740-0C74811DD865}" srcId="{997D03BB-C45D-45DE-9CA2-89CD38D249B4}" destId="{E29009CD-EFA8-4280-BB7B-11E687A90AD3}" srcOrd="0" destOrd="0" parTransId="{FD51C522-9908-4C71-8C77-84C28D5CC4FB}" sibTransId="{C891668A-2BDA-45FF-937B-8116B932E61F}"/>
    <dgm:cxn modelId="{BD5383E8-0269-4742-B520-5D7242D23185}" type="presParOf" srcId="{A189413C-5369-4772-A7B3-A820A7C9989A}" destId="{C50DC472-3B66-438E-90D7-12AA5784EFF6}" srcOrd="0" destOrd="0" presId="urn:microsoft.com/office/officeart/2018/2/layout/IconVerticalSolidList"/>
    <dgm:cxn modelId="{C9CF633B-21CB-499F-9111-19CD6D3B7CDB}" type="presParOf" srcId="{C50DC472-3B66-438E-90D7-12AA5784EFF6}" destId="{14EC155A-3FDC-4341-A407-8A564E5BB850}" srcOrd="0" destOrd="0" presId="urn:microsoft.com/office/officeart/2018/2/layout/IconVerticalSolidList"/>
    <dgm:cxn modelId="{7F3724D1-575F-4F14-9075-248A28F1263D}" type="presParOf" srcId="{C50DC472-3B66-438E-90D7-12AA5784EFF6}" destId="{CD363047-D6FB-4E39-9A30-6DDB0D6D2D82}" srcOrd="1" destOrd="0" presId="urn:microsoft.com/office/officeart/2018/2/layout/IconVerticalSolidList"/>
    <dgm:cxn modelId="{7E87FAC0-3FD7-4114-96FB-77CED4630C17}" type="presParOf" srcId="{C50DC472-3B66-438E-90D7-12AA5784EFF6}" destId="{AE3B74B3-96D8-40B8-B819-AAEFC251DD92}" srcOrd="2" destOrd="0" presId="urn:microsoft.com/office/officeart/2018/2/layout/IconVerticalSolidList"/>
    <dgm:cxn modelId="{41FC4DBE-0924-48CB-9BA1-2C87E0690874}" type="presParOf" srcId="{C50DC472-3B66-438E-90D7-12AA5784EFF6}" destId="{18CF3FE1-6A33-4CFA-B61B-854A1993F2B0}" srcOrd="3" destOrd="0" presId="urn:microsoft.com/office/officeart/2018/2/layout/IconVerticalSolidList"/>
    <dgm:cxn modelId="{C8345C42-F513-4588-83E1-3E820096C0BD}" type="presParOf" srcId="{A189413C-5369-4772-A7B3-A820A7C9989A}" destId="{270A70B4-5BB2-4D53-84F3-08D1EFB4F087}" srcOrd="1" destOrd="0" presId="urn:microsoft.com/office/officeart/2018/2/layout/IconVerticalSolidList"/>
    <dgm:cxn modelId="{EDB358C6-9FF4-45B4-88A8-4F616FDF94FD}" type="presParOf" srcId="{A189413C-5369-4772-A7B3-A820A7C9989A}" destId="{BAAC9E27-DD5C-40A2-A19E-B5C86B5DA945}" srcOrd="2" destOrd="0" presId="urn:microsoft.com/office/officeart/2018/2/layout/IconVerticalSolidList"/>
    <dgm:cxn modelId="{DF860191-0A98-47C5-BBCF-930B3F86DE5A}" type="presParOf" srcId="{BAAC9E27-DD5C-40A2-A19E-B5C86B5DA945}" destId="{B719CBF6-A499-461F-B30A-F560247C4A22}" srcOrd="0" destOrd="0" presId="urn:microsoft.com/office/officeart/2018/2/layout/IconVerticalSolidList"/>
    <dgm:cxn modelId="{B2BB6D7E-3807-43B4-8E74-45451C79F980}" type="presParOf" srcId="{BAAC9E27-DD5C-40A2-A19E-B5C86B5DA945}" destId="{C6249D20-F82B-4BB7-92A6-7965E2948661}" srcOrd="1" destOrd="0" presId="urn:microsoft.com/office/officeart/2018/2/layout/IconVerticalSolidList"/>
    <dgm:cxn modelId="{581D024E-E428-4B9E-8EF8-3F489AD6569D}" type="presParOf" srcId="{BAAC9E27-DD5C-40A2-A19E-B5C86B5DA945}" destId="{866455AD-8142-41CC-B4B7-F979E936DB76}" srcOrd="2" destOrd="0" presId="urn:microsoft.com/office/officeart/2018/2/layout/IconVerticalSolidList"/>
    <dgm:cxn modelId="{D7F20385-1C53-4839-A3DE-2F7C2B18E617}" type="presParOf" srcId="{BAAC9E27-DD5C-40A2-A19E-B5C86B5DA945}" destId="{9CE199AE-3662-42A9-B265-55190F9DFBC9}" srcOrd="3" destOrd="0" presId="urn:microsoft.com/office/officeart/2018/2/layout/IconVerticalSolidList"/>
    <dgm:cxn modelId="{E17934E3-0265-4C73-B79C-F6BF1A72AF10}" type="presParOf" srcId="{BAAC9E27-DD5C-40A2-A19E-B5C86B5DA945}" destId="{56E0F79F-03CB-4F91-8C13-9B3BAB4A014F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EC155A-3FDC-4341-A407-8A564E5BB850}">
      <dsp:nvSpPr>
        <dsp:cNvPr id="0" name=""/>
        <dsp:cNvSpPr/>
      </dsp:nvSpPr>
      <dsp:spPr>
        <a:xfrm>
          <a:off x="0" y="590370"/>
          <a:ext cx="8775770" cy="1089914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363047-D6FB-4E39-9A30-6DDB0D6D2D82}">
      <dsp:nvSpPr>
        <dsp:cNvPr id="0" name=""/>
        <dsp:cNvSpPr/>
      </dsp:nvSpPr>
      <dsp:spPr>
        <a:xfrm>
          <a:off x="329699" y="835600"/>
          <a:ext cx="599452" cy="59945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CF3FE1-6A33-4CFA-B61B-854A1993F2B0}">
      <dsp:nvSpPr>
        <dsp:cNvPr id="0" name=""/>
        <dsp:cNvSpPr/>
      </dsp:nvSpPr>
      <dsp:spPr>
        <a:xfrm>
          <a:off x="1258850" y="590370"/>
          <a:ext cx="7516919" cy="10899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5349" tIns="115349" rIns="115349" bIns="115349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kern="1200" dirty="0"/>
            <a:t>Up to 1.0 CPH recertification credit</a:t>
          </a:r>
          <a:endParaRPr lang="en-US" sz="2500" kern="1200" dirty="0"/>
        </a:p>
      </dsp:txBody>
      <dsp:txXfrm>
        <a:off x="1258850" y="590370"/>
        <a:ext cx="7516919" cy="1089914"/>
      </dsp:txXfrm>
    </dsp:sp>
    <dsp:sp modelId="{B719CBF6-A499-461F-B30A-F560247C4A22}">
      <dsp:nvSpPr>
        <dsp:cNvPr id="0" name=""/>
        <dsp:cNvSpPr/>
      </dsp:nvSpPr>
      <dsp:spPr>
        <a:xfrm>
          <a:off x="0" y="1900054"/>
          <a:ext cx="8775770" cy="108991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249D20-F82B-4BB7-92A6-7965E2948661}">
      <dsp:nvSpPr>
        <dsp:cNvPr id="0" name=""/>
        <dsp:cNvSpPr/>
      </dsp:nvSpPr>
      <dsp:spPr>
        <a:xfrm>
          <a:off x="329699" y="2197993"/>
          <a:ext cx="599452" cy="59945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E199AE-3662-42A9-B265-55190F9DFBC9}">
      <dsp:nvSpPr>
        <dsp:cNvPr id="0" name=""/>
        <dsp:cNvSpPr/>
      </dsp:nvSpPr>
      <dsp:spPr>
        <a:xfrm>
          <a:off x="1258850" y="1952762"/>
          <a:ext cx="3949096" cy="10899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5349" tIns="115349" rIns="115349" bIns="115349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kern="1200" dirty="0"/>
            <a:t>Slides &amp; recording on website within 24 hours</a:t>
          </a:r>
          <a:endParaRPr lang="en-US" sz="2500" kern="1200" dirty="0"/>
        </a:p>
      </dsp:txBody>
      <dsp:txXfrm>
        <a:off x="1258850" y="1952762"/>
        <a:ext cx="3949096" cy="1089914"/>
      </dsp:txXfrm>
    </dsp:sp>
    <dsp:sp modelId="{56E0F79F-03CB-4F91-8C13-9B3BAB4A014F}">
      <dsp:nvSpPr>
        <dsp:cNvPr id="0" name=""/>
        <dsp:cNvSpPr/>
      </dsp:nvSpPr>
      <dsp:spPr>
        <a:xfrm>
          <a:off x="5207947" y="1952762"/>
          <a:ext cx="3567822" cy="10899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5349" tIns="115349" rIns="115349" bIns="115349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/>
            <a:t>FAQs and Webinars page</a:t>
          </a:r>
          <a:endParaRPr lang="en-US" sz="1800" kern="1200" dirty="0"/>
        </a:p>
      </dsp:txBody>
      <dsp:txXfrm>
        <a:off x="5207947" y="1952762"/>
        <a:ext cx="3567822" cy="10899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257B6F-1258-4A71-8995-02D3ADF7461C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E2C82-B256-4A2D-8B7B-5FC77B42D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728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FE2C82-B256-4A2D-8B7B-5FC77B42DD2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38809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E2C82-B256-4A2D-8B7B-5FC77B42DD2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1312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E2C82-B256-4A2D-8B7B-5FC77B42DD2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252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E2C82-B256-4A2D-8B7B-5FC77B42DD2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4555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E2C82-B256-4A2D-8B7B-5FC77B42DD2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8611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E2C82-B256-4A2D-8B7B-5FC77B42DD2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5815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E2C82-B256-4A2D-8B7B-5FC77B42DD2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2772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E2C82-B256-4A2D-8B7B-5FC77B42DD2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3758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E2C82-B256-4A2D-8B7B-5FC77B42DD2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1899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E2C82-B256-4A2D-8B7B-5FC77B42DD2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1072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E2C82-B256-4A2D-8B7B-5FC77B42DD2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5725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75D7F8-D1AE-4760-AEF7-F89E38E7B62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900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E2C82-B256-4A2D-8B7B-5FC77B42DD2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8237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E2C82-B256-4A2D-8B7B-5FC77B42DD2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8919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E2C82-B256-4A2D-8B7B-5FC77B42DD2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0349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E2C82-B256-4A2D-8B7B-5FC77B42DD2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6705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FE2C82-B256-4A2D-8B7B-5FC77B42DD2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38331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FE2C82-B256-4A2D-8B7B-5FC77B42DD2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23690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FE2C82-B256-4A2D-8B7B-5FC77B42DD2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37854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E2C82-B256-4A2D-8B7B-5FC77B42DD2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9176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E2C82-B256-4A2D-8B7B-5FC77B42DD2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2362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E2C82-B256-4A2D-8B7B-5FC77B42DD2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3864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E2C82-B256-4A2D-8B7B-5FC77B42DD2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076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E2C82-B256-4A2D-8B7B-5FC77B42DD2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209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48092" y="3421626"/>
            <a:ext cx="8240108" cy="253672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8092" y="3085765"/>
            <a:ext cx="8240108" cy="1504844"/>
          </a:xfrm>
          <a:effectLst/>
        </p:spPr>
        <p:txBody>
          <a:bodyPr anchor="b">
            <a:normAutofit/>
          </a:bodyPr>
          <a:lstStyle>
            <a:lvl1pPr>
              <a:defRPr sz="4000" b="0" cap="none" spc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8092" y="4590611"/>
            <a:ext cx="8240108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2400" b="0" cap="none" spc="0">
                <a:ln>
                  <a:noFill/>
                </a:ln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2800" y="1228542"/>
            <a:ext cx="5926765" cy="1079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709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7989752" cy="566738"/>
          </a:xfrm>
        </p:spPr>
        <p:txBody>
          <a:bodyPr anchor="b">
            <a:normAutofit/>
          </a:bodyPr>
          <a:lstStyle>
            <a:lvl1pPr algn="l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8094" y="599725"/>
            <a:ext cx="8238706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3" y="5260128"/>
            <a:ext cx="7989752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653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3" y="599727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cap="none" spc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9108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629401" y="599725"/>
            <a:ext cx="2057399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675727"/>
            <a:ext cx="1503123" cy="5183073"/>
          </a:xfrm>
        </p:spPr>
        <p:txBody>
          <a:bodyPr vert="eaVert"/>
          <a:lstStyle>
            <a:lvl1pPr>
              <a:defRPr b="0" cap="none" spc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3" y="675727"/>
            <a:ext cx="592220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7622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48092" y="3421626"/>
            <a:ext cx="8240108" cy="253672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8092" y="3085765"/>
            <a:ext cx="8240108" cy="1504844"/>
          </a:xfrm>
          <a:effectLst/>
        </p:spPr>
        <p:txBody>
          <a:bodyPr anchor="b">
            <a:normAutofit/>
          </a:bodyPr>
          <a:lstStyle>
            <a:lvl1pPr>
              <a:defRPr sz="4000" b="0" cap="none" spc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8092" y="4590611"/>
            <a:ext cx="8240108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2400" b="0" cap="none" spc="0">
                <a:ln>
                  <a:noFill/>
                </a:ln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800" y="1228542"/>
            <a:ext cx="5926765" cy="1079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585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3" y="599727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cap="none" spc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3" y="2228005"/>
            <a:ext cx="7989752" cy="3630795"/>
          </a:xfrm>
        </p:spPr>
        <p:txBody>
          <a:bodyPr/>
          <a:lstStyle>
            <a:lvl1pPr>
              <a:defRPr b="0" cap="none" spc="0">
                <a:ln>
                  <a:noFill/>
                </a:ln>
                <a:solidFill>
                  <a:schemeClr val="tx1"/>
                </a:solidFill>
                <a:effectLst/>
              </a:defRPr>
            </a:lvl1pPr>
            <a:lvl2pPr>
              <a:defRPr b="0" cap="none" spc="0">
                <a:ln>
                  <a:noFill/>
                </a:ln>
                <a:solidFill>
                  <a:schemeClr val="tx1"/>
                </a:solidFill>
                <a:effectLst/>
              </a:defRPr>
            </a:lvl2pPr>
            <a:lvl3pPr>
              <a:defRPr b="0" cap="none" spc="0">
                <a:ln>
                  <a:noFill/>
                </a:ln>
                <a:solidFill>
                  <a:schemeClr val="tx1"/>
                </a:solidFill>
                <a:effectLst/>
              </a:defRPr>
            </a:lvl3pPr>
            <a:lvl4pPr>
              <a:defRPr b="0" cap="none" spc="0">
                <a:ln>
                  <a:noFill/>
                </a:ln>
                <a:solidFill>
                  <a:schemeClr val="tx1"/>
                </a:solidFill>
                <a:effectLst/>
              </a:defRPr>
            </a:lvl4pPr>
            <a:lvl5pPr>
              <a:defRPr b="0" cap="none" spc="0">
                <a:ln>
                  <a:noFill/>
                </a:ln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0163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52647" y="514197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4" y="3036573"/>
            <a:ext cx="7989751" cy="1504844"/>
          </a:xfrm>
        </p:spPr>
        <p:txBody>
          <a:bodyPr anchor="b">
            <a:normAutofit/>
          </a:bodyPr>
          <a:lstStyle>
            <a:lvl1pPr algn="l">
              <a:defRPr sz="36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4" y="4541417"/>
            <a:ext cx="798975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668233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8093" y="599727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cap="none" spc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4"/>
            <a:ext cx="389952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2" y="2228004"/>
            <a:ext cx="390766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7573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spect="1"/>
          </p:cNvSpPr>
          <p:nvPr/>
        </p:nvSpPr>
        <p:spPr>
          <a:xfrm>
            <a:off x="448093" y="599727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cap="none" spc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20" y="2228003"/>
            <a:ext cx="359350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 cap="none" spc="0">
                <a:ln>
                  <a:noFill/>
                </a:ln>
                <a:solidFill>
                  <a:schemeClr val="accent1"/>
                </a:solidFill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3" y="2926053"/>
            <a:ext cx="3899527" cy="2934999"/>
          </a:xfrm>
        </p:spPr>
        <p:txBody>
          <a:bodyPr anchor="t">
            <a:normAutofit/>
          </a:bodyPr>
          <a:lstStyle>
            <a:lvl1pPr>
              <a:defRPr b="0" cap="none" spc="0">
                <a:ln>
                  <a:noFill/>
                </a:ln>
                <a:solidFill>
                  <a:schemeClr val="tx1"/>
                </a:solidFill>
                <a:effectLst/>
              </a:defRPr>
            </a:lvl1pPr>
            <a:lvl2pPr>
              <a:defRPr b="0" cap="none" spc="0">
                <a:ln>
                  <a:noFill/>
                </a:ln>
                <a:solidFill>
                  <a:schemeClr val="tx1"/>
                </a:solidFill>
                <a:effectLst/>
              </a:defRPr>
            </a:lvl2pPr>
            <a:lvl3pPr>
              <a:defRPr b="0" cap="none" spc="0">
                <a:ln>
                  <a:noFill/>
                </a:ln>
                <a:solidFill>
                  <a:schemeClr val="tx1"/>
                </a:solidFill>
                <a:effectLst/>
              </a:defRPr>
            </a:lvl3pPr>
            <a:lvl4pPr>
              <a:defRPr b="0" cap="none" spc="0">
                <a:ln>
                  <a:noFill/>
                </a:ln>
                <a:solidFill>
                  <a:schemeClr val="tx1"/>
                </a:solidFill>
                <a:effectLst/>
              </a:defRPr>
            </a:lvl4pPr>
            <a:lvl5pPr>
              <a:defRPr b="0" cap="none" spc="0">
                <a:ln>
                  <a:noFill/>
                </a:ln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9309" y="2228003"/>
            <a:ext cx="3601635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 cap="none" spc="0">
                <a:ln>
                  <a:noFill/>
                </a:ln>
                <a:solidFill>
                  <a:schemeClr val="accent1"/>
                </a:solidFill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3"/>
            <a:ext cx="3907662" cy="2934999"/>
          </a:xfrm>
        </p:spPr>
        <p:txBody>
          <a:bodyPr anchor="t">
            <a:normAutofit/>
          </a:bodyPr>
          <a:lstStyle>
            <a:lvl1pPr>
              <a:defRPr b="0" cap="none" spc="0">
                <a:ln>
                  <a:noFill/>
                </a:ln>
                <a:solidFill>
                  <a:schemeClr val="tx1"/>
                </a:solidFill>
                <a:effectLst/>
              </a:defRPr>
            </a:lvl1pPr>
            <a:lvl2pPr>
              <a:defRPr b="0" cap="none" spc="0">
                <a:ln>
                  <a:noFill/>
                </a:ln>
                <a:solidFill>
                  <a:schemeClr val="tx1"/>
                </a:solidFill>
                <a:effectLst/>
              </a:defRPr>
            </a:lvl2pPr>
            <a:lvl3pPr>
              <a:defRPr b="0" cap="none" spc="0">
                <a:ln>
                  <a:noFill/>
                </a:ln>
                <a:solidFill>
                  <a:schemeClr val="tx1"/>
                </a:solidFill>
                <a:effectLst/>
              </a:defRPr>
            </a:lvl3pPr>
            <a:lvl4pPr>
              <a:defRPr b="0" cap="none" spc="0">
                <a:ln>
                  <a:noFill/>
                </a:ln>
                <a:solidFill>
                  <a:schemeClr val="tx1"/>
                </a:solidFill>
                <a:effectLst/>
              </a:defRPr>
            </a:lvl4pPr>
            <a:lvl5pPr>
              <a:defRPr b="0" cap="none" spc="0">
                <a:ln>
                  <a:noFill/>
                </a:ln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974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spect="1"/>
          </p:cNvSpPr>
          <p:nvPr/>
        </p:nvSpPr>
        <p:spPr>
          <a:xfrm>
            <a:off x="448093" y="599727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cap="none" spc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4450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579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3" y="599727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cap="none" spc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3" y="2228005"/>
            <a:ext cx="7989752" cy="3630795"/>
          </a:xfrm>
        </p:spPr>
        <p:txBody>
          <a:bodyPr/>
          <a:lstStyle>
            <a:lvl1pPr>
              <a:defRPr b="0" cap="none" spc="0">
                <a:ln>
                  <a:noFill/>
                </a:ln>
                <a:solidFill>
                  <a:schemeClr val="tx1"/>
                </a:solidFill>
                <a:effectLst/>
              </a:defRPr>
            </a:lvl1pPr>
            <a:lvl2pPr>
              <a:defRPr b="0" cap="none" spc="0">
                <a:ln>
                  <a:noFill/>
                </a:ln>
                <a:solidFill>
                  <a:schemeClr val="tx1"/>
                </a:solidFill>
                <a:effectLst/>
              </a:defRPr>
            </a:lvl2pPr>
            <a:lvl3pPr>
              <a:defRPr b="0" cap="none" spc="0">
                <a:ln>
                  <a:noFill/>
                </a:ln>
                <a:solidFill>
                  <a:schemeClr val="tx1"/>
                </a:solidFill>
                <a:effectLst/>
              </a:defRPr>
            </a:lvl3pPr>
            <a:lvl4pPr>
              <a:defRPr b="0" cap="none" spc="0">
                <a:ln>
                  <a:noFill/>
                </a:ln>
                <a:solidFill>
                  <a:schemeClr val="tx1"/>
                </a:solidFill>
                <a:effectLst/>
              </a:defRPr>
            </a:lvl4pPr>
            <a:lvl5pPr>
              <a:defRPr b="0" cap="none" spc="0">
                <a:ln>
                  <a:noFill/>
                </a:ln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3342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65600" y="5756400"/>
            <a:ext cx="1900800" cy="90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4855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 userDrawn="1"/>
        </p:nvSpPr>
        <p:spPr>
          <a:xfrm>
            <a:off x="452647" y="5141973"/>
            <a:ext cx="8238707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353" y="5262296"/>
            <a:ext cx="3536625" cy="689514"/>
          </a:xfrm>
        </p:spPr>
        <p:txBody>
          <a:bodyPr anchor="ctr"/>
          <a:lstStyle>
            <a:lvl1pPr algn="l">
              <a:defRPr sz="2000" b="0" cap="none" spc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99" y="601200"/>
            <a:ext cx="8240400" cy="4204800"/>
          </a:xfrm>
        </p:spPr>
        <p:txBody>
          <a:bodyPr anchor="t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8" y="5262297"/>
            <a:ext cx="426532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00477" y="6056938"/>
            <a:ext cx="7704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4013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7989752" cy="566738"/>
          </a:xfrm>
        </p:spPr>
        <p:txBody>
          <a:bodyPr anchor="b">
            <a:normAutofit/>
          </a:bodyPr>
          <a:lstStyle>
            <a:lvl1pPr algn="l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8094" y="599725"/>
            <a:ext cx="8238706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3" y="5260128"/>
            <a:ext cx="7989752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2435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3" y="599727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cap="none" spc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7480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629401" y="599725"/>
            <a:ext cx="2057399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675727"/>
            <a:ext cx="1503123" cy="5183073"/>
          </a:xfrm>
        </p:spPr>
        <p:txBody>
          <a:bodyPr vert="eaVert"/>
          <a:lstStyle>
            <a:lvl1pPr>
              <a:defRPr b="0" cap="none" spc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3" y="675727"/>
            <a:ext cx="592220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047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52647" y="514197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4" y="3036573"/>
            <a:ext cx="7989751" cy="1504844"/>
          </a:xfrm>
        </p:spPr>
        <p:txBody>
          <a:bodyPr anchor="b">
            <a:normAutofit/>
          </a:bodyPr>
          <a:lstStyle>
            <a:lvl1pPr algn="l">
              <a:defRPr sz="36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4" y="4541417"/>
            <a:ext cx="798975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06738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8093" y="599727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cap="none" spc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4"/>
            <a:ext cx="389952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2" y="2228004"/>
            <a:ext cx="390766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230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spect="1"/>
          </p:cNvSpPr>
          <p:nvPr/>
        </p:nvSpPr>
        <p:spPr>
          <a:xfrm>
            <a:off x="448093" y="599727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cap="none" spc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20" y="2228003"/>
            <a:ext cx="359350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 cap="none" spc="0">
                <a:ln>
                  <a:noFill/>
                </a:ln>
                <a:solidFill>
                  <a:schemeClr val="accent1"/>
                </a:solidFill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3" y="2926053"/>
            <a:ext cx="3899527" cy="2934999"/>
          </a:xfrm>
        </p:spPr>
        <p:txBody>
          <a:bodyPr anchor="t">
            <a:normAutofit/>
          </a:bodyPr>
          <a:lstStyle>
            <a:lvl1pPr>
              <a:defRPr b="0" cap="none" spc="0">
                <a:ln>
                  <a:noFill/>
                </a:ln>
                <a:solidFill>
                  <a:schemeClr val="tx1"/>
                </a:solidFill>
                <a:effectLst/>
              </a:defRPr>
            </a:lvl1pPr>
            <a:lvl2pPr>
              <a:defRPr b="0" cap="none" spc="0">
                <a:ln>
                  <a:noFill/>
                </a:ln>
                <a:solidFill>
                  <a:schemeClr val="tx1"/>
                </a:solidFill>
                <a:effectLst/>
              </a:defRPr>
            </a:lvl2pPr>
            <a:lvl3pPr>
              <a:defRPr b="0" cap="none" spc="0">
                <a:ln>
                  <a:noFill/>
                </a:ln>
                <a:solidFill>
                  <a:schemeClr val="tx1"/>
                </a:solidFill>
                <a:effectLst/>
              </a:defRPr>
            </a:lvl3pPr>
            <a:lvl4pPr>
              <a:defRPr b="0" cap="none" spc="0">
                <a:ln>
                  <a:noFill/>
                </a:ln>
                <a:solidFill>
                  <a:schemeClr val="tx1"/>
                </a:solidFill>
                <a:effectLst/>
              </a:defRPr>
            </a:lvl4pPr>
            <a:lvl5pPr>
              <a:defRPr b="0" cap="none" spc="0">
                <a:ln>
                  <a:noFill/>
                </a:ln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9309" y="2228003"/>
            <a:ext cx="3601635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 cap="none" spc="0">
                <a:ln>
                  <a:noFill/>
                </a:ln>
                <a:solidFill>
                  <a:schemeClr val="accent1"/>
                </a:solidFill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3"/>
            <a:ext cx="3907662" cy="2934999"/>
          </a:xfrm>
        </p:spPr>
        <p:txBody>
          <a:bodyPr anchor="t">
            <a:normAutofit/>
          </a:bodyPr>
          <a:lstStyle>
            <a:lvl1pPr>
              <a:defRPr b="0" cap="none" spc="0">
                <a:ln>
                  <a:noFill/>
                </a:ln>
                <a:solidFill>
                  <a:schemeClr val="tx1"/>
                </a:solidFill>
                <a:effectLst/>
              </a:defRPr>
            </a:lvl1pPr>
            <a:lvl2pPr>
              <a:defRPr b="0" cap="none" spc="0">
                <a:ln>
                  <a:noFill/>
                </a:ln>
                <a:solidFill>
                  <a:schemeClr val="tx1"/>
                </a:solidFill>
                <a:effectLst/>
              </a:defRPr>
            </a:lvl2pPr>
            <a:lvl3pPr>
              <a:defRPr b="0" cap="none" spc="0">
                <a:ln>
                  <a:noFill/>
                </a:ln>
                <a:solidFill>
                  <a:schemeClr val="tx1"/>
                </a:solidFill>
                <a:effectLst/>
              </a:defRPr>
            </a:lvl3pPr>
            <a:lvl4pPr>
              <a:defRPr b="0" cap="none" spc="0">
                <a:ln>
                  <a:noFill/>
                </a:ln>
                <a:solidFill>
                  <a:schemeClr val="tx1"/>
                </a:solidFill>
                <a:effectLst/>
              </a:defRPr>
            </a:lvl4pPr>
            <a:lvl5pPr>
              <a:defRPr b="0" cap="none" spc="0">
                <a:ln>
                  <a:noFill/>
                </a:ln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568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spect="1"/>
          </p:cNvSpPr>
          <p:nvPr/>
        </p:nvSpPr>
        <p:spPr>
          <a:xfrm>
            <a:off x="448093" y="599727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cap="none" spc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077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232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65600" y="5756400"/>
            <a:ext cx="1900800" cy="90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268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 userDrawn="1"/>
        </p:nvSpPr>
        <p:spPr>
          <a:xfrm>
            <a:off x="452647" y="5141973"/>
            <a:ext cx="8238707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353" y="5262296"/>
            <a:ext cx="3536625" cy="689514"/>
          </a:xfrm>
        </p:spPr>
        <p:txBody>
          <a:bodyPr anchor="ctr"/>
          <a:lstStyle>
            <a:lvl1pPr algn="l">
              <a:defRPr sz="2000" b="0" cap="none" spc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99" y="601200"/>
            <a:ext cx="8240400" cy="4204800"/>
          </a:xfrm>
        </p:spPr>
        <p:txBody>
          <a:bodyPr anchor="t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8" y="5262297"/>
            <a:ext cx="426532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00477" y="6056938"/>
            <a:ext cx="7704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742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3" y="687476"/>
            <a:ext cx="7989752" cy="10833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Master Slides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3" y="1908952"/>
            <a:ext cx="7989752" cy="41318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00477" y="6056938"/>
            <a:ext cx="7704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8092" y="441325"/>
            <a:ext cx="2719909" cy="10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5976001" y="441325"/>
            <a:ext cx="2710800" cy="10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216601" y="441325"/>
            <a:ext cx="2710800" cy="10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193" y="6051462"/>
            <a:ext cx="889803" cy="332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966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2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kern="1200" cap="none" spc="0">
          <a:ln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" panose="05000000000000000000" pitchFamily="2" charset="2"/>
        <a:buChar char="§"/>
        <a:defRPr sz="2800" b="0" kern="1200" cap="none" spc="0">
          <a:ln>
            <a:noFill/>
          </a:ln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" panose="05000000000000000000" pitchFamily="2" charset="2"/>
        <a:buChar char="§"/>
        <a:defRPr sz="2600" b="0" kern="1200" cap="none" spc="0">
          <a:ln>
            <a:noFill/>
          </a:ln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" panose="05000000000000000000" pitchFamily="2" charset="2"/>
        <a:buChar char="§"/>
        <a:defRPr sz="2400" b="0" kern="1200" cap="none" spc="0">
          <a:ln>
            <a:noFill/>
          </a:ln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b="0" kern="1200" cap="none" spc="0">
          <a:ln>
            <a:noFill/>
          </a:ln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b="0" kern="1200" cap="none" spc="0">
          <a:ln>
            <a:noFill/>
          </a:ln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3" y="687476"/>
            <a:ext cx="7989752" cy="10833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Master Slides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3" y="1908952"/>
            <a:ext cx="7989752" cy="41318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00477" y="6056938"/>
            <a:ext cx="7704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8092" y="441325"/>
            <a:ext cx="2719909" cy="10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5976001" y="441325"/>
            <a:ext cx="2710800" cy="10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216601" y="441325"/>
            <a:ext cx="2710800" cy="10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93" y="6051462"/>
            <a:ext cx="889803" cy="332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605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kern="1200" cap="none" spc="0">
          <a:ln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" panose="05000000000000000000" pitchFamily="2" charset="2"/>
        <a:buChar char="§"/>
        <a:defRPr sz="2800" b="0" kern="1200" cap="none" spc="0">
          <a:ln>
            <a:noFill/>
          </a:ln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" panose="05000000000000000000" pitchFamily="2" charset="2"/>
        <a:buChar char="§"/>
        <a:defRPr sz="2600" b="0" kern="1200" cap="none" spc="0">
          <a:ln>
            <a:noFill/>
          </a:ln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" panose="05000000000000000000" pitchFamily="2" charset="2"/>
        <a:buChar char="§"/>
        <a:defRPr sz="2400" b="0" kern="1200" cap="none" spc="0">
          <a:ln>
            <a:noFill/>
          </a:ln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b="0" kern="1200" cap="none" spc="0">
          <a:ln>
            <a:noFill/>
          </a:ln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b="0" kern="1200" cap="none" spc="0">
          <a:ln>
            <a:noFill/>
          </a:ln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Relationship Id="rId9" Type="http://schemas.openxmlformats.org/officeDocument/2006/relationships/image" Target="../media/image14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78656-4E13-4241-99AB-297E54BB7A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 for joining us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F90110-BEF8-46E7-BBCC-940CFD1FA80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The webinar will begin soon!</a:t>
            </a:r>
          </a:p>
        </p:txBody>
      </p:sp>
    </p:spTree>
    <p:extLst>
      <p:ext uri="{BB962C8B-B14F-4D97-AF65-F5344CB8AC3E}">
        <p14:creationId xmlns:p14="http://schemas.microsoft.com/office/powerpoint/2010/main" val="14848471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59B4BA4-1ACA-C762-B16A-C14A5AB3FA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824" t="23220" r="55275" b="10684"/>
          <a:stretch/>
        </p:blipFill>
        <p:spPr>
          <a:xfrm>
            <a:off x="602901" y="582802"/>
            <a:ext cx="7938197" cy="6127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8677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B4A8195-179C-B48A-850E-F085ECC007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3610" t="26132" r="6529" b="35185"/>
          <a:stretch/>
        </p:blipFill>
        <p:spPr>
          <a:xfrm>
            <a:off x="88900" y="1210575"/>
            <a:ext cx="8699500" cy="3803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8931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2DB64FA-1FA1-E25A-84F9-4A5DC77A3B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989" t="30382" r="50000" b="32173"/>
          <a:stretch/>
        </p:blipFill>
        <p:spPr>
          <a:xfrm>
            <a:off x="361740" y="1467058"/>
            <a:ext cx="8561194" cy="2773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5657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2229748-E780-0339-06A2-C1C9E977063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714" t="26150" r="55714" b="24684"/>
          <a:stretch/>
        </p:blipFill>
        <p:spPr>
          <a:xfrm>
            <a:off x="265648" y="928004"/>
            <a:ext cx="8612703" cy="500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1410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3AD8070-B9E4-E656-957A-7544026403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044" t="30708" r="55385" b="19150"/>
          <a:stretch/>
        </p:blipFill>
        <p:spPr>
          <a:xfrm>
            <a:off x="279920" y="886767"/>
            <a:ext cx="8584160" cy="5084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2653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FDC59-619A-20DA-87C5-FBA1A30F9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the Council 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C421BE-27D0-EEF0-48A2-D58824196E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3" y="2228004"/>
            <a:ext cx="8094177" cy="3633047"/>
          </a:xfrm>
        </p:spPr>
        <p:txBody>
          <a:bodyPr/>
          <a:lstStyle/>
          <a:p>
            <a:r>
              <a:rPr lang="en-US" dirty="0"/>
              <a:t>Accept interim report as evidence of compliance – issue is resolved</a:t>
            </a:r>
          </a:p>
          <a:p>
            <a:r>
              <a:rPr lang="en-US" dirty="0"/>
              <a:t>Accept interim report as evidence of compliance – require new interim report to monitor further progress</a:t>
            </a:r>
          </a:p>
          <a:p>
            <a:r>
              <a:rPr lang="en-US" dirty="0"/>
              <a:t>Reject interim report – explain outstanding issue(s) &amp; require another interim report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6109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FDC59-619A-20DA-87C5-FBA1A30F9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are the consequences of </a:t>
            </a:r>
            <a:br>
              <a:rPr lang="en-US" dirty="0"/>
            </a:br>
            <a:r>
              <a:rPr lang="en-US" dirty="0"/>
              <a:t>continued non-compliance?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C421BE-27D0-EEF0-48A2-D58824196E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3" y="2228004"/>
            <a:ext cx="8094177" cy="3633047"/>
          </a:xfrm>
        </p:spPr>
        <p:txBody>
          <a:bodyPr/>
          <a:lstStyle/>
          <a:p>
            <a:r>
              <a:rPr lang="en-US" dirty="0"/>
              <a:t>Council can</a:t>
            </a:r>
          </a:p>
          <a:p>
            <a:pPr lvl="1"/>
            <a:r>
              <a:rPr lang="en-US" dirty="0"/>
              <a:t>Require call and/or consultation visit with staff</a:t>
            </a:r>
          </a:p>
          <a:p>
            <a:pPr lvl="1"/>
            <a:r>
              <a:rPr lang="en-US" dirty="0"/>
              <a:t>Require focused or full accreditation review</a:t>
            </a:r>
          </a:p>
          <a:p>
            <a:pPr lvl="1"/>
            <a:r>
              <a:rPr lang="en-US" dirty="0"/>
              <a:t>Confer probationary accreditation</a:t>
            </a:r>
          </a:p>
          <a:p>
            <a:pPr lvl="1"/>
            <a:r>
              <a:rPr lang="en-US" dirty="0"/>
              <a:t>Revoke accreditation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8335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BC82A-FFAF-2AF1-80EE-C5978572F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many are reviewed?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6AFB0E-DB4A-57CD-CDEB-00C2338C4D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3" y="2228004"/>
            <a:ext cx="8082747" cy="108332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In 2022, the Council reviewed 80+ interim reports</a:t>
            </a:r>
          </a:p>
          <a:p>
            <a:pPr lvl="1"/>
            <a:r>
              <a:rPr lang="en-US" dirty="0"/>
              <a:t>One or more issues of non-compliance in each</a:t>
            </a:r>
          </a:p>
          <a:p>
            <a:pPr lvl="1"/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4DEB42C-FB03-3B20-6DEE-D067CBC4F9C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9075894"/>
              </p:ext>
            </p:extLst>
          </p:nvPr>
        </p:nvGraphicFramePr>
        <p:xfrm>
          <a:off x="6375400" y="3784600"/>
          <a:ext cx="2743199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19060691-9C97-F374-E1CF-A4774C85910C}"/>
              </a:ext>
            </a:extLst>
          </p:cNvPr>
          <p:cNvSpPr txBox="1"/>
          <p:nvPr/>
        </p:nvSpPr>
        <p:spPr>
          <a:xfrm>
            <a:off x="7962900" y="4768851"/>
            <a:ext cx="916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43%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F966CBC-0097-8DA3-6CAD-9ADBF3E9FFB6}"/>
              </a:ext>
            </a:extLst>
          </p:cNvPr>
          <p:cNvSpPr txBox="1">
            <a:spLocks/>
          </p:cNvSpPr>
          <p:nvPr/>
        </p:nvSpPr>
        <p:spPr>
          <a:xfrm>
            <a:off x="581194" y="3784601"/>
            <a:ext cx="6711148" cy="20955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" panose="05000000000000000000" pitchFamily="2" charset="2"/>
              <a:buChar char="§"/>
              <a:defRPr sz="2800" b="0" kern="1200" cap="none" spc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" panose="05000000000000000000" pitchFamily="2" charset="2"/>
              <a:buChar char="§"/>
              <a:defRPr sz="2600" b="0" kern="1200" cap="none" spc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" panose="05000000000000000000" pitchFamily="2" charset="2"/>
              <a:buChar char="§"/>
              <a:defRPr sz="2400" b="0" kern="1200" cap="none" spc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b="0" kern="1200" cap="none" spc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b="0" kern="1200" cap="none" spc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43% required another interim report, a new interim report, and/or more explanatory language in the letter</a:t>
            </a:r>
          </a:p>
          <a:p>
            <a:pPr lvl="1"/>
            <a:r>
              <a:rPr lang="en-US" dirty="0"/>
              <a:t>Leads to lots of work for everyone!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618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505C1-3928-A25F-A2B0-F76908001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does my school/program respond?</a:t>
            </a:r>
          </a:p>
        </p:txBody>
      </p:sp>
      <p:pic>
        <p:nvPicPr>
          <p:cNvPr id="5" name="Picture 4" descr="5 Ways To Battle Any Producer's Worst Nightmare: “WRITER'S BLOCK” - EDM.com  - The Latest Electronic Dance Music News, Reviews &amp; Artists">
            <a:extLst>
              <a:ext uri="{FF2B5EF4-FFF2-40B4-BE49-F238E27FC236}">
                <a16:creationId xmlns:a16="http://schemas.microsoft.com/office/drawing/2014/main" id="{AB0C50B3-9A67-696B-BC20-F64153BFFE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92" r="13958"/>
          <a:stretch/>
        </p:blipFill>
        <p:spPr bwMode="auto">
          <a:xfrm rot="818753">
            <a:off x="5152646" y="2639118"/>
            <a:ext cx="3478441" cy="2761058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1AD8629-B6C6-A70C-D23B-CFF5A81716E4}"/>
              </a:ext>
            </a:extLst>
          </p:cNvPr>
          <p:cNvSpPr txBox="1"/>
          <p:nvPr/>
        </p:nvSpPr>
        <p:spPr>
          <a:xfrm>
            <a:off x="6250685" y="3429000"/>
            <a:ext cx="167411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D8F3E29-293B-9F9E-D656-FC384586FA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3214" y="2267769"/>
            <a:ext cx="4602831" cy="367830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buFont typeface="Wingdings 2" panose="05020102010507070707" pitchFamily="18" charset="2"/>
              <a:buChar char=""/>
            </a:pPr>
            <a:r>
              <a:rPr lang="en-US" sz="2400" dirty="0"/>
              <a:t>Use CEPH-provided template!</a:t>
            </a:r>
          </a:p>
          <a:p>
            <a:pPr>
              <a:lnSpc>
                <a:spcPct val="90000"/>
              </a:lnSpc>
              <a:buFont typeface="Wingdings 2" panose="05020102010507070707" pitchFamily="18" charset="2"/>
              <a:buChar char=""/>
            </a:pPr>
            <a:r>
              <a:rPr lang="en-US" sz="2400" dirty="0"/>
              <a:t>Focus on specific facts and actions taken</a:t>
            </a:r>
          </a:p>
          <a:p>
            <a:pPr lvl="1">
              <a:lnSpc>
                <a:spcPct val="90000"/>
              </a:lnSpc>
              <a:buFont typeface="Wingdings 2" panose="05020102010507070707" pitchFamily="18" charset="2"/>
              <a:buChar char=""/>
            </a:pPr>
            <a:r>
              <a:rPr lang="en-US" sz="2200" u="sng" dirty="0"/>
              <a:t>Who</a:t>
            </a:r>
            <a:r>
              <a:rPr lang="en-US" sz="2200" dirty="0"/>
              <a:t> took specific actions?</a:t>
            </a:r>
          </a:p>
          <a:p>
            <a:pPr lvl="1">
              <a:lnSpc>
                <a:spcPct val="90000"/>
              </a:lnSpc>
              <a:buFont typeface="Wingdings 2" panose="05020102010507070707" pitchFamily="18" charset="2"/>
              <a:buChar char=""/>
            </a:pPr>
            <a:r>
              <a:rPr lang="en-US" sz="2200" u="sng" dirty="0"/>
              <a:t>When</a:t>
            </a:r>
            <a:r>
              <a:rPr lang="en-US" sz="2200" dirty="0"/>
              <a:t> was a decision made or action implemented?</a:t>
            </a:r>
          </a:p>
          <a:p>
            <a:pPr>
              <a:lnSpc>
                <a:spcPct val="90000"/>
              </a:lnSpc>
              <a:buFont typeface="Wingdings 2" panose="05020102010507070707" pitchFamily="18" charset="2"/>
              <a:buChar char=""/>
            </a:pPr>
            <a:r>
              <a:rPr lang="en-US" sz="2400" dirty="0"/>
              <a:t>Provide specific supporting info to help Council verify compliance</a:t>
            </a:r>
          </a:p>
        </p:txBody>
      </p:sp>
    </p:spTree>
    <p:extLst>
      <p:ext uri="{BB962C8B-B14F-4D97-AF65-F5344CB8AC3E}">
        <p14:creationId xmlns:p14="http://schemas.microsoft.com/office/powerpoint/2010/main" val="1962446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15FD598-D78A-647D-6DF8-662715F9C2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528" t="24074" r="55972" b="8436"/>
          <a:stretch/>
        </p:blipFill>
        <p:spPr>
          <a:xfrm>
            <a:off x="871494" y="623610"/>
            <a:ext cx="7401011" cy="6130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093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1946" y="3737028"/>
            <a:ext cx="8240108" cy="1989402"/>
          </a:xfrm>
          <a:ln>
            <a:miter lim="800000"/>
            <a:headEnd/>
            <a:tailEnd/>
          </a:ln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800" dirty="0">
                <a:effectLst/>
              </a:rPr>
              <a:t>Successful Interim Reports:</a:t>
            </a:r>
            <a:br>
              <a:rPr lang="en-US" sz="4800" dirty="0">
                <a:effectLst/>
              </a:rPr>
            </a:br>
            <a:r>
              <a:rPr lang="en-US" sz="4800" dirty="0">
                <a:effectLst/>
              </a:rPr>
              <a:t>Specific &amp; Responsive</a:t>
            </a:r>
            <a:br>
              <a:rPr lang="en-US" sz="4800" dirty="0">
                <a:effectLst/>
              </a:rPr>
            </a:br>
            <a:endParaRPr dirty="0">
              <a:effectLst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436C0C1-258B-A373-A291-C8F18FE3E978}"/>
              </a:ext>
            </a:extLst>
          </p:cNvPr>
          <p:cNvSpPr txBox="1"/>
          <p:nvPr/>
        </p:nvSpPr>
        <p:spPr>
          <a:xfrm>
            <a:off x="451946" y="5357098"/>
            <a:ext cx="8240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effectLst/>
              </a:rPr>
              <a:t>May 3, 2023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2921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A0B2E-A743-EFD4-ABB5-2384CCDB5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should I avoid?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498034-5CB2-52BC-27C7-C03B73E69E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3" y="2228004"/>
            <a:ext cx="8082747" cy="3633047"/>
          </a:xfrm>
        </p:spPr>
        <p:txBody>
          <a:bodyPr/>
          <a:lstStyle/>
          <a:p>
            <a:r>
              <a:rPr lang="en-US" dirty="0"/>
              <a:t>Re-writing a section of the self-study</a:t>
            </a:r>
          </a:p>
          <a:p>
            <a:r>
              <a:rPr lang="en-US" dirty="0"/>
              <a:t>Summarizing past activities already deemed non-compliant</a:t>
            </a:r>
          </a:p>
          <a:p>
            <a:r>
              <a:rPr lang="en-US" dirty="0"/>
              <a:t>Extraneous or lengthy appendices</a:t>
            </a:r>
          </a:p>
          <a:p>
            <a:r>
              <a:rPr lang="en-US" dirty="0"/>
              <a:t>Topics beyond the scope of the Council’s request</a:t>
            </a:r>
          </a:p>
        </p:txBody>
      </p:sp>
    </p:spTree>
    <p:extLst>
      <p:ext uri="{BB962C8B-B14F-4D97-AF65-F5344CB8AC3E}">
        <p14:creationId xmlns:p14="http://schemas.microsoft.com/office/powerpoint/2010/main" val="6560641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5F5B3-27E3-6193-4621-6F129891E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E815FB-B18B-88F6-14E4-94A1E7EF12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036" t="22840" r="52993" b="27161"/>
          <a:stretch/>
        </p:blipFill>
        <p:spPr>
          <a:xfrm>
            <a:off x="581192" y="2094654"/>
            <a:ext cx="7791283" cy="387032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478BA73-F709-8FC5-EF72-C02EFAC56A0B}"/>
              </a:ext>
            </a:extLst>
          </p:cNvPr>
          <p:cNvSpPr/>
          <p:nvPr/>
        </p:nvSpPr>
        <p:spPr>
          <a:xfrm>
            <a:off x="428625" y="3257551"/>
            <a:ext cx="8134182" cy="1400174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D874440-9AA4-BA44-0FFA-E50CCB92C6B9}"/>
              </a:ext>
            </a:extLst>
          </p:cNvPr>
          <p:cNvSpPr/>
          <p:nvPr/>
        </p:nvSpPr>
        <p:spPr>
          <a:xfrm>
            <a:off x="409742" y="4791075"/>
            <a:ext cx="8134182" cy="1029547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609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4F70F-D167-8EEB-CB38-F5654882D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1232223-1DE3-A3F2-D7CB-6CBE718AC2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750" t="18952" r="52917" b="8951"/>
          <a:stretch/>
        </p:blipFill>
        <p:spPr>
          <a:xfrm>
            <a:off x="1762125" y="2009774"/>
            <a:ext cx="6705600" cy="4895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6726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DA1E4-8EBB-3038-CCEE-CBF0458D5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052641-675B-1C69-90B5-1392CA4D69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708" t="22222" r="52187" b="12037"/>
          <a:stretch/>
        </p:blipFill>
        <p:spPr>
          <a:xfrm>
            <a:off x="1627220" y="1895475"/>
            <a:ext cx="6943725" cy="438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885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B7EBA-524E-9B69-ACEB-DD840501F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E0A603E-80FF-E4DE-5704-A8C0161F2B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990" t="23545" r="60049" b="46412"/>
          <a:stretch/>
        </p:blipFill>
        <p:spPr>
          <a:xfrm>
            <a:off x="864158" y="1999620"/>
            <a:ext cx="7576160" cy="3848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9967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7AA97-2B90-2E2D-DEE2-D3E571546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64D4A02-9426-BBEF-0B36-E7C02DF175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312" t="25800" r="55449" b="14198"/>
          <a:stretch/>
        </p:blipFill>
        <p:spPr>
          <a:xfrm>
            <a:off x="1809750" y="1925489"/>
            <a:ext cx="6391275" cy="4932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956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0292C-6152-C638-9942-7DA6BF481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Consult CEPH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A4DA45-9788-93D5-A003-E68A662615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3" y="2228004"/>
            <a:ext cx="8147171" cy="363304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FAQs</a:t>
            </a:r>
          </a:p>
          <a:p>
            <a:pPr lvl="1"/>
            <a:r>
              <a:rPr lang="en-US" dirty="0"/>
              <a:t>Graduation rates</a:t>
            </a:r>
          </a:p>
          <a:p>
            <a:pPr lvl="1"/>
            <a:r>
              <a:rPr lang="en-US" dirty="0"/>
              <a:t>Post-graduation outcomes</a:t>
            </a:r>
          </a:p>
          <a:p>
            <a:r>
              <a:rPr lang="en-US" dirty="0"/>
              <a:t>Presentations &amp; webinars</a:t>
            </a:r>
          </a:p>
          <a:p>
            <a:pPr lvl="1"/>
            <a:r>
              <a:rPr lang="en-US" dirty="0"/>
              <a:t>Evaluation strategies</a:t>
            </a:r>
          </a:p>
          <a:p>
            <a:pPr lvl="1"/>
            <a:r>
              <a:rPr lang="en-US" dirty="0"/>
              <a:t>Stakeholder data</a:t>
            </a:r>
          </a:p>
          <a:p>
            <a:pPr lvl="1"/>
            <a:r>
              <a:rPr lang="en-US" dirty="0"/>
              <a:t>Writing &amp; assessing concentration competencies</a:t>
            </a:r>
          </a:p>
          <a:p>
            <a:pPr lvl="1"/>
            <a:r>
              <a:rPr lang="en-US" dirty="0"/>
              <a:t>Cumulative, integrative &amp; practice-based experiences</a:t>
            </a:r>
          </a:p>
        </p:txBody>
      </p:sp>
    </p:spTree>
    <p:extLst>
      <p:ext uri="{BB962C8B-B14F-4D97-AF65-F5344CB8AC3E}">
        <p14:creationId xmlns:p14="http://schemas.microsoft.com/office/powerpoint/2010/main" val="6117508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D744D8-A898-18FD-977C-71E4E0F828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27" t="9122" r="42501" b="38551"/>
          <a:stretch/>
        </p:blipFill>
        <p:spPr>
          <a:xfrm>
            <a:off x="249382" y="914400"/>
            <a:ext cx="8894618" cy="286789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F6E4332-0BF3-D814-9E93-115823CAB5B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52" t="13777" r="44281" b="32998"/>
          <a:stretch/>
        </p:blipFill>
        <p:spPr>
          <a:xfrm>
            <a:off x="447674" y="3782290"/>
            <a:ext cx="8846386" cy="3075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750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2106816-F33E-D33C-EE68-5419F7DC99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250" t="11851" r="60375" b="17713"/>
          <a:stretch/>
        </p:blipFill>
        <p:spPr>
          <a:xfrm>
            <a:off x="163004" y="1314825"/>
            <a:ext cx="4408996" cy="49034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198A0CD-6BC3-7673-6B9D-1B097ACBCC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250" t="11852" r="60250" b="4073"/>
          <a:stretch/>
        </p:blipFill>
        <p:spPr>
          <a:xfrm>
            <a:off x="4892040" y="1143749"/>
            <a:ext cx="3974656" cy="5245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7634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EA3174-D66F-FF57-04DF-9F7371D4FF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448" t="17156" r="51484" b="15241"/>
          <a:stretch/>
        </p:blipFill>
        <p:spPr>
          <a:xfrm>
            <a:off x="849086" y="626836"/>
            <a:ext cx="7445828" cy="6052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716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Logistics</a:t>
            </a:r>
            <a:endParaRPr lang="en-US" dirty="0"/>
          </a:p>
        </p:txBody>
      </p:sp>
      <p:graphicFrame>
        <p:nvGraphicFramePr>
          <p:cNvPr id="17" name="Content Placeholder 2">
            <a:extLst>
              <a:ext uri="{FF2B5EF4-FFF2-40B4-BE49-F238E27FC236}">
                <a16:creationId xmlns:a16="http://schemas.microsoft.com/office/drawing/2014/main" id="{B02A1374-994A-4BCB-907A-5C5DADBBE35F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284339" y="2097229"/>
          <a:ext cx="8775770" cy="36330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641116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C666A-2B93-887E-533E-466EDD7F4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Help us help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518E6E-1D94-E568-43DF-C3A0A0A047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3" y="2228004"/>
            <a:ext cx="8105607" cy="3633047"/>
          </a:xfrm>
        </p:spPr>
        <p:txBody>
          <a:bodyPr/>
          <a:lstStyle/>
          <a:p>
            <a:r>
              <a:rPr lang="en-US" dirty="0"/>
              <a:t>Ask your staff contact to review a draft of your interim report</a:t>
            </a:r>
          </a:p>
          <a:p>
            <a:r>
              <a:rPr lang="en-US" dirty="0"/>
              <a:t>Set up a short phone call: can provide greater clarity and context than an email for you &amp; staff contact</a:t>
            </a:r>
          </a:p>
          <a:p>
            <a:r>
              <a:rPr lang="en-US" dirty="0"/>
              <a:t>Seek clarification if you have questions</a:t>
            </a:r>
          </a:p>
          <a:p>
            <a:r>
              <a:rPr lang="en-US" dirty="0"/>
              <a:t>Think like a reviewer – are your materials clear, direct, and easy to navigate?</a:t>
            </a:r>
          </a:p>
        </p:txBody>
      </p:sp>
    </p:spTree>
    <p:extLst>
      <p:ext uri="{BB962C8B-B14F-4D97-AF65-F5344CB8AC3E}">
        <p14:creationId xmlns:p14="http://schemas.microsoft.com/office/powerpoint/2010/main" val="14397122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1" name="Rectangle 3080">
            <a:extLst>
              <a:ext uri="{FF2B5EF4-FFF2-40B4-BE49-F238E27FC236}">
                <a16:creationId xmlns:a16="http://schemas.microsoft.com/office/drawing/2014/main" id="{20C97E5C-C165-417B-BBDE-6701E226BE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3" name="Rectangle 3082">
            <a:extLst>
              <a:ext uri="{FF2B5EF4-FFF2-40B4-BE49-F238E27FC236}">
                <a16:creationId xmlns:a16="http://schemas.microsoft.com/office/drawing/2014/main" id="{95D0E1C6-221C-4835-B0D4-24184F6B6E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noFill/>
          <a:ln>
            <a:solidFill>
              <a:srgbClr val="FF56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5" name="Rectangle 3084">
            <a:extLst>
              <a:ext uri="{FF2B5EF4-FFF2-40B4-BE49-F238E27FC236}">
                <a16:creationId xmlns:a16="http://schemas.microsoft.com/office/drawing/2014/main" id="{A98F2782-0AD1-4AB6-BBB8-3BA1BB416C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599" y="643468"/>
            <a:ext cx="8178800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6" name="Picture 4" descr="THE SCREENWRITER ANSWER: 10 Most Common Screenwriting Questions - Script  Magazine">
            <a:extLst>
              <a:ext uri="{FF2B5EF4-FFF2-40B4-BE49-F238E27FC236}">
                <a16:creationId xmlns:a16="http://schemas.microsoft.com/office/drawing/2014/main" id="{518CB43E-49BB-1E09-0A5A-2F0C95E39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29181" y="1123527"/>
            <a:ext cx="6485633" cy="46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75251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Rectangle 83">
            <a:extLst>
              <a:ext uri="{FF2B5EF4-FFF2-40B4-BE49-F238E27FC236}">
                <a16:creationId xmlns:a16="http://schemas.microsoft.com/office/drawing/2014/main" id="{0DBD4729-DBDF-40A6-9BA4-E4C97EF6D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900" y="457200"/>
            <a:ext cx="277749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1" name="Rectangle 85">
            <a:extLst>
              <a:ext uri="{FF2B5EF4-FFF2-40B4-BE49-F238E27FC236}">
                <a16:creationId xmlns:a16="http://schemas.microsoft.com/office/drawing/2014/main" id="{55125130-F4AB-465E-8AE2-E583FCAAB2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31610" y="453643"/>
            <a:ext cx="277749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2" name="Rectangle 87">
            <a:extLst>
              <a:ext uri="{FF2B5EF4-FFF2-40B4-BE49-F238E27FC236}">
                <a16:creationId xmlns:a16="http://schemas.microsoft.com/office/drawing/2014/main" id="{E0BA65A2-0302-4468-ADA7-9EC3F9593F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81372" y="457200"/>
            <a:ext cx="277749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3" name="Rectangle 89">
            <a:extLst>
              <a:ext uri="{FF2B5EF4-FFF2-40B4-BE49-F238E27FC236}">
                <a16:creationId xmlns:a16="http://schemas.microsoft.com/office/drawing/2014/main" id="{1259A422-0023-4292-8200-E080556F3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136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91">
            <a:extLst>
              <a:ext uri="{FF2B5EF4-FFF2-40B4-BE49-F238E27FC236}">
                <a16:creationId xmlns:a16="http://schemas.microsoft.com/office/drawing/2014/main" id="{A2413CA5-4739-4BC9-8BB3-B0A4928D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Content Placeholder 2" descr="396,880 Thank You Images, Stock Photos &amp; Vectors | Shutterstock">
            <a:extLst>
              <a:ext uri="{FF2B5EF4-FFF2-40B4-BE49-F238E27FC236}">
                <a16:creationId xmlns:a16="http://schemas.microsoft.com/office/drawing/2014/main" id="{6DBAA433-4AC8-A220-FAE5-BDA2EE76C4E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2" r="4581" b="8915"/>
          <a:stretch/>
        </p:blipFill>
        <p:spPr bwMode="auto">
          <a:xfrm>
            <a:off x="409105" y="1743075"/>
            <a:ext cx="8318172" cy="305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10624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aphical user interface&#10;&#10;Description automatically generated">
            <a:extLst>
              <a:ext uri="{FF2B5EF4-FFF2-40B4-BE49-F238E27FC236}">
                <a16:creationId xmlns:a16="http://schemas.microsoft.com/office/drawing/2014/main" id="{A89843B1-970B-4874-B8D3-80B4AF8F61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600" y="1466089"/>
            <a:ext cx="8178799" cy="392582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7FE5D2A-6AD6-4EC9-8CAA-781F0EF16932}"/>
              </a:ext>
            </a:extLst>
          </p:cNvPr>
          <p:cNvSpPr txBox="1"/>
          <p:nvPr/>
        </p:nvSpPr>
        <p:spPr>
          <a:xfrm>
            <a:off x="1661541" y="736865"/>
            <a:ext cx="7124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Access this and past presentations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5C34645-C844-4F5E-9497-06597B676F7C}"/>
              </a:ext>
            </a:extLst>
          </p:cNvPr>
          <p:cNvSpPr/>
          <p:nvPr/>
        </p:nvSpPr>
        <p:spPr>
          <a:xfrm>
            <a:off x="596900" y="2387600"/>
            <a:ext cx="1905000" cy="317500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8A724C6-D3A2-4AF3-973C-AA56025892C1}"/>
              </a:ext>
            </a:extLst>
          </p:cNvPr>
          <p:cNvSpPr/>
          <p:nvPr/>
        </p:nvSpPr>
        <p:spPr>
          <a:xfrm>
            <a:off x="4978400" y="3759200"/>
            <a:ext cx="1409700" cy="317500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C6D3705-FE40-4A96-9ABD-D868E8EB5AA7}"/>
              </a:ext>
            </a:extLst>
          </p:cNvPr>
          <p:cNvSpPr/>
          <p:nvPr/>
        </p:nvSpPr>
        <p:spPr>
          <a:xfrm>
            <a:off x="4571998" y="4575555"/>
            <a:ext cx="3924301" cy="816356"/>
          </a:xfrm>
          <a:prstGeom prst="rect">
            <a:avLst/>
          </a:prstGeom>
          <a:noFill/>
          <a:ln w="57150">
            <a:solidFill>
              <a:srgbClr val="3A6055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33" name="Graphic 32" descr="Badge 1 with solid fill">
            <a:extLst>
              <a:ext uri="{FF2B5EF4-FFF2-40B4-BE49-F238E27FC236}">
                <a16:creationId xmlns:a16="http://schemas.microsoft.com/office/drawing/2014/main" id="{B0FAE828-BE4C-4C11-862A-48AC305DFB4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84386" y="1791206"/>
            <a:ext cx="596394" cy="596394"/>
          </a:xfrm>
          <a:prstGeom prst="rect">
            <a:avLst/>
          </a:prstGeom>
        </p:spPr>
      </p:pic>
      <p:pic>
        <p:nvPicPr>
          <p:cNvPr id="35" name="Graphic 34" descr="Badge with solid fill">
            <a:extLst>
              <a:ext uri="{FF2B5EF4-FFF2-40B4-BE49-F238E27FC236}">
                <a16:creationId xmlns:a16="http://schemas.microsoft.com/office/drawing/2014/main" id="{C6702337-CAB0-4705-8827-D4E32B902013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164769" y="3237922"/>
            <a:ext cx="581090" cy="581090"/>
          </a:xfrm>
          <a:prstGeom prst="rect">
            <a:avLst/>
          </a:prstGeom>
        </p:spPr>
      </p:pic>
      <p:pic>
        <p:nvPicPr>
          <p:cNvPr id="37" name="Graphic 36" descr="Badge 3 with solid fill">
            <a:extLst>
              <a:ext uri="{FF2B5EF4-FFF2-40B4-BE49-F238E27FC236}">
                <a16:creationId xmlns:a16="http://schemas.microsoft.com/office/drawing/2014/main" id="{87055174-3E4D-4E65-BF0A-5016B06AAB21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133270" y="4057771"/>
            <a:ext cx="652970" cy="652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8979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70">
            <a:extLst>
              <a:ext uri="{FF2B5EF4-FFF2-40B4-BE49-F238E27FC236}">
                <a16:creationId xmlns:a16="http://schemas.microsoft.com/office/drawing/2014/main" id="{1259A422-0023-4292-8200-E080556F3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9" name="Rectangle 72">
            <a:extLst>
              <a:ext uri="{FF2B5EF4-FFF2-40B4-BE49-F238E27FC236}">
                <a16:creationId xmlns:a16="http://schemas.microsoft.com/office/drawing/2014/main" id="{A2413CA5-4739-4BC9-8BB3-B0A4928D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ow to use the chat in Zoom">
            <a:extLst>
              <a:ext uri="{FF2B5EF4-FFF2-40B4-BE49-F238E27FC236}">
                <a16:creationId xmlns:a16="http://schemas.microsoft.com/office/drawing/2014/main" id="{150526EB-5B13-AD8B-2A1C-BE0381B64C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2600" y="975360"/>
            <a:ext cx="8178799" cy="4907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24084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9AA9F65-94B8-41A5-A7FF-23D2CFB11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900" y="457200"/>
            <a:ext cx="277749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E8B0F8E-3F6C-4541-B9C1-774D80A088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31610" y="453643"/>
            <a:ext cx="277749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A45F5BC-32D1-41CD-B270-C46F18CA1A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81372" y="457200"/>
            <a:ext cx="277749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BB74D4E-F243-4A10-813D-500A14025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0214" y="614407"/>
            <a:ext cx="8482004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B373F125-DEF3-41D6-9918-AB21A2ACC3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1E9F226-EB6E-48C9-ADDA-636DE4BF4E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935" y="485678"/>
            <a:ext cx="3131058" cy="58887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20BCD2-CFA3-ADED-F5CF-40D4F0437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367" y="1113764"/>
            <a:ext cx="2452312" cy="462432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dirty="0">
                <a:solidFill>
                  <a:srgbClr val="FFFFFF"/>
                </a:solidFill>
              </a:rPr>
              <a:t>What is an interim report?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2E187A-4F60-D644-268D-20F8E53ED2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66928" y="1113764"/>
            <a:ext cx="4909137" cy="462432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buFont typeface="Wingdings 2" panose="05020102010507070707" pitchFamily="18" charset="2"/>
              <a:buChar char=""/>
            </a:pPr>
            <a:r>
              <a:rPr lang="en-US" dirty="0">
                <a:solidFill>
                  <a:schemeClr val="tx2"/>
                </a:solidFill>
              </a:rPr>
              <a:t>Evidence of compliance with one or more criteria as a result of the Council finding non-compliance</a:t>
            </a:r>
          </a:p>
          <a:p>
            <a:pPr>
              <a:buFont typeface="Wingdings 2" panose="05020102010507070707" pitchFamily="18" charset="2"/>
              <a:buChar char=""/>
            </a:pPr>
            <a:endParaRPr lang="en-US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</a:rPr>
              <a:t>* Only applicable to accredited units (not applicants)</a:t>
            </a:r>
          </a:p>
        </p:txBody>
      </p:sp>
    </p:spTree>
    <p:extLst>
      <p:ext uri="{BB962C8B-B14F-4D97-AF65-F5344CB8AC3E}">
        <p14:creationId xmlns:p14="http://schemas.microsoft.com/office/powerpoint/2010/main" val="30658410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" name="Rectangle 1041">
            <a:extLst>
              <a:ext uri="{FF2B5EF4-FFF2-40B4-BE49-F238E27FC236}">
                <a16:creationId xmlns:a16="http://schemas.microsoft.com/office/drawing/2014/main" id="{2928117C-9446-4E7F-AE62-95E0F6DB5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900" y="457200"/>
            <a:ext cx="277749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52" name="Rectangle 1043">
            <a:extLst>
              <a:ext uri="{FF2B5EF4-FFF2-40B4-BE49-F238E27FC236}">
                <a16:creationId xmlns:a16="http://schemas.microsoft.com/office/drawing/2014/main" id="{84D30AFB-4D71-48B0-AA00-28EE92363A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31610" y="453643"/>
            <a:ext cx="277749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53" name="Rectangle 1045">
            <a:extLst>
              <a:ext uri="{FF2B5EF4-FFF2-40B4-BE49-F238E27FC236}">
                <a16:creationId xmlns:a16="http://schemas.microsoft.com/office/drawing/2014/main" id="{96A0B76F-8010-4C62-B4B6-C5FC438C0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81372" y="457200"/>
            <a:ext cx="277749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54" name="Rectangle 1047">
            <a:extLst>
              <a:ext uri="{FF2B5EF4-FFF2-40B4-BE49-F238E27FC236}">
                <a16:creationId xmlns:a16="http://schemas.microsoft.com/office/drawing/2014/main" id="{B36BEBD5-A373-4C8C-8C06-CD8007E22F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0214" y="614407"/>
            <a:ext cx="8482004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050" name="Rectangle 1049">
            <a:extLst>
              <a:ext uri="{FF2B5EF4-FFF2-40B4-BE49-F238E27FC236}">
                <a16:creationId xmlns:a16="http://schemas.microsoft.com/office/drawing/2014/main" id="{B8DD2392-397B-48BF-BEFA-EA1FB881CA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Selective Focus Photo of Magnifying Glass · Free Stock Photo">
            <a:extLst>
              <a:ext uri="{FF2B5EF4-FFF2-40B4-BE49-F238E27FC236}">
                <a16:creationId xmlns:a16="http://schemas.microsoft.com/office/drawing/2014/main" id="{614798E9-8649-C91A-4FC9-CDE1DF7C79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60" r="4372" b="-1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EC0EC48-7129-C8D0-02E0-8A3696350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902" y="702156"/>
            <a:ext cx="7608195" cy="10138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cap="all">
                <a:solidFill>
                  <a:schemeClr val="tx1"/>
                </a:solidFill>
              </a:rPr>
              <a:t>Where do interim reports come from?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CB343D-51B9-EA71-64C6-F91C21E74F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3899" y="2180496"/>
            <a:ext cx="7696201" cy="367830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buClr>
                <a:srgbClr val="4671A2"/>
              </a:buClr>
              <a:buFont typeface="Wingdings 2" panose="05020102010507070707" pitchFamily="18" charset="2"/>
              <a:buChar char=""/>
            </a:pPr>
            <a:r>
              <a:rPr lang="en-US">
                <a:solidFill>
                  <a:schemeClr val="tx2"/>
                </a:solidFill>
              </a:rPr>
              <a:t>Full reviews</a:t>
            </a:r>
          </a:p>
          <a:p>
            <a:pPr>
              <a:lnSpc>
                <a:spcPct val="90000"/>
              </a:lnSpc>
              <a:buClr>
                <a:srgbClr val="4671A2"/>
              </a:buClr>
              <a:buFont typeface="Wingdings 2" panose="05020102010507070707" pitchFamily="18" charset="2"/>
              <a:buChar char=""/>
            </a:pPr>
            <a:r>
              <a:rPr lang="en-US">
                <a:solidFill>
                  <a:schemeClr val="tx2"/>
                </a:solidFill>
              </a:rPr>
              <a:t>Annual reports</a:t>
            </a:r>
          </a:p>
          <a:p>
            <a:pPr>
              <a:lnSpc>
                <a:spcPct val="90000"/>
              </a:lnSpc>
              <a:buClr>
                <a:srgbClr val="4671A2"/>
              </a:buClr>
              <a:buFont typeface="Wingdings 2" panose="05020102010507070707" pitchFamily="18" charset="2"/>
              <a:buChar char=""/>
            </a:pPr>
            <a:r>
              <a:rPr lang="en-US">
                <a:solidFill>
                  <a:schemeClr val="tx2"/>
                </a:solidFill>
              </a:rPr>
              <a:t>Previous interim reports</a:t>
            </a:r>
          </a:p>
          <a:p>
            <a:pPr>
              <a:lnSpc>
                <a:spcPct val="90000"/>
              </a:lnSpc>
              <a:buClr>
                <a:srgbClr val="4671A2"/>
              </a:buClr>
              <a:buFont typeface="Wingdings 2" panose="05020102010507070707" pitchFamily="18" charset="2"/>
              <a:buChar char=""/>
            </a:pPr>
            <a:r>
              <a:rPr lang="en-US">
                <a:solidFill>
                  <a:schemeClr val="tx2"/>
                </a:solidFill>
              </a:rPr>
              <a:t>Substantive change notices</a:t>
            </a:r>
          </a:p>
          <a:p>
            <a:pPr>
              <a:lnSpc>
                <a:spcPct val="90000"/>
              </a:lnSpc>
              <a:buClr>
                <a:srgbClr val="4671A2"/>
              </a:buClr>
              <a:buFont typeface="Wingdings 2" panose="05020102010507070707" pitchFamily="18" charset="2"/>
              <a:buChar char=""/>
            </a:pPr>
            <a:r>
              <a:rPr lang="en-US">
                <a:solidFill>
                  <a:schemeClr val="tx2"/>
                </a:solidFill>
              </a:rPr>
              <a:t>Additional information requested by the Council</a:t>
            </a:r>
          </a:p>
          <a:p>
            <a:pPr>
              <a:lnSpc>
                <a:spcPct val="90000"/>
              </a:lnSpc>
              <a:buClr>
                <a:srgbClr val="4671A2"/>
              </a:buClr>
              <a:buFont typeface="Wingdings 2" panose="05020102010507070707" pitchFamily="18" charset="2"/>
              <a:buChar char=""/>
            </a:pPr>
            <a:r>
              <a:rPr lang="en-US">
                <a:solidFill>
                  <a:schemeClr val="tx2"/>
                </a:solidFill>
              </a:rPr>
              <a:t>Other (e.g., complaint, credible media report, info from another agency, etc.)</a:t>
            </a:r>
          </a:p>
        </p:txBody>
      </p:sp>
    </p:spTree>
    <p:extLst>
      <p:ext uri="{BB962C8B-B14F-4D97-AF65-F5344CB8AC3E}">
        <p14:creationId xmlns:p14="http://schemas.microsoft.com/office/powerpoint/2010/main" val="37462578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20931-26F4-B5AC-639E-65785DC1D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in an interim report request?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F1EDF3-E29D-A20E-070E-38C2BB7BD3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3" y="2228004"/>
            <a:ext cx="8082747" cy="3633047"/>
          </a:xfrm>
        </p:spPr>
        <p:txBody>
          <a:bodyPr/>
          <a:lstStyle/>
          <a:p>
            <a:r>
              <a:rPr lang="en-US" dirty="0"/>
              <a:t>Council provides rationale for determination of non-compliance</a:t>
            </a:r>
          </a:p>
          <a:p>
            <a:r>
              <a:rPr lang="en-US" dirty="0"/>
              <a:t>Council always defines a specific scope and due date</a:t>
            </a:r>
          </a:p>
          <a:p>
            <a:r>
              <a:rPr lang="en-US" dirty="0"/>
              <a:t>Each issue aligns with a specific criterion</a:t>
            </a:r>
          </a:p>
          <a:p>
            <a:r>
              <a:rPr lang="en-US" dirty="0"/>
              <a:t>May address one or more criteria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B98701-42DF-7487-3F0A-C360E5C2D99C}"/>
              </a:ext>
            </a:extLst>
          </p:cNvPr>
          <p:cNvSpPr txBox="1"/>
          <p:nvPr/>
        </p:nvSpPr>
        <p:spPr>
          <a:xfrm>
            <a:off x="4441072" y="6087417"/>
            <a:ext cx="41298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Let’s look at some examples…</a:t>
            </a:r>
          </a:p>
        </p:txBody>
      </p:sp>
    </p:spTree>
    <p:extLst>
      <p:ext uri="{BB962C8B-B14F-4D97-AF65-F5344CB8AC3E}">
        <p14:creationId xmlns:p14="http://schemas.microsoft.com/office/powerpoint/2010/main" val="36637801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9FBAB5-25A5-7026-3490-E9F07D24B5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549" t="33639" r="50000" b="36081"/>
          <a:stretch/>
        </p:blipFill>
        <p:spPr>
          <a:xfrm>
            <a:off x="190919" y="1276140"/>
            <a:ext cx="8852597" cy="2293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377506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Custom 1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D0201C"/>
      </a:accent1>
      <a:accent2>
        <a:srgbClr val="811419"/>
      </a:accent2>
      <a:accent3>
        <a:srgbClr val="E37B5F"/>
      </a:accent3>
      <a:accent4>
        <a:srgbClr val="5F6062"/>
      </a:accent4>
      <a:accent5>
        <a:srgbClr val="5FE3CF"/>
      </a:accent5>
      <a:accent6>
        <a:srgbClr val="141F81"/>
      </a:accent6>
      <a:hlink>
        <a:srgbClr val="1C2BBA"/>
      </a:hlink>
      <a:folHlink>
        <a:srgbClr val="54E2CE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1_Dividend">
  <a:themeElements>
    <a:clrScheme name="Custom 1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D0201C"/>
      </a:accent1>
      <a:accent2>
        <a:srgbClr val="811419"/>
      </a:accent2>
      <a:accent3>
        <a:srgbClr val="E37B5F"/>
      </a:accent3>
      <a:accent4>
        <a:srgbClr val="5F6062"/>
      </a:accent4>
      <a:accent5>
        <a:srgbClr val="5FE3CF"/>
      </a:accent5>
      <a:accent6>
        <a:srgbClr val="141F81"/>
      </a:accent6>
      <a:hlink>
        <a:srgbClr val="1C2BBA"/>
      </a:hlink>
      <a:folHlink>
        <a:srgbClr val="54E2CE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2957</TotalTime>
  <Words>490</Words>
  <Application>Microsoft Office PowerPoint</Application>
  <PresentationFormat>On-screen Show (4:3)</PresentationFormat>
  <Paragraphs>97</Paragraphs>
  <Slides>32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Calibri</vt:lpstr>
      <vt:lpstr>Gill Sans MT</vt:lpstr>
      <vt:lpstr>Wingdings</vt:lpstr>
      <vt:lpstr>Wingdings 2</vt:lpstr>
      <vt:lpstr>Dividend</vt:lpstr>
      <vt:lpstr>1_Dividend</vt:lpstr>
      <vt:lpstr>Thank you for joining us</vt:lpstr>
      <vt:lpstr>Successful Interim Reports: Specific &amp; Responsive </vt:lpstr>
      <vt:lpstr>Logistics</vt:lpstr>
      <vt:lpstr>PowerPoint Presentation</vt:lpstr>
      <vt:lpstr>PowerPoint Presentation</vt:lpstr>
      <vt:lpstr>What is an interim report?</vt:lpstr>
      <vt:lpstr>Where do interim reports come from?</vt:lpstr>
      <vt:lpstr>What’s in an interim report request?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can the Council do?</vt:lpstr>
      <vt:lpstr>What are the consequences of  continued non-compliance?</vt:lpstr>
      <vt:lpstr>How many are reviewed?</vt:lpstr>
      <vt:lpstr>How does my school/program respond?</vt:lpstr>
      <vt:lpstr>PowerPoint Presentation</vt:lpstr>
      <vt:lpstr>What should I avoid?</vt:lpstr>
      <vt:lpstr>Example 1</vt:lpstr>
      <vt:lpstr>Example 2</vt:lpstr>
      <vt:lpstr>Example 3</vt:lpstr>
      <vt:lpstr>Example 4</vt:lpstr>
      <vt:lpstr>Example 5</vt:lpstr>
      <vt:lpstr>Consult CEPH resources</vt:lpstr>
      <vt:lpstr>PowerPoint Presentation</vt:lpstr>
      <vt:lpstr>PowerPoint Presentation</vt:lpstr>
      <vt:lpstr>PowerPoint Presentation</vt:lpstr>
      <vt:lpstr>Help us help you!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Accreditation Orientation Workshop 2016 Criteria</dc:title>
  <dc:creator>Nicole E. Williams</dc:creator>
  <cp:lastModifiedBy>Jaquis Williams</cp:lastModifiedBy>
  <cp:revision>116</cp:revision>
  <dcterms:created xsi:type="dcterms:W3CDTF">2020-02-28T17:50:25Z</dcterms:created>
  <dcterms:modified xsi:type="dcterms:W3CDTF">2023-05-04T16:26:07Z</dcterms:modified>
</cp:coreProperties>
</file>