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256" r:id="rId2"/>
    <p:sldId id="258" r:id="rId3"/>
    <p:sldId id="525" r:id="rId4"/>
    <p:sldId id="332" r:id="rId5"/>
    <p:sldId id="270" r:id="rId6"/>
    <p:sldId id="279" r:id="rId7"/>
    <p:sldId id="333" r:id="rId8"/>
    <p:sldId id="356" r:id="rId9"/>
    <p:sldId id="325" r:id="rId10"/>
    <p:sldId id="266" r:id="rId11"/>
    <p:sldId id="343" r:id="rId12"/>
    <p:sldId id="345" r:id="rId13"/>
    <p:sldId id="271" r:id="rId14"/>
    <p:sldId id="342" r:id="rId15"/>
    <p:sldId id="348" r:id="rId16"/>
    <p:sldId id="272" r:id="rId17"/>
    <p:sldId id="326" r:id="rId18"/>
    <p:sldId id="349" r:id="rId19"/>
    <p:sldId id="323" r:id="rId20"/>
    <p:sldId id="355" r:id="rId21"/>
    <p:sldId id="274" r:id="rId22"/>
    <p:sldId id="324" r:id="rId23"/>
    <p:sldId id="344" r:id="rId24"/>
    <p:sldId id="346" r:id="rId25"/>
    <p:sldId id="340" r:id="rId26"/>
    <p:sldId id="350" r:id="rId27"/>
    <p:sldId id="275" r:id="rId28"/>
    <p:sldId id="347" r:id="rId29"/>
    <p:sldId id="337" r:id="rId30"/>
    <p:sldId id="341" r:id="rId31"/>
    <p:sldId id="353" r:id="rId32"/>
    <p:sldId id="354" r:id="rId33"/>
    <p:sldId id="280" r:id="rId34"/>
    <p:sldId id="277" r:id="rId35"/>
    <p:sldId id="526" r:id="rId36"/>
    <p:sldId id="522" r:id="rId37"/>
    <p:sldId id="52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B4C38-137F-6CD9-073A-47BE7095502B}" name="Alexandra Di Orio" initials="ADO" userId="S::adiorio@ceph.org::9a89e2b8-fa99-460c-a51b-d056215b80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llie Mulvanity" initials="MM" lastIdx="7" clrIdx="0">
    <p:extLst>
      <p:ext uri="{19B8F6BF-5375-455C-9EA6-DF929625EA0E}">
        <p15:presenceInfo xmlns:p15="http://schemas.microsoft.com/office/powerpoint/2012/main" userId="S::mmulvanity@ceph.org::b253a45a-00a1-4adb-b67c-3957340e4c49" providerId="AD"/>
      </p:ext>
    </p:extLst>
  </p:cmAuthor>
  <p:cmAuthor id="2" name="Kristen Force" initials="KF" lastIdx="5" clrIdx="1">
    <p:extLst>
      <p:ext uri="{19B8F6BF-5375-455C-9EA6-DF929625EA0E}">
        <p15:presenceInfo xmlns:p15="http://schemas.microsoft.com/office/powerpoint/2012/main" userId="S-1-5-21-3501495655-75829953-4249439422-1158" providerId="AD"/>
      </p:ext>
    </p:extLst>
  </p:cmAuthor>
  <p:cmAuthor id="3" name="Alisha O’Connell" initials="AO" lastIdx="1" clrIdx="2">
    <p:extLst>
      <p:ext uri="{19B8F6BF-5375-455C-9EA6-DF929625EA0E}">
        <p15:presenceInfo xmlns:p15="http://schemas.microsoft.com/office/powerpoint/2012/main" userId="S::aoconnell@ceph.org::0786e95b-109e-418c-a1c8-aa91830a94a3" providerId="AD"/>
      </p:ext>
    </p:extLst>
  </p:cmAuthor>
  <p:cmAuthor id="4" name="Alexandra Di Orio" initials="ADO" lastIdx="2" clrIdx="3">
    <p:extLst>
      <p:ext uri="{19B8F6BF-5375-455C-9EA6-DF929625EA0E}">
        <p15:presenceInfo xmlns:p15="http://schemas.microsoft.com/office/powerpoint/2012/main" userId="S::adiorio@ceph.org::9a89e2b8-fa99-460c-a51b-d056215b8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8668" autoAdjust="0"/>
  </p:normalViewPr>
  <p:slideViewPr>
    <p:cSldViewPr snapToGrid="0">
      <p:cViewPr varScale="1">
        <p:scale>
          <a:sx n="74" d="100"/>
          <a:sy n="74" d="100"/>
        </p:scale>
        <p:origin x="24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2748-8E5A-463A-ADDE-093A7F0B80D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A0049C-1479-4727-A217-CE55A7035317}">
      <dgm:prSet/>
      <dgm:spPr/>
      <dgm:t>
        <a:bodyPr/>
        <a:lstStyle/>
        <a:p>
          <a:pPr>
            <a:lnSpc>
              <a:spcPct val="100000"/>
            </a:lnSpc>
          </a:pPr>
          <a:r>
            <a:rPr lang="en-US" b="0"/>
            <a:t>General guidelines</a:t>
          </a:r>
          <a:endParaRPr lang="en-US"/>
        </a:p>
      </dgm:t>
    </dgm:pt>
    <dgm:pt modelId="{3CF6054B-04DD-4F4E-BC69-8DCE6224AFCD}" type="parTrans" cxnId="{265DBE2E-B24B-4BFF-9A8D-FE2D9CD97F4E}">
      <dgm:prSet/>
      <dgm:spPr/>
      <dgm:t>
        <a:bodyPr/>
        <a:lstStyle/>
        <a:p>
          <a:endParaRPr lang="en-US"/>
        </a:p>
      </dgm:t>
    </dgm:pt>
    <dgm:pt modelId="{E2F8510E-4520-403E-8A0C-3E8398AA83C0}" type="sibTrans" cxnId="{265DBE2E-B24B-4BFF-9A8D-FE2D9CD97F4E}">
      <dgm:prSet/>
      <dgm:spPr/>
      <dgm:t>
        <a:bodyPr/>
        <a:lstStyle/>
        <a:p>
          <a:endParaRPr lang="en-US"/>
        </a:p>
      </dgm:t>
    </dgm:pt>
    <dgm:pt modelId="{D79E6C7A-6024-4E49-90A5-390CFF97E612}">
      <dgm:prSet/>
      <dgm:spPr/>
      <dgm:t>
        <a:bodyPr/>
        <a:lstStyle/>
        <a:p>
          <a:pPr>
            <a:lnSpc>
              <a:spcPct val="100000"/>
            </a:lnSpc>
          </a:pPr>
          <a:r>
            <a:rPr lang="en-US" b="0"/>
            <a:t>Account set-up</a:t>
          </a:r>
          <a:endParaRPr lang="en-US"/>
        </a:p>
      </dgm:t>
    </dgm:pt>
    <dgm:pt modelId="{452882CE-CE3C-4048-8949-5B99E55F430B}" type="parTrans" cxnId="{208076E0-FB3B-4AA2-9F54-BACBB3C06C1E}">
      <dgm:prSet/>
      <dgm:spPr/>
      <dgm:t>
        <a:bodyPr/>
        <a:lstStyle/>
        <a:p>
          <a:endParaRPr lang="en-US"/>
        </a:p>
      </dgm:t>
    </dgm:pt>
    <dgm:pt modelId="{5DCA01A8-F173-413C-98ED-B2E41409F754}" type="sibTrans" cxnId="{208076E0-FB3B-4AA2-9F54-BACBB3C06C1E}">
      <dgm:prSet/>
      <dgm:spPr/>
      <dgm:t>
        <a:bodyPr/>
        <a:lstStyle/>
        <a:p>
          <a:endParaRPr lang="en-US"/>
        </a:p>
      </dgm:t>
    </dgm:pt>
    <dgm:pt modelId="{CDAE21DA-7C10-49CA-A7D1-C6FE41F7C74C}">
      <dgm:prSet/>
      <dgm:spPr/>
      <dgm:t>
        <a:bodyPr/>
        <a:lstStyle/>
        <a:p>
          <a:pPr>
            <a:lnSpc>
              <a:spcPct val="100000"/>
            </a:lnSpc>
          </a:pPr>
          <a:r>
            <a:rPr lang="en-US" b="0"/>
            <a:t>Questionnaire walkthrough</a:t>
          </a:r>
          <a:endParaRPr lang="en-US"/>
        </a:p>
      </dgm:t>
    </dgm:pt>
    <dgm:pt modelId="{21ABC4CA-6080-4AC2-AE7A-4E1A83A24532}" type="parTrans" cxnId="{71C9E487-77D8-4495-A9C3-7E7A86DFF37A}">
      <dgm:prSet/>
      <dgm:spPr/>
      <dgm:t>
        <a:bodyPr/>
        <a:lstStyle/>
        <a:p>
          <a:endParaRPr lang="en-US"/>
        </a:p>
      </dgm:t>
    </dgm:pt>
    <dgm:pt modelId="{A6E1D29F-4332-4A30-9F63-BCCAA1FF7EA0}" type="sibTrans" cxnId="{71C9E487-77D8-4495-A9C3-7E7A86DFF37A}">
      <dgm:prSet/>
      <dgm:spPr/>
      <dgm:t>
        <a:bodyPr/>
        <a:lstStyle/>
        <a:p>
          <a:endParaRPr lang="en-US"/>
        </a:p>
      </dgm:t>
    </dgm:pt>
    <dgm:pt modelId="{3C33FB72-963B-48F5-87F7-48834BB32B75}">
      <dgm:prSet/>
      <dgm:spPr/>
      <dgm:t>
        <a:bodyPr/>
        <a:lstStyle/>
        <a:p>
          <a:pPr>
            <a:lnSpc>
              <a:spcPct val="100000"/>
            </a:lnSpc>
          </a:pPr>
          <a:r>
            <a:rPr lang="en-US" b="0"/>
            <a:t>Q&amp;A period</a:t>
          </a:r>
          <a:endParaRPr lang="en-US"/>
        </a:p>
      </dgm:t>
    </dgm:pt>
    <dgm:pt modelId="{902CB007-2B9C-42F8-B44A-E6502265FF0F}" type="parTrans" cxnId="{F9E65BD8-C4B4-4640-85A7-0B51C5C08F58}">
      <dgm:prSet/>
      <dgm:spPr/>
      <dgm:t>
        <a:bodyPr/>
        <a:lstStyle/>
        <a:p>
          <a:endParaRPr lang="en-US"/>
        </a:p>
      </dgm:t>
    </dgm:pt>
    <dgm:pt modelId="{CABEC185-44A9-4096-9270-5A4052507388}" type="sibTrans" cxnId="{F9E65BD8-C4B4-4640-85A7-0B51C5C08F58}">
      <dgm:prSet/>
      <dgm:spPr/>
      <dgm:t>
        <a:bodyPr/>
        <a:lstStyle/>
        <a:p>
          <a:endParaRPr lang="en-US"/>
        </a:p>
      </dgm:t>
    </dgm:pt>
    <dgm:pt modelId="{4F201BAD-FC98-4CCA-903A-6C0ACAE98EFC}" type="pres">
      <dgm:prSet presAssocID="{B84F2748-8E5A-463A-ADDE-093A7F0B80D7}" presName="root" presStyleCnt="0">
        <dgm:presLayoutVars>
          <dgm:dir/>
          <dgm:resizeHandles val="exact"/>
        </dgm:presLayoutVars>
      </dgm:prSet>
      <dgm:spPr/>
    </dgm:pt>
    <dgm:pt modelId="{715DB028-E243-4737-9487-2FBD9F374D3D}" type="pres">
      <dgm:prSet presAssocID="{E7A0049C-1479-4727-A217-CE55A7035317}" presName="compNode" presStyleCnt="0"/>
      <dgm:spPr/>
    </dgm:pt>
    <dgm:pt modelId="{BF556ABD-0B15-4103-9793-02606AF3047A}" type="pres">
      <dgm:prSet presAssocID="{E7A0049C-1479-4727-A217-CE55A7035317}" presName="bgRect" presStyleLbl="bgShp" presStyleIdx="0" presStyleCnt="4"/>
      <dgm:spPr/>
    </dgm:pt>
    <dgm:pt modelId="{17E0E7D2-B495-4E74-A7C1-0D4F164B49DF}" type="pres">
      <dgm:prSet presAssocID="{E7A0049C-1479-4727-A217-CE55A70353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2F0595A-097B-4A60-9338-F0E03F4574B3}" type="pres">
      <dgm:prSet presAssocID="{E7A0049C-1479-4727-A217-CE55A7035317}" presName="spaceRect" presStyleCnt="0"/>
      <dgm:spPr/>
    </dgm:pt>
    <dgm:pt modelId="{2E0A842B-55B9-44D0-8781-5E82665617FB}" type="pres">
      <dgm:prSet presAssocID="{E7A0049C-1479-4727-A217-CE55A7035317}" presName="parTx" presStyleLbl="revTx" presStyleIdx="0" presStyleCnt="4">
        <dgm:presLayoutVars>
          <dgm:chMax val="0"/>
          <dgm:chPref val="0"/>
        </dgm:presLayoutVars>
      </dgm:prSet>
      <dgm:spPr/>
    </dgm:pt>
    <dgm:pt modelId="{EA1E8733-66AF-4588-9F1F-54081D8CC4BD}" type="pres">
      <dgm:prSet presAssocID="{E2F8510E-4520-403E-8A0C-3E8398AA83C0}" presName="sibTrans" presStyleCnt="0"/>
      <dgm:spPr/>
    </dgm:pt>
    <dgm:pt modelId="{863211A6-E2E6-46BE-AF9D-A7D7976CEC01}" type="pres">
      <dgm:prSet presAssocID="{D79E6C7A-6024-4E49-90A5-390CFF97E612}" presName="compNode" presStyleCnt="0"/>
      <dgm:spPr/>
    </dgm:pt>
    <dgm:pt modelId="{AF3CFAFB-2B76-463F-B91C-BDBE7BD64999}" type="pres">
      <dgm:prSet presAssocID="{D79E6C7A-6024-4E49-90A5-390CFF97E612}" presName="bgRect" presStyleLbl="bgShp" presStyleIdx="1" presStyleCnt="4"/>
      <dgm:spPr/>
    </dgm:pt>
    <dgm:pt modelId="{BC322FAE-C7DC-48CF-BDDB-41E81E6CB2F0}" type="pres">
      <dgm:prSet presAssocID="{D79E6C7A-6024-4E49-90A5-390CFF97E6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E546BF75-4C81-4D2D-9F16-D2D3BB1EC958}" type="pres">
      <dgm:prSet presAssocID="{D79E6C7A-6024-4E49-90A5-390CFF97E612}" presName="spaceRect" presStyleCnt="0"/>
      <dgm:spPr/>
    </dgm:pt>
    <dgm:pt modelId="{048F1D42-CD66-44C9-A752-AC4F91ACEA53}" type="pres">
      <dgm:prSet presAssocID="{D79E6C7A-6024-4E49-90A5-390CFF97E612}" presName="parTx" presStyleLbl="revTx" presStyleIdx="1" presStyleCnt="4">
        <dgm:presLayoutVars>
          <dgm:chMax val="0"/>
          <dgm:chPref val="0"/>
        </dgm:presLayoutVars>
      </dgm:prSet>
      <dgm:spPr/>
    </dgm:pt>
    <dgm:pt modelId="{522A5209-9C7C-4722-8519-2BA14F30032A}" type="pres">
      <dgm:prSet presAssocID="{5DCA01A8-F173-413C-98ED-B2E41409F754}" presName="sibTrans" presStyleCnt="0"/>
      <dgm:spPr/>
    </dgm:pt>
    <dgm:pt modelId="{474B94CE-3337-47C3-AFC6-6FFAA99F2479}" type="pres">
      <dgm:prSet presAssocID="{CDAE21DA-7C10-49CA-A7D1-C6FE41F7C74C}" presName="compNode" presStyleCnt="0"/>
      <dgm:spPr/>
    </dgm:pt>
    <dgm:pt modelId="{E068C9DE-ED17-4F43-9429-86F3453DCCF5}" type="pres">
      <dgm:prSet presAssocID="{CDAE21DA-7C10-49CA-A7D1-C6FE41F7C74C}" presName="bgRect" presStyleLbl="bgShp" presStyleIdx="2" presStyleCnt="4"/>
      <dgm:spPr/>
    </dgm:pt>
    <dgm:pt modelId="{2C62B4CA-615C-4F45-A16D-525BF8ACAC09}" type="pres">
      <dgm:prSet presAssocID="{CDAE21DA-7C10-49CA-A7D1-C6FE41F7C7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2D414C5-018E-42EA-8AB1-13A7EE576544}" type="pres">
      <dgm:prSet presAssocID="{CDAE21DA-7C10-49CA-A7D1-C6FE41F7C74C}" presName="spaceRect" presStyleCnt="0"/>
      <dgm:spPr/>
    </dgm:pt>
    <dgm:pt modelId="{3ADD82FA-2927-4E5F-A2AF-EFDE0DA39E7A}" type="pres">
      <dgm:prSet presAssocID="{CDAE21DA-7C10-49CA-A7D1-C6FE41F7C74C}" presName="parTx" presStyleLbl="revTx" presStyleIdx="2" presStyleCnt="4">
        <dgm:presLayoutVars>
          <dgm:chMax val="0"/>
          <dgm:chPref val="0"/>
        </dgm:presLayoutVars>
      </dgm:prSet>
      <dgm:spPr/>
    </dgm:pt>
    <dgm:pt modelId="{5C84B25C-40BC-40D8-8763-93D84ACD0BBE}" type="pres">
      <dgm:prSet presAssocID="{A6E1D29F-4332-4A30-9F63-BCCAA1FF7EA0}" presName="sibTrans" presStyleCnt="0"/>
      <dgm:spPr/>
    </dgm:pt>
    <dgm:pt modelId="{5CBC75E6-4A27-449B-9F52-483E87471B69}" type="pres">
      <dgm:prSet presAssocID="{3C33FB72-963B-48F5-87F7-48834BB32B75}" presName="compNode" presStyleCnt="0"/>
      <dgm:spPr/>
    </dgm:pt>
    <dgm:pt modelId="{62DBABE7-07C2-48DD-84C8-AF101405D1C7}" type="pres">
      <dgm:prSet presAssocID="{3C33FB72-963B-48F5-87F7-48834BB32B75}" presName="bgRect" presStyleLbl="bgShp" presStyleIdx="3" presStyleCnt="4"/>
      <dgm:spPr/>
    </dgm:pt>
    <dgm:pt modelId="{DFF64D88-B7AD-4739-B095-1264EFB85920}" type="pres">
      <dgm:prSet presAssocID="{3C33FB72-963B-48F5-87F7-48834BB32B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A40D77A-402B-4EA1-A1F6-2F2045ECCA03}" type="pres">
      <dgm:prSet presAssocID="{3C33FB72-963B-48F5-87F7-48834BB32B75}" presName="spaceRect" presStyleCnt="0"/>
      <dgm:spPr/>
    </dgm:pt>
    <dgm:pt modelId="{FA774A63-95CC-40F4-BAE0-B2FD35CB21DF}" type="pres">
      <dgm:prSet presAssocID="{3C33FB72-963B-48F5-87F7-48834BB32B75}" presName="parTx" presStyleLbl="revTx" presStyleIdx="3" presStyleCnt="4">
        <dgm:presLayoutVars>
          <dgm:chMax val="0"/>
          <dgm:chPref val="0"/>
        </dgm:presLayoutVars>
      </dgm:prSet>
      <dgm:spPr/>
    </dgm:pt>
  </dgm:ptLst>
  <dgm:cxnLst>
    <dgm:cxn modelId="{265DBE2E-B24B-4BFF-9A8D-FE2D9CD97F4E}" srcId="{B84F2748-8E5A-463A-ADDE-093A7F0B80D7}" destId="{E7A0049C-1479-4727-A217-CE55A7035317}" srcOrd="0" destOrd="0" parTransId="{3CF6054B-04DD-4F4E-BC69-8DCE6224AFCD}" sibTransId="{E2F8510E-4520-403E-8A0C-3E8398AA83C0}"/>
    <dgm:cxn modelId="{75EA6E5D-A28B-4C25-A8DA-47ED06CA8CAC}" type="presOf" srcId="{D79E6C7A-6024-4E49-90A5-390CFF97E612}" destId="{048F1D42-CD66-44C9-A752-AC4F91ACEA53}" srcOrd="0" destOrd="0" presId="urn:microsoft.com/office/officeart/2018/2/layout/IconVerticalSolidList"/>
    <dgm:cxn modelId="{56563D59-4D0F-4C62-B563-81EB92D3033C}" type="presOf" srcId="{3C33FB72-963B-48F5-87F7-48834BB32B75}" destId="{FA774A63-95CC-40F4-BAE0-B2FD35CB21DF}" srcOrd="0" destOrd="0" presId="urn:microsoft.com/office/officeart/2018/2/layout/IconVerticalSolidList"/>
    <dgm:cxn modelId="{7D38EA5A-0963-402D-A451-FCA35586F84F}" type="presOf" srcId="{B84F2748-8E5A-463A-ADDE-093A7F0B80D7}" destId="{4F201BAD-FC98-4CCA-903A-6C0ACAE98EFC}" srcOrd="0" destOrd="0" presId="urn:microsoft.com/office/officeart/2018/2/layout/IconVerticalSolidList"/>
    <dgm:cxn modelId="{71C9E487-77D8-4495-A9C3-7E7A86DFF37A}" srcId="{B84F2748-8E5A-463A-ADDE-093A7F0B80D7}" destId="{CDAE21DA-7C10-49CA-A7D1-C6FE41F7C74C}" srcOrd="2" destOrd="0" parTransId="{21ABC4CA-6080-4AC2-AE7A-4E1A83A24532}" sibTransId="{A6E1D29F-4332-4A30-9F63-BCCAA1FF7EA0}"/>
    <dgm:cxn modelId="{69386AAF-D6C2-4DA3-A5F9-E4642F8B6589}" type="presOf" srcId="{CDAE21DA-7C10-49CA-A7D1-C6FE41F7C74C}" destId="{3ADD82FA-2927-4E5F-A2AF-EFDE0DA39E7A}" srcOrd="0" destOrd="0" presId="urn:microsoft.com/office/officeart/2018/2/layout/IconVerticalSolidList"/>
    <dgm:cxn modelId="{9F0E59B2-22C4-451E-9307-4107FE34E178}" type="presOf" srcId="{E7A0049C-1479-4727-A217-CE55A7035317}" destId="{2E0A842B-55B9-44D0-8781-5E82665617FB}" srcOrd="0" destOrd="0" presId="urn:microsoft.com/office/officeart/2018/2/layout/IconVerticalSolidList"/>
    <dgm:cxn modelId="{F9E65BD8-C4B4-4640-85A7-0B51C5C08F58}" srcId="{B84F2748-8E5A-463A-ADDE-093A7F0B80D7}" destId="{3C33FB72-963B-48F5-87F7-48834BB32B75}" srcOrd="3" destOrd="0" parTransId="{902CB007-2B9C-42F8-B44A-E6502265FF0F}" sibTransId="{CABEC185-44A9-4096-9270-5A4052507388}"/>
    <dgm:cxn modelId="{208076E0-FB3B-4AA2-9F54-BACBB3C06C1E}" srcId="{B84F2748-8E5A-463A-ADDE-093A7F0B80D7}" destId="{D79E6C7A-6024-4E49-90A5-390CFF97E612}" srcOrd="1" destOrd="0" parTransId="{452882CE-CE3C-4048-8949-5B99E55F430B}" sibTransId="{5DCA01A8-F173-413C-98ED-B2E41409F754}"/>
    <dgm:cxn modelId="{8383FC80-CFB0-48ED-A4A9-CC50FCF88F53}" type="presParOf" srcId="{4F201BAD-FC98-4CCA-903A-6C0ACAE98EFC}" destId="{715DB028-E243-4737-9487-2FBD9F374D3D}" srcOrd="0" destOrd="0" presId="urn:microsoft.com/office/officeart/2018/2/layout/IconVerticalSolidList"/>
    <dgm:cxn modelId="{69CE89B8-AAF6-4D2D-A137-5D1C9F9173BF}" type="presParOf" srcId="{715DB028-E243-4737-9487-2FBD9F374D3D}" destId="{BF556ABD-0B15-4103-9793-02606AF3047A}" srcOrd="0" destOrd="0" presId="urn:microsoft.com/office/officeart/2018/2/layout/IconVerticalSolidList"/>
    <dgm:cxn modelId="{28194259-CF95-4A4B-A121-CB61CE9A77AC}" type="presParOf" srcId="{715DB028-E243-4737-9487-2FBD9F374D3D}" destId="{17E0E7D2-B495-4E74-A7C1-0D4F164B49DF}" srcOrd="1" destOrd="0" presId="urn:microsoft.com/office/officeart/2018/2/layout/IconVerticalSolidList"/>
    <dgm:cxn modelId="{8CB4C849-18F9-42B6-AFD4-2617C693C28B}" type="presParOf" srcId="{715DB028-E243-4737-9487-2FBD9F374D3D}" destId="{12F0595A-097B-4A60-9338-F0E03F4574B3}" srcOrd="2" destOrd="0" presId="urn:microsoft.com/office/officeart/2018/2/layout/IconVerticalSolidList"/>
    <dgm:cxn modelId="{8E7B0DFE-7903-4168-8D71-4EED04E4B693}" type="presParOf" srcId="{715DB028-E243-4737-9487-2FBD9F374D3D}" destId="{2E0A842B-55B9-44D0-8781-5E82665617FB}" srcOrd="3" destOrd="0" presId="urn:microsoft.com/office/officeart/2018/2/layout/IconVerticalSolidList"/>
    <dgm:cxn modelId="{D381118A-280D-477E-BFA7-2841F60FBD24}" type="presParOf" srcId="{4F201BAD-FC98-4CCA-903A-6C0ACAE98EFC}" destId="{EA1E8733-66AF-4588-9F1F-54081D8CC4BD}" srcOrd="1" destOrd="0" presId="urn:microsoft.com/office/officeart/2018/2/layout/IconVerticalSolidList"/>
    <dgm:cxn modelId="{593BFDE9-B86F-4B5C-97DC-5FBFFFD7EC01}" type="presParOf" srcId="{4F201BAD-FC98-4CCA-903A-6C0ACAE98EFC}" destId="{863211A6-E2E6-46BE-AF9D-A7D7976CEC01}" srcOrd="2" destOrd="0" presId="urn:microsoft.com/office/officeart/2018/2/layout/IconVerticalSolidList"/>
    <dgm:cxn modelId="{58BC894C-55E0-43E4-BFE3-9B51F5AC42C7}" type="presParOf" srcId="{863211A6-E2E6-46BE-AF9D-A7D7976CEC01}" destId="{AF3CFAFB-2B76-463F-B91C-BDBE7BD64999}" srcOrd="0" destOrd="0" presId="urn:microsoft.com/office/officeart/2018/2/layout/IconVerticalSolidList"/>
    <dgm:cxn modelId="{0B9E2128-D5F3-4486-9C78-BBB745A1E082}" type="presParOf" srcId="{863211A6-E2E6-46BE-AF9D-A7D7976CEC01}" destId="{BC322FAE-C7DC-48CF-BDDB-41E81E6CB2F0}" srcOrd="1" destOrd="0" presId="urn:microsoft.com/office/officeart/2018/2/layout/IconVerticalSolidList"/>
    <dgm:cxn modelId="{76BDA8A7-EBD4-493A-ABA3-CEC72359EA1B}" type="presParOf" srcId="{863211A6-E2E6-46BE-AF9D-A7D7976CEC01}" destId="{E546BF75-4C81-4D2D-9F16-D2D3BB1EC958}" srcOrd="2" destOrd="0" presId="urn:microsoft.com/office/officeart/2018/2/layout/IconVerticalSolidList"/>
    <dgm:cxn modelId="{00269604-36F5-4998-83E2-60A0EFA7E233}" type="presParOf" srcId="{863211A6-E2E6-46BE-AF9D-A7D7976CEC01}" destId="{048F1D42-CD66-44C9-A752-AC4F91ACEA53}" srcOrd="3" destOrd="0" presId="urn:microsoft.com/office/officeart/2018/2/layout/IconVerticalSolidList"/>
    <dgm:cxn modelId="{BC89E5B0-52B5-4B72-8010-314D97FDD5E1}" type="presParOf" srcId="{4F201BAD-FC98-4CCA-903A-6C0ACAE98EFC}" destId="{522A5209-9C7C-4722-8519-2BA14F30032A}" srcOrd="3" destOrd="0" presId="urn:microsoft.com/office/officeart/2018/2/layout/IconVerticalSolidList"/>
    <dgm:cxn modelId="{B247CEEC-6A96-43CF-9134-61729C21D1BF}" type="presParOf" srcId="{4F201BAD-FC98-4CCA-903A-6C0ACAE98EFC}" destId="{474B94CE-3337-47C3-AFC6-6FFAA99F2479}" srcOrd="4" destOrd="0" presId="urn:microsoft.com/office/officeart/2018/2/layout/IconVerticalSolidList"/>
    <dgm:cxn modelId="{AE721F7B-DFEC-4636-AC9C-B59C49E262E8}" type="presParOf" srcId="{474B94CE-3337-47C3-AFC6-6FFAA99F2479}" destId="{E068C9DE-ED17-4F43-9429-86F3453DCCF5}" srcOrd="0" destOrd="0" presId="urn:microsoft.com/office/officeart/2018/2/layout/IconVerticalSolidList"/>
    <dgm:cxn modelId="{6D8E3C51-B022-4500-ABE1-D02CF18D3B25}" type="presParOf" srcId="{474B94CE-3337-47C3-AFC6-6FFAA99F2479}" destId="{2C62B4CA-615C-4F45-A16D-525BF8ACAC09}" srcOrd="1" destOrd="0" presId="urn:microsoft.com/office/officeart/2018/2/layout/IconVerticalSolidList"/>
    <dgm:cxn modelId="{2AA989AE-B06B-49DB-BE77-2BC785D8A963}" type="presParOf" srcId="{474B94CE-3337-47C3-AFC6-6FFAA99F2479}" destId="{E2D414C5-018E-42EA-8AB1-13A7EE576544}" srcOrd="2" destOrd="0" presId="urn:microsoft.com/office/officeart/2018/2/layout/IconVerticalSolidList"/>
    <dgm:cxn modelId="{28D56397-C90C-446E-9EA8-4B2804B8806B}" type="presParOf" srcId="{474B94CE-3337-47C3-AFC6-6FFAA99F2479}" destId="{3ADD82FA-2927-4E5F-A2AF-EFDE0DA39E7A}" srcOrd="3" destOrd="0" presId="urn:microsoft.com/office/officeart/2018/2/layout/IconVerticalSolidList"/>
    <dgm:cxn modelId="{D3A10AE6-3AB2-498B-8A2D-17D086033A63}" type="presParOf" srcId="{4F201BAD-FC98-4CCA-903A-6C0ACAE98EFC}" destId="{5C84B25C-40BC-40D8-8763-93D84ACD0BBE}" srcOrd="5" destOrd="0" presId="urn:microsoft.com/office/officeart/2018/2/layout/IconVerticalSolidList"/>
    <dgm:cxn modelId="{E3320F4B-5EF0-4902-B55B-7155AA919BC4}" type="presParOf" srcId="{4F201BAD-FC98-4CCA-903A-6C0ACAE98EFC}" destId="{5CBC75E6-4A27-449B-9F52-483E87471B69}" srcOrd="6" destOrd="0" presId="urn:microsoft.com/office/officeart/2018/2/layout/IconVerticalSolidList"/>
    <dgm:cxn modelId="{361442FC-A014-4856-93B4-247FFCC804FB}" type="presParOf" srcId="{5CBC75E6-4A27-449B-9F52-483E87471B69}" destId="{62DBABE7-07C2-48DD-84C8-AF101405D1C7}" srcOrd="0" destOrd="0" presId="urn:microsoft.com/office/officeart/2018/2/layout/IconVerticalSolidList"/>
    <dgm:cxn modelId="{ACAF82A5-0913-4DB0-9639-331766B16A30}" type="presParOf" srcId="{5CBC75E6-4A27-449B-9F52-483E87471B69}" destId="{DFF64D88-B7AD-4739-B095-1264EFB85920}" srcOrd="1" destOrd="0" presId="urn:microsoft.com/office/officeart/2018/2/layout/IconVerticalSolidList"/>
    <dgm:cxn modelId="{5F5DBC84-ADC3-43F1-AD4A-754258722589}" type="presParOf" srcId="{5CBC75E6-4A27-449B-9F52-483E87471B69}" destId="{6A40D77A-402B-4EA1-A1F6-2F2045ECCA03}" srcOrd="2" destOrd="0" presId="urn:microsoft.com/office/officeart/2018/2/layout/IconVerticalSolidList"/>
    <dgm:cxn modelId="{F520A799-DA92-45E3-9AF6-85C5A409BD78}" type="presParOf" srcId="{5CBC75E6-4A27-449B-9F52-483E87471B69}" destId="{FA774A63-95CC-40F4-BAE0-B2FD35CB21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35E16-D829-4118-8590-D99200326B1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F0A9554-68D9-4FF0-9D26-353589EE227B}">
      <dgm:prSet custT="1"/>
      <dgm:spPr/>
      <dgm:t>
        <a:bodyPr/>
        <a:lstStyle/>
        <a:p>
          <a:pPr>
            <a:lnSpc>
              <a:spcPct val="100000"/>
            </a:lnSpc>
          </a:pPr>
          <a:r>
            <a:rPr lang="en-US" sz="1600" dirty="0"/>
            <a:t>Deadline: </a:t>
          </a:r>
          <a:br>
            <a:rPr lang="en-US" sz="1600" dirty="0"/>
          </a:br>
          <a:r>
            <a:rPr lang="en-US" sz="1600" b="1" dirty="0"/>
            <a:t>December 9, 2022</a:t>
          </a:r>
          <a:endParaRPr lang="en-US" sz="1600" dirty="0"/>
        </a:p>
      </dgm:t>
    </dgm:pt>
    <dgm:pt modelId="{54DFA95E-8013-4B63-A645-4AFE30F0A150}" type="parTrans" cxnId="{D0A97D64-5144-4231-8BBA-12E8BCCB5CC3}">
      <dgm:prSet/>
      <dgm:spPr/>
      <dgm:t>
        <a:bodyPr/>
        <a:lstStyle/>
        <a:p>
          <a:endParaRPr lang="en-US" sz="2000"/>
        </a:p>
      </dgm:t>
    </dgm:pt>
    <dgm:pt modelId="{87750B1F-A15A-43C1-85A4-46F0A6E76E06}" type="sibTrans" cxnId="{D0A97D64-5144-4231-8BBA-12E8BCCB5CC3}">
      <dgm:prSet/>
      <dgm:spPr/>
      <dgm:t>
        <a:bodyPr/>
        <a:lstStyle/>
        <a:p>
          <a:pPr>
            <a:lnSpc>
              <a:spcPct val="100000"/>
            </a:lnSpc>
          </a:pPr>
          <a:endParaRPr lang="en-US" sz="2000"/>
        </a:p>
      </dgm:t>
    </dgm:pt>
    <dgm:pt modelId="{B3773DEB-13C7-4C8A-9664-E24741C21009}">
      <dgm:prSet custT="1"/>
      <dgm:spPr/>
      <dgm:t>
        <a:bodyPr/>
        <a:lstStyle/>
        <a:p>
          <a:pPr>
            <a:lnSpc>
              <a:spcPct val="100000"/>
            </a:lnSpc>
          </a:pPr>
          <a:r>
            <a:rPr lang="en-US" sz="1600" dirty="0"/>
            <a:t>Programs in any stage of the reaccreditation process must submit an annual report</a:t>
          </a:r>
        </a:p>
      </dgm:t>
    </dgm:pt>
    <dgm:pt modelId="{4B65511F-1E31-4A03-9058-ECDC175A0B67}" type="parTrans" cxnId="{E6EC9C45-2542-42B6-B4A4-3AFCFA8A0B85}">
      <dgm:prSet/>
      <dgm:spPr/>
      <dgm:t>
        <a:bodyPr/>
        <a:lstStyle/>
        <a:p>
          <a:endParaRPr lang="en-US" sz="2000"/>
        </a:p>
      </dgm:t>
    </dgm:pt>
    <dgm:pt modelId="{60C10062-9428-4D9A-914D-F3CDAC3889CC}" type="sibTrans" cxnId="{E6EC9C45-2542-42B6-B4A4-3AFCFA8A0B85}">
      <dgm:prSet/>
      <dgm:spPr/>
      <dgm:t>
        <a:bodyPr/>
        <a:lstStyle/>
        <a:p>
          <a:pPr>
            <a:lnSpc>
              <a:spcPct val="100000"/>
            </a:lnSpc>
          </a:pPr>
          <a:endParaRPr lang="en-US" sz="2000"/>
        </a:p>
      </dgm:t>
    </dgm:pt>
    <dgm:pt modelId="{86D01749-A3E9-48F2-BEEC-8909017D473D}">
      <dgm:prSet custT="1"/>
      <dgm:spPr/>
      <dgm:t>
        <a:bodyPr/>
        <a:lstStyle/>
        <a:p>
          <a:pPr>
            <a:lnSpc>
              <a:spcPct val="100000"/>
            </a:lnSpc>
          </a:pPr>
          <a:r>
            <a:rPr lang="en-US" sz="1600" dirty="0"/>
            <a:t>Single exception: programs that had initial accreditation decisions (not reaccreditation decisions) in the calendar year (i.e., 2022)</a:t>
          </a:r>
        </a:p>
      </dgm:t>
    </dgm:pt>
    <dgm:pt modelId="{49B693AD-7698-45FD-81A5-B3A01D3AD86B}" type="parTrans" cxnId="{E346ACB1-5124-4C58-BFD7-33F23EDD3FCD}">
      <dgm:prSet/>
      <dgm:spPr/>
      <dgm:t>
        <a:bodyPr/>
        <a:lstStyle/>
        <a:p>
          <a:endParaRPr lang="en-US" sz="2000"/>
        </a:p>
      </dgm:t>
    </dgm:pt>
    <dgm:pt modelId="{42507C2A-599E-4127-8EE6-8F434F8A92A1}" type="sibTrans" cxnId="{E346ACB1-5124-4C58-BFD7-33F23EDD3FCD}">
      <dgm:prSet/>
      <dgm:spPr/>
      <dgm:t>
        <a:bodyPr/>
        <a:lstStyle/>
        <a:p>
          <a:pPr>
            <a:lnSpc>
              <a:spcPct val="100000"/>
            </a:lnSpc>
          </a:pPr>
          <a:endParaRPr lang="en-US" sz="2000"/>
        </a:p>
      </dgm:t>
    </dgm:pt>
    <dgm:pt modelId="{6C33CCA9-B74E-471A-803A-E2667DAA7AB9}">
      <dgm:prSet custT="1"/>
      <dgm:spPr/>
      <dgm:t>
        <a:bodyPr/>
        <a:lstStyle/>
        <a:p>
          <a:pPr>
            <a:lnSpc>
              <a:spcPct val="100000"/>
            </a:lnSpc>
          </a:pPr>
          <a:r>
            <a:rPr lang="en-US" sz="1600" dirty="0"/>
            <a:t>2022 report covers the 2021-22 academic year </a:t>
          </a:r>
          <a:br>
            <a:rPr lang="en-US" sz="1600" dirty="0"/>
          </a:br>
          <a:r>
            <a:rPr lang="en-US" sz="1600" dirty="0"/>
            <a:t>(fall 2021 and spring 2022)</a:t>
          </a:r>
        </a:p>
      </dgm:t>
    </dgm:pt>
    <dgm:pt modelId="{CD86CDE8-A174-4380-BF51-857BC5547F55}" type="parTrans" cxnId="{EE8ED74A-2DE0-4FD7-8713-59D05C4E39FD}">
      <dgm:prSet/>
      <dgm:spPr/>
      <dgm:t>
        <a:bodyPr/>
        <a:lstStyle/>
        <a:p>
          <a:endParaRPr lang="en-US" sz="2000"/>
        </a:p>
      </dgm:t>
    </dgm:pt>
    <dgm:pt modelId="{5F50394A-C301-4780-9572-5D3D9318D037}" type="sibTrans" cxnId="{EE8ED74A-2DE0-4FD7-8713-59D05C4E39FD}">
      <dgm:prSet/>
      <dgm:spPr/>
      <dgm:t>
        <a:bodyPr/>
        <a:lstStyle/>
        <a:p>
          <a:pPr>
            <a:lnSpc>
              <a:spcPct val="100000"/>
            </a:lnSpc>
          </a:pPr>
          <a:endParaRPr lang="en-US" sz="2000"/>
        </a:p>
      </dgm:t>
    </dgm:pt>
    <dgm:pt modelId="{E045C0B4-9B6F-4478-87F4-89BC512791DF}">
      <dgm:prSet custT="1"/>
      <dgm:spPr/>
      <dgm:t>
        <a:bodyPr/>
        <a:lstStyle/>
        <a:p>
          <a:pPr>
            <a:lnSpc>
              <a:spcPct val="100000"/>
            </a:lnSpc>
          </a:pPr>
          <a:r>
            <a:rPr lang="en-US" sz="1600" dirty="0"/>
            <a:t>Any errors or irregularities will prompt a notes section for further explanation</a:t>
          </a:r>
        </a:p>
      </dgm:t>
    </dgm:pt>
    <dgm:pt modelId="{71FC7B80-D4B3-4F61-B0A1-561D026C196F}" type="parTrans" cxnId="{D0DA5B2B-055E-4580-ADA2-77D1BA49FDDD}">
      <dgm:prSet/>
      <dgm:spPr/>
      <dgm:t>
        <a:bodyPr/>
        <a:lstStyle/>
        <a:p>
          <a:endParaRPr lang="en-US" sz="2000"/>
        </a:p>
      </dgm:t>
    </dgm:pt>
    <dgm:pt modelId="{84426350-AC18-44BA-82D8-B32E92094B2C}" type="sibTrans" cxnId="{D0DA5B2B-055E-4580-ADA2-77D1BA49FDDD}">
      <dgm:prSet/>
      <dgm:spPr/>
      <dgm:t>
        <a:bodyPr/>
        <a:lstStyle/>
        <a:p>
          <a:endParaRPr lang="en-US" sz="2000"/>
        </a:p>
      </dgm:t>
    </dgm:pt>
    <dgm:pt modelId="{424CDB0F-B547-4362-8C0F-0A70B53D3ABC}" type="pres">
      <dgm:prSet presAssocID="{4F935E16-D829-4118-8590-D99200326B1A}" presName="root" presStyleCnt="0">
        <dgm:presLayoutVars>
          <dgm:dir/>
          <dgm:resizeHandles val="exact"/>
        </dgm:presLayoutVars>
      </dgm:prSet>
      <dgm:spPr/>
    </dgm:pt>
    <dgm:pt modelId="{E4AD97DF-4D16-44FC-B835-0FA7FBCDD785}" type="pres">
      <dgm:prSet presAssocID="{4F935E16-D829-4118-8590-D99200326B1A}" presName="container" presStyleCnt="0">
        <dgm:presLayoutVars>
          <dgm:dir/>
          <dgm:resizeHandles val="exact"/>
        </dgm:presLayoutVars>
      </dgm:prSet>
      <dgm:spPr/>
    </dgm:pt>
    <dgm:pt modelId="{5C817E56-97E3-4F58-BA45-AD8EDAB7AC2E}" type="pres">
      <dgm:prSet presAssocID="{3F0A9554-68D9-4FF0-9D26-353589EE227B}" presName="compNode" presStyleCnt="0"/>
      <dgm:spPr/>
    </dgm:pt>
    <dgm:pt modelId="{580D366D-51EC-4DFF-8AD5-AA844C4EE530}" type="pres">
      <dgm:prSet presAssocID="{3F0A9554-68D9-4FF0-9D26-353589EE227B}" presName="iconBgRect" presStyleLbl="bgShp" presStyleIdx="0" presStyleCnt="5"/>
      <dgm:spPr/>
    </dgm:pt>
    <dgm:pt modelId="{2A01460E-F4E1-4B98-B9DD-89BC0D840D89}" type="pres">
      <dgm:prSet presAssocID="{3F0A9554-68D9-4FF0-9D26-353589EE22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9BE4A1-11B7-4F34-89E7-03CFBD3CAE12}" type="pres">
      <dgm:prSet presAssocID="{3F0A9554-68D9-4FF0-9D26-353589EE227B}" presName="spaceRect" presStyleCnt="0"/>
      <dgm:spPr/>
    </dgm:pt>
    <dgm:pt modelId="{66D98396-154E-4227-8EA7-EED85F505334}" type="pres">
      <dgm:prSet presAssocID="{3F0A9554-68D9-4FF0-9D26-353589EE227B}" presName="textRect" presStyleLbl="revTx" presStyleIdx="0" presStyleCnt="5">
        <dgm:presLayoutVars>
          <dgm:chMax val="1"/>
          <dgm:chPref val="1"/>
        </dgm:presLayoutVars>
      </dgm:prSet>
      <dgm:spPr/>
    </dgm:pt>
    <dgm:pt modelId="{524AFB82-E1C7-4111-B4F2-938102EB9ECD}" type="pres">
      <dgm:prSet presAssocID="{87750B1F-A15A-43C1-85A4-46F0A6E76E06}" presName="sibTrans" presStyleLbl="sibTrans2D1" presStyleIdx="0" presStyleCnt="0"/>
      <dgm:spPr/>
    </dgm:pt>
    <dgm:pt modelId="{0E7A701F-888A-435F-9B00-72ADC6705FD9}" type="pres">
      <dgm:prSet presAssocID="{B3773DEB-13C7-4C8A-9664-E24741C21009}" presName="compNode" presStyleCnt="0"/>
      <dgm:spPr/>
    </dgm:pt>
    <dgm:pt modelId="{E3EE3F6C-AE8B-4055-A2BA-457687E0C0B5}" type="pres">
      <dgm:prSet presAssocID="{B3773DEB-13C7-4C8A-9664-E24741C21009}" presName="iconBgRect" presStyleLbl="bgShp" presStyleIdx="1" presStyleCnt="5"/>
      <dgm:spPr/>
    </dgm:pt>
    <dgm:pt modelId="{40B87198-B3A4-4E7F-9B8A-C3193C818999}" type="pres">
      <dgm:prSet presAssocID="{B3773DEB-13C7-4C8A-9664-E24741C210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B91B9B3-8A67-48EF-8442-A8F2E763D3C7}" type="pres">
      <dgm:prSet presAssocID="{B3773DEB-13C7-4C8A-9664-E24741C21009}" presName="spaceRect" presStyleCnt="0"/>
      <dgm:spPr/>
    </dgm:pt>
    <dgm:pt modelId="{6FB89023-57D9-43C7-9019-8641272C27CF}" type="pres">
      <dgm:prSet presAssocID="{B3773DEB-13C7-4C8A-9664-E24741C21009}" presName="textRect" presStyleLbl="revTx" presStyleIdx="1" presStyleCnt="5">
        <dgm:presLayoutVars>
          <dgm:chMax val="1"/>
          <dgm:chPref val="1"/>
        </dgm:presLayoutVars>
      </dgm:prSet>
      <dgm:spPr/>
    </dgm:pt>
    <dgm:pt modelId="{C9BA0B11-295A-4999-BD05-5F8D03D8E155}" type="pres">
      <dgm:prSet presAssocID="{60C10062-9428-4D9A-914D-F3CDAC3889CC}" presName="sibTrans" presStyleLbl="sibTrans2D1" presStyleIdx="0" presStyleCnt="0"/>
      <dgm:spPr/>
    </dgm:pt>
    <dgm:pt modelId="{B5B21D41-B1A0-48BF-88B8-022E011B5863}" type="pres">
      <dgm:prSet presAssocID="{86D01749-A3E9-48F2-BEEC-8909017D473D}" presName="compNode" presStyleCnt="0"/>
      <dgm:spPr/>
    </dgm:pt>
    <dgm:pt modelId="{C397AD4A-19DC-4980-A15D-121DC82A2CEC}" type="pres">
      <dgm:prSet presAssocID="{86D01749-A3E9-48F2-BEEC-8909017D473D}" presName="iconBgRect" presStyleLbl="bgShp" presStyleIdx="2" presStyleCnt="5"/>
      <dgm:spPr/>
    </dgm:pt>
    <dgm:pt modelId="{971E9674-1DAC-46B4-97AE-E951BC0F2EE9}" type="pres">
      <dgm:prSet presAssocID="{86D01749-A3E9-48F2-BEEC-8909017D47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9B18A517-114A-4EF9-9848-2D7904649749}" type="pres">
      <dgm:prSet presAssocID="{86D01749-A3E9-48F2-BEEC-8909017D473D}" presName="spaceRect" presStyleCnt="0"/>
      <dgm:spPr/>
    </dgm:pt>
    <dgm:pt modelId="{649B11F0-BEEE-4566-88BA-618F102F4629}" type="pres">
      <dgm:prSet presAssocID="{86D01749-A3E9-48F2-BEEC-8909017D473D}" presName="textRect" presStyleLbl="revTx" presStyleIdx="2" presStyleCnt="5" custLinFactNeighborY="-8136">
        <dgm:presLayoutVars>
          <dgm:chMax val="1"/>
          <dgm:chPref val="1"/>
        </dgm:presLayoutVars>
      </dgm:prSet>
      <dgm:spPr/>
    </dgm:pt>
    <dgm:pt modelId="{1107F71D-B6B6-467B-B238-15BDD04A5F96}" type="pres">
      <dgm:prSet presAssocID="{42507C2A-599E-4127-8EE6-8F434F8A92A1}" presName="sibTrans" presStyleLbl="sibTrans2D1" presStyleIdx="0" presStyleCnt="0"/>
      <dgm:spPr/>
    </dgm:pt>
    <dgm:pt modelId="{8DACE07D-8BC3-407E-A743-4819FAE0A709}" type="pres">
      <dgm:prSet presAssocID="{6C33CCA9-B74E-471A-803A-E2667DAA7AB9}" presName="compNode" presStyleCnt="0"/>
      <dgm:spPr/>
    </dgm:pt>
    <dgm:pt modelId="{08B108EB-355A-4587-AB84-1903E1563736}" type="pres">
      <dgm:prSet presAssocID="{6C33CCA9-B74E-471A-803A-E2667DAA7AB9}" presName="iconBgRect" presStyleLbl="bgShp" presStyleIdx="3" presStyleCnt="5"/>
      <dgm:spPr>
        <a:solidFill>
          <a:schemeClr val="accent1"/>
        </a:solidFill>
      </dgm:spPr>
    </dgm:pt>
    <dgm:pt modelId="{BC8F9B1F-3128-48D2-A20A-A46EC6463F13}" type="pres">
      <dgm:prSet presAssocID="{6C33CCA9-B74E-471A-803A-E2667DAA7AB9}"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E5F5ACC1-D3B6-4870-A106-1863F0D02074}" type="pres">
      <dgm:prSet presAssocID="{6C33CCA9-B74E-471A-803A-E2667DAA7AB9}" presName="spaceRect" presStyleCnt="0"/>
      <dgm:spPr/>
    </dgm:pt>
    <dgm:pt modelId="{C3A8CDA5-0715-4B2C-8E6F-D94D1B0552B9}" type="pres">
      <dgm:prSet presAssocID="{6C33CCA9-B74E-471A-803A-E2667DAA7AB9}" presName="textRect" presStyleLbl="revTx" presStyleIdx="3" presStyleCnt="5">
        <dgm:presLayoutVars>
          <dgm:chMax val="1"/>
          <dgm:chPref val="1"/>
        </dgm:presLayoutVars>
      </dgm:prSet>
      <dgm:spPr/>
    </dgm:pt>
    <dgm:pt modelId="{BB62AB0A-3977-4156-A034-FF1BD5047EFF}" type="pres">
      <dgm:prSet presAssocID="{5F50394A-C301-4780-9572-5D3D9318D037}" presName="sibTrans" presStyleLbl="sibTrans2D1" presStyleIdx="0" presStyleCnt="0"/>
      <dgm:spPr/>
    </dgm:pt>
    <dgm:pt modelId="{52DFF704-A69C-4081-B72A-6388B5896D01}" type="pres">
      <dgm:prSet presAssocID="{E045C0B4-9B6F-4478-87F4-89BC512791DF}" presName="compNode" presStyleCnt="0"/>
      <dgm:spPr/>
    </dgm:pt>
    <dgm:pt modelId="{26999525-72AA-4EC4-910A-5545990BEBF5}" type="pres">
      <dgm:prSet presAssocID="{E045C0B4-9B6F-4478-87F4-89BC512791DF}" presName="iconBgRect" presStyleLbl="bgShp" presStyleIdx="4" presStyleCnt="5"/>
      <dgm:spPr/>
    </dgm:pt>
    <dgm:pt modelId="{BF14660D-360D-4308-B0A1-8CEA4AD46FF5}" type="pres">
      <dgm:prSet presAssocID="{E045C0B4-9B6F-4478-87F4-89BC512791D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46652DDD-AA68-4BA8-9510-1CAA4379A967}" type="pres">
      <dgm:prSet presAssocID="{E045C0B4-9B6F-4478-87F4-89BC512791DF}" presName="spaceRect" presStyleCnt="0"/>
      <dgm:spPr/>
    </dgm:pt>
    <dgm:pt modelId="{20A0A335-9291-41E7-ABC3-1505C952807C}" type="pres">
      <dgm:prSet presAssocID="{E045C0B4-9B6F-4478-87F4-89BC512791DF}" presName="textRect" presStyleLbl="revTx" presStyleIdx="4" presStyleCnt="5">
        <dgm:presLayoutVars>
          <dgm:chMax val="1"/>
          <dgm:chPref val="1"/>
        </dgm:presLayoutVars>
      </dgm:prSet>
      <dgm:spPr/>
    </dgm:pt>
  </dgm:ptLst>
  <dgm:cxnLst>
    <dgm:cxn modelId="{99E7052A-451B-4D11-92FB-51304B027DA3}" type="presOf" srcId="{60C10062-9428-4D9A-914D-F3CDAC3889CC}" destId="{C9BA0B11-295A-4999-BD05-5F8D03D8E155}" srcOrd="0" destOrd="0" presId="urn:microsoft.com/office/officeart/2018/2/layout/IconCircleList"/>
    <dgm:cxn modelId="{D0DA5B2B-055E-4580-ADA2-77D1BA49FDDD}" srcId="{4F935E16-D829-4118-8590-D99200326B1A}" destId="{E045C0B4-9B6F-4478-87F4-89BC512791DF}" srcOrd="4" destOrd="0" parTransId="{71FC7B80-D4B3-4F61-B0A1-561D026C196F}" sibTransId="{84426350-AC18-44BA-82D8-B32E92094B2C}"/>
    <dgm:cxn modelId="{D0A97D64-5144-4231-8BBA-12E8BCCB5CC3}" srcId="{4F935E16-D829-4118-8590-D99200326B1A}" destId="{3F0A9554-68D9-4FF0-9D26-353589EE227B}" srcOrd="0" destOrd="0" parTransId="{54DFA95E-8013-4B63-A645-4AFE30F0A150}" sibTransId="{87750B1F-A15A-43C1-85A4-46F0A6E76E06}"/>
    <dgm:cxn modelId="{E6EC9C45-2542-42B6-B4A4-3AFCFA8A0B85}" srcId="{4F935E16-D829-4118-8590-D99200326B1A}" destId="{B3773DEB-13C7-4C8A-9664-E24741C21009}" srcOrd="1" destOrd="0" parTransId="{4B65511F-1E31-4A03-9058-ECDC175A0B67}" sibTransId="{60C10062-9428-4D9A-914D-F3CDAC3889CC}"/>
    <dgm:cxn modelId="{E54AB24A-8D46-42F5-845A-F229D8074BB3}" type="presOf" srcId="{42507C2A-599E-4127-8EE6-8F434F8A92A1}" destId="{1107F71D-B6B6-467B-B238-15BDD04A5F96}" srcOrd="0" destOrd="0" presId="urn:microsoft.com/office/officeart/2018/2/layout/IconCircleList"/>
    <dgm:cxn modelId="{EE8ED74A-2DE0-4FD7-8713-59D05C4E39FD}" srcId="{4F935E16-D829-4118-8590-D99200326B1A}" destId="{6C33CCA9-B74E-471A-803A-E2667DAA7AB9}" srcOrd="3" destOrd="0" parTransId="{CD86CDE8-A174-4380-BF51-857BC5547F55}" sibTransId="{5F50394A-C301-4780-9572-5D3D9318D037}"/>
    <dgm:cxn modelId="{F885F97D-4A53-482E-A6D9-1CD1B47454D8}" type="presOf" srcId="{3F0A9554-68D9-4FF0-9D26-353589EE227B}" destId="{66D98396-154E-4227-8EA7-EED85F505334}" srcOrd="0" destOrd="0" presId="urn:microsoft.com/office/officeart/2018/2/layout/IconCircleList"/>
    <dgm:cxn modelId="{B28A847E-7D07-43DE-B5D3-412E43BC33F1}" type="presOf" srcId="{5F50394A-C301-4780-9572-5D3D9318D037}" destId="{BB62AB0A-3977-4156-A034-FF1BD5047EFF}" srcOrd="0" destOrd="0" presId="urn:microsoft.com/office/officeart/2018/2/layout/IconCircleList"/>
    <dgm:cxn modelId="{C552FC89-0FD4-4419-9972-864DE9F02737}" type="presOf" srcId="{4F935E16-D829-4118-8590-D99200326B1A}" destId="{424CDB0F-B547-4362-8C0F-0A70B53D3ABC}" srcOrd="0" destOrd="0" presId="urn:microsoft.com/office/officeart/2018/2/layout/IconCircleList"/>
    <dgm:cxn modelId="{1B65F38C-78B2-4E12-B242-00BA973E450A}" type="presOf" srcId="{6C33CCA9-B74E-471A-803A-E2667DAA7AB9}" destId="{C3A8CDA5-0715-4B2C-8E6F-D94D1B0552B9}" srcOrd="0" destOrd="0" presId="urn:microsoft.com/office/officeart/2018/2/layout/IconCircleList"/>
    <dgm:cxn modelId="{4E24AE94-436A-4E99-88CA-B8482A31274B}" type="presOf" srcId="{E045C0B4-9B6F-4478-87F4-89BC512791DF}" destId="{20A0A335-9291-41E7-ABC3-1505C952807C}" srcOrd="0" destOrd="0" presId="urn:microsoft.com/office/officeart/2018/2/layout/IconCircleList"/>
    <dgm:cxn modelId="{01CCC798-9520-4A31-BD44-355414E68568}" type="presOf" srcId="{B3773DEB-13C7-4C8A-9664-E24741C21009}" destId="{6FB89023-57D9-43C7-9019-8641272C27CF}" srcOrd="0" destOrd="0" presId="urn:microsoft.com/office/officeart/2018/2/layout/IconCircleList"/>
    <dgm:cxn modelId="{E346ACB1-5124-4C58-BFD7-33F23EDD3FCD}" srcId="{4F935E16-D829-4118-8590-D99200326B1A}" destId="{86D01749-A3E9-48F2-BEEC-8909017D473D}" srcOrd="2" destOrd="0" parTransId="{49B693AD-7698-45FD-81A5-B3A01D3AD86B}" sibTransId="{42507C2A-599E-4127-8EE6-8F434F8A92A1}"/>
    <dgm:cxn modelId="{816F1CD0-011F-409B-AC97-C3424B30680D}" type="presOf" srcId="{86D01749-A3E9-48F2-BEEC-8909017D473D}" destId="{649B11F0-BEEE-4566-88BA-618F102F4629}" srcOrd="0" destOrd="0" presId="urn:microsoft.com/office/officeart/2018/2/layout/IconCircleList"/>
    <dgm:cxn modelId="{DB3074D5-84BF-4821-B482-2D69B2633E2E}" type="presOf" srcId="{87750B1F-A15A-43C1-85A4-46F0A6E76E06}" destId="{524AFB82-E1C7-4111-B4F2-938102EB9ECD}" srcOrd="0" destOrd="0" presId="urn:microsoft.com/office/officeart/2018/2/layout/IconCircleList"/>
    <dgm:cxn modelId="{BA9F682D-282B-4228-A036-AE76AE9F9C96}" type="presParOf" srcId="{424CDB0F-B547-4362-8C0F-0A70B53D3ABC}" destId="{E4AD97DF-4D16-44FC-B835-0FA7FBCDD785}" srcOrd="0" destOrd="0" presId="urn:microsoft.com/office/officeart/2018/2/layout/IconCircleList"/>
    <dgm:cxn modelId="{F3ECF24B-D209-4127-A293-E4D572695180}" type="presParOf" srcId="{E4AD97DF-4D16-44FC-B835-0FA7FBCDD785}" destId="{5C817E56-97E3-4F58-BA45-AD8EDAB7AC2E}" srcOrd="0" destOrd="0" presId="urn:microsoft.com/office/officeart/2018/2/layout/IconCircleList"/>
    <dgm:cxn modelId="{54CE22D0-9022-4794-B318-F5C5841B4351}" type="presParOf" srcId="{5C817E56-97E3-4F58-BA45-AD8EDAB7AC2E}" destId="{580D366D-51EC-4DFF-8AD5-AA844C4EE530}" srcOrd="0" destOrd="0" presId="urn:microsoft.com/office/officeart/2018/2/layout/IconCircleList"/>
    <dgm:cxn modelId="{CE470AE0-9B02-476E-BDB1-0334B646B570}" type="presParOf" srcId="{5C817E56-97E3-4F58-BA45-AD8EDAB7AC2E}" destId="{2A01460E-F4E1-4B98-B9DD-89BC0D840D89}" srcOrd="1" destOrd="0" presId="urn:microsoft.com/office/officeart/2018/2/layout/IconCircleList"/>
    <dgm:cxn modelId="{55820921-6329-49D1-8AB5-E6907AEFC5F6}" type="presParOf" srcId="{5C817E56-97E3-4F58-BA45-AD8EDAB7AC2E}" destId="{7F9BE4A1-11B7-4F34-89E7-03CFBD3CAE12}" srcOrd="2" destOrd="0" presId="urn:microsoft.com/office/officeart/2018/2/layout/IconCircleList"/>
    <dgm:cxn modelId="{F9755F24-D4E2-4D6A-B0F8-9007589B3F07}" type="presParOf" srcId="{5C817E56-97E3-4F58-BA45-AD8EDAB7AC2E}" destId="{66D98396-154E-4227-8EA7-EED85F505334}" srcOrd="3" destOrd="0" presId="urn:microsoft.com/office/officeart/2018/2/layout/IconCircleList"/>
    <dgm:cxn modelId="{601C4322-F0B4-4445-AF42-300C0E9CD679}" type="presParOf" srcId="{E4AD97DF-4D16-44FC-B835-0FA7FBCDD785}" destId="{524AFB82-E1C7-4111-B4F2-938102EB9ECD}" srcOrd="1" destOrd="0" presId="urn:microsoft.com/office/officeart/2018/2/layout/IconCircleList"/>
    <dgm:cxn modelId="{E173E60E-66E2-4468-87E8-387E046DC83F}" type="presParOf" srcId="{E4AD97DF-4D16-44FC-B835-0FA7FBCDD785}" destId="{0E7A701F-888A-435F-9B00-72ADC6705FD9}" srcOrd="2" destOrd="0" presId="urn:microsoft.com/office/officeart/2018/2/layout/IconCircleList"/>
    <dgm:cxn modelId="{CF3A8F84-CD0E-4970-B719-ACFC865C21EE}" type="presParOf" srcId="{0E7A701F-888A-435F-9B00-72ADC6705FD9}" destId="{E3EE3F6C-AE8B-4055-A2BA-457687E0C0B5}" srcOrd="0" destOrd="0" presId="urn:microsoft.com/office/officeart/2018/2/layout/IconCircleList"/>
    <dgm:cxn modelId="{B933E085-1CA8-4BEB-B832-65A1BCBDA835}" type="presParOf" srcId="{0E7A701F-888A-435F-9B00-72ADC6705FD9}" destId="{40B87198-B3A4-4E7F-9B8A-C3193C818999}" srcOrd="1" destOrd="0" presId="urn:microsoft.com/office/officeart/2018/2/layout/IconCircleList"/>
    <dgm:cxn modelId="{AFFE9473-0C0C-4717-B521-CDD1C9008DE9}" type="presParOf" srcId="{0E7A701F-888A-435F-9B00-72ADC6705FD9}" destId="{3B91B9B3-8A67-48EF-8442-A8F2E763D3C7}" srcOrd="2" destOrd="0" presId="urn:microsoft.com/office/officeart/2018/2/layout/IconCircleList"/>
    <dgm:cxn modelId="{9FFE6104-97C6-4472-9D6C-417E24C431F3}" type="presParOf" srcId="{0E7A701F-888A-435F-9B00-72ADC6705FD9}" destId="{6FB89023-57D9-43C7-9019-8641272C27CF}" srcOrd="3" destOrd="0" presId="urn:microsoft.com/office/officeart/2018/2/layout/IconCircleList"/>
    <dgm:cxn modelId="{D3757E11-9EE5-4A44-81E1-AC51B4AC64AD}" type="presParOf" srcId="{E4AD97DF-4D16-44FC-B835-0FA7FBCDD785}" destId="{C9BA0B11-295A-4999-BD05-5F8D03D8E155}" srcOrd="3" destOrd="0" presId="urn:microsoft.com/office/officeart/2018/2/layout/IconCircleList"/>
    <dgm:cxn modelId="{76E47074-4F7A-4DE3-BC4D-5C7269B3F108}" type="presParOf" srcId="{E4AD97DF-4D16-44FC-B835-0FA7FBCDD785}" destId="{B5B21D41-B1A0-48BF-88B8-022E011B5863}" srcOrd="4" destOrd="0" presId="urn:microsoft.com/office/officeart/2018/2/layout/IconCircleList"/>
    <dgm:cxn modelId="{381D9C40-34EC-4EE6-AFA5-6CCE7EEA28FD}" type="presParOf" srcId="{B5B21D41-B1A0-48BF-88B8-022E011B5863}" destId="{C397AD4A-19DC-4980-A15D-121DC82A2CEC}" srcOrd="0" destOrd="0" presId="urn:microsoft.com/office/officeart/2018/2/layout/IconCircleList"/>
    <dgm:cxn modelId="{EA05CB52-F59C-417C-9708-A9A541D14869}" type="presParOf" srcId="{B5B21D41-B1A0-48BF-88B8-022E011B5863}" destId="{971E9674-1DAC-46B4-97AE-E951BC0F2EE9}" srcOrd="1" destOrd="0" presId="urn:microsoft.com/office/officeart/2018/2/layout/IconCircleList"/>
    <dgm:cxn modelId="{A8AB7169-6D6D-4138-B0D1-8C03923B42B3}" type="presParOf" srcId="{B5B21D41-B1A0-48BF-88B8-022E011B5863}" destId="{9B18A517-114A-4EF9-9848-2D7904649749}" srcOrd="2" destOrd="0" presId="urn:microsoft.com/office/officeart/2018/2/layout/IconCircleList"/>
    <dgm:cxn modelId="{EEF4E9FB-5F76-4D3A-B8A9-80C4EFEAD6CE}" type="presParOf" srcId="{B5B21D41-B1A0-48BF-88B8-022E011B5863}" destId="{649B11F0-BEEE-4566-88BA-618F102F4629}" srcOrd="3" destOrd="0" presId="urn:microsoft.com/office/officeart/2018/2/layout/IconCircleList"/>
    <dgm:cxn modelId="{B66AAB64-B2A1-486D-8848-70A117B2D959}" type="presParOf" srcId="{E4AD97DF-4D16-44FC-B835-0FA7FBCDD785}" destId="{1107F71D-B6B6-467B-B238-15BDD04A5F96}" srcOrd="5" destOrd="0" presId="urn:microsoft.com/office/officeart/2018/2/layout/IconCircleList"/>
    <dgm:cxn modelId="{205A2B38-E3D8-4746-8AC0-0C178CCCE3D0}" type="presParOf" srcId="{E4AD97DF-4D16-44FC-B835-0FA7FBCDD785}" destId="{8DACE07D-8BC3-407E-A743-4819FAE0A709}" srcOrd="6" destOrd="0" presId="urn:microsoft.com/office/officeart/2018/2/layout/IconCircleList"/>
    <dgm:cxn modelId="{5340E4C6-11FD-4D37-9786-DC2ADB464FF4}" type="presParOf" srcId="{8DACE07D-8BC3-407E-A743-4819FAE0A709}" destId="{08B108EB-355A-4587-AB84-1903E1563736}" srcOrd="0" destOrd="0" presId="urn:microsoft.com/office/officeart/2018/2/layout/IconCircleList"/>
    <dgm:cxn modelId="{D7176A7F-1DDC-4D93-826C-BD6C06592B28}" type="presParOf" srcId="{8DACE07D-8BC3-407E-A743-4819FAE0A709}" destId="{BC8F9B1F-3128-48D2-A20A-A46EC6463F13}" srcOrd="1" destOrd="0" presId="urn:microsoft.com/office/officeart/2018/2/layout/IconCircleList"/>
    <dgm:cxn modelId="{2C6859A0-566E-43B4-B89E-C2D3D3F4B715}" type="presParOf" srcId="{8DACE07D-8BC3-407E-A743-4819FAE0A709}" destId="{E5F5ACC1-D3B6-4870-A106-1863F0D02074}" srcOrd="2" destOrd="0" presId="urn:microsoft.com/office/officeart/2018/2/layout/IconCircleList"/>
    <dgm:cxn modelId="{F3A0FCDC-970F-4974-A86A-6B6E4BECE71A}" type="presParOf" srcId="{8DACE07D-8BC3-407E-A743-4819FAE0A709}" destId="{C3A8CDA5-0715-4B2C-8E6F-D94D1B0552B9}" srcOrd="3" destOrd="0" presId="urn:microsoft.com/office/officeart/2018/2/layout/IconCircleList"/>
    <dgm:cxn modelId="{E8F05548-E073-4F44-8306-64106293A294}" type="presParOf" srcId="{E4AD97DF-4D16-44FC-B835-0FA7FBCDD785}" destId="{BB62AB0A-3977-4156-A034-FF1BD5047EFF}" srcOrd="7" destOrd="0" presId="urn:microsoft.com/office/officeart/2018/2/layout/IconCircleList"/>
    <dgm:cxn modelId="{F95CC72A-EEB5-4288-864D-35B59FD87A53}" type="presParOf" srcId="{E4AD97DF-4D16-44FC-B835-0FA7FBCDD785}" destId="{52DFF704-A69C-4081-B72A-6388B5896D01}" srcOrd="8" destOrd="0" presId="urn:microsoft.com/office/officeart/2018/2/layout/IconCircleList"/>
    <dgm:cxn modelId="{05823B73-78A6-4123-8153-3F4264E3A31A}" type="presParOf" srcId="{52DFF704-A69C-4081-B72A-6388B5896D01}" destId="{26999525-72AA-4EC4-910A-5545990BEBF5}" srcOrd="0" destOrd="0" presId="urn:microsoft.com/office/officeart/2018/2/layout/IconCircleList"/>
    <dgm:cxn modelId="{5627804B-0276-4CFF-9D22-F28EE6A4FBE2}" type="presParOf" srcId="{52DFF704-A69C-4081-B72A-6388B5896D01}" destId="{BF14660D-360D-4308-B0A1-8CEA4AD46FF5}" srcOrd="1" destOrd="0" presId="urn:microsoft.com/office/officeart/2018/2/layout/IconCircleList"/>
    <dgm:cxn modelId="{B1471E1C-CA59-4ECD-8A26-96CE0F054339}" type="presParOf" srcId="{52DFF704-A69C-4081-B72A-6388B5896D01}" destId="{46652DDD-AA68-4BA8-9510-1CAA4379A967}" srcOrd="2" destOrd="0" presId="urn:microsoft.com/office/officeart/2018/2/layout/IconCircleList"/>
    <dgm:cxn modelId="{E87896A8-3662-42DD-963C-83765C499744}" type="presParOf" srcId="{52DFF704-A69C-4081-B72A-6388B5896D01}" destId="{20A0A335-9291-41E7-ABC3-1505C952807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D38BD-8BD5-40EC-B565-2B7E5EC16832}" type="doc">
      <dgm:prSet loTypeId="urn:microsoft.com/office/officeart/2018/2/layout/IconLabelList" loCatId="icon" qsTypeId="urn:microsoft.com/office/officeart/2005/8/quickstyle/simple1" qsCatId="simple" csTypeId="urn:microsoft.com/office/officeart/2005/8/colors/accent1_4" csCatId="accent1" phldr="1"/>
      <dgm:spPr/>
      <dgm:t>
        <a:bodyPr/>
        <a:lstStyle/>
        <a:p>
          <a:endParaRPr lang="en-US"/>
        </a:p>
      </dgm:t>
    </dgm:pt>
    <dgm:pt modelId="{95B76159-A737-45E1-A516-B64A40AC085F}">
      <dgm:prSet custT="1"/>
      <dgm:spPr/>
      <dgm:t>
        <a:bodyPr/>
        <a:lstStyle/>
        <a:p>
          <a:pPr>
            <a:lnSpc>
              <a:spcPct val="100000"/>
            </a:lnSpc>
          </a:pPr>
          <a:r>
            <a:rPr lang="en-US" sz="1600" dirty="0"/>
            <a:t>Click through to the end of the section to save any in-progress work. Exiting in the middle of a section may result in the loss of entered information!</a:t>
          </a:r>
        </a:p>
      </dgm:t>
    </dgm:pt>
    <dgm:pt modelId="{B38A8C0C-5E04-42A4-B308-D556E4610C67}" type="parTrans" cxnId="{18FF0A88-DB04-43AD-9F14-C1DD90F73A7B}">
      <dgm:prSet/>
      <dgm:spPr/>
      <dgm:t>
        <a:bodyPr/>
        <a:lstStyle/>
        <a:p>
          <a:endParaRPr lang="en-US"/>
        </a:p>
      </dgm:t>
    </dgm:pt>
    <dgm:pt modelId="{DA741AF3-123F-45AF-9214-6DA42241481F}" type="sibTrans" cxnId="{18FF0A88-DB04-43AD-9F14-C1DD90F73A7B}">
      <dgm:prSet/>
      <dgm:spPr/>
      <dgm:t>
        <a:bodyPr/>
        <a:lstStyle/>
        <a:p>
          <a:endParaRPr lang="en-US"/>
        </a:p>
      </dgm:t>
    </dgm:pt>
    <dgm:pt modelId="{AE7069ED-2642-475E-97C8-14AD843F4CD7}">
      <dgm:prSet/>
      <dgm:spPr/>
      <dgm:t>
        <a:bodyPr/>
        <a:lstStyle/>
        <a:p>
          <a:pPr>
            <a:lnSpc>
              <a:spcPct val="100000"/>
            </a:lnSpc>
          </a:pPr>
          <a:r>
            <a:rPr lang="en-US" dirty="0"/>
            <a:t>Access and update your report as often as you like until the official deadline in early December—even if you have clicked ‘submit’</a:t>
          </a:r>
        </a:p>
      </dgm:t>
    </dgm:pt>
    <dgm:pt modelId="{32405867-5A2B-4A61-8F03-9C0B7F349264}" type="parTrans" cxnId="{8326E6B8-A93E-4893-A932-5CED667B33ED}">
      <dgm:prSet/>
      <dgm:spPr/>
      <dgm:t>
        <a:bodyPr/>
        <a:lstStyle/>
        <a:p>
          <a:endParaRPr lang="en-US"/>
        </a:p>
      </dgm:t>
    </dgm:pt>
    <dgm:pt modelId="{FBFC0471-6132-4B63-996A-E73CBA6909C6}" type="sibTrans" cxnId="{8326E6B8-A93E-4893-A932-5CED667B33ED}">
      <dgm:prSet/>
      <dgm:spPr/>
      <dgm:t>
        <a:bodyPr/>
        <a:lstStyle/>
        <a:p>
          <a:endParaRPr lang="en-US"/>
        </a:p>
      </dgm:t>
    </dgm:pt>
    <dgm:pt modelId="{3689388C-0C01-45BF-9D1B-9185C3F698D9}">
      <dgm:prSet/>
      <dgm:spPr/>
      <dgm:t>
        <a:bodyPr/>
        <a:lstStyle/>
        <a:p>
          <a:pPr>
            <a:lnSpc>
              <a:spcPct val="100000"/>
            </a:lnSpc>
          </a:pPr>
          <a:r>
            <a:rPr lang="en-US"/>
            <a:t>Annual report does NOT serve as a substitute for a substantive change notice</a:t>
          </a:r>
        </a:p>
      </dgm:t>
    </dgm:pt>
    <dgm:pt modelId="{904BF834-5155-4292-966D-E75AF8BF0A49}" type="parTrans" cxnId="{5B8D3F16-464D-4247-BB9B-0DCAB817192D}">
      <dgm:prSet/>
      <dgm:spPr/>
      <dgm:t>
        <a:bodyPr/>
        <a:lstStyle/>
        <a:p>
          <a:endParaRPr lang="en-US"/>
        </a:p>
      </dgm:t>
    </dgm:pt>
    <dgm:pt modelId="{A4502FD8-BAC8-442A-B5E5-7604DF78AE78}" type="sibTrans" cxnId="{5B8D3F16-464D-4247-BB9B-0DCAB817192D}">
      <dgm:prSet/>
      <dgm:spPr/>
      <dgm:t>
        <a:bodyPr/>
        <a:lstStyle/>
        <a:p>
          <a:endParaRPr lang="en-US"/>
        </a:p>
      </dgm:t>
    </dgm:pt>
    <dgm:pt modelId="{F668DBAA-6A24-4B62-8041-849B48C428A2}">
      <dgm:prSet/>
      <dgm:spPr/>
      <dgm:t>
        <a:bodyPr/>
        <a:lstStyle/>
        <a:p>
          <a:pPr>
            <a:lnSpc>
              <a:spcPct val="100000"/>
            </a:lnSpc>
          </a:pPr>
          <a:r>
            <a:rPr lang="en-US" dirty="0"/>
            <a:t>Annual reports are not public documents</a:t>
          </a:r>
        </a:p>
      </dgm:t>
    </dgm:pt>
    <dgm:pt modelId="{BCE80E4E-EAFB-46B7-A7D9-4F1BC840DA56}" type="parTrans" cxnId="{CCFF373E-88BC-4376-A370-0CED5852CE88}">
      <dgm:prSet/>
      <dgm:spPr/>
      <dgm:t>
        <a:bodyPr/>
        <a:lstStyle/>
        <a:p>
          <a:endParaRPr lang="en-US"/>
        </a:p>
      </dgm:t>
    </dgm:pt>
    <dgm:pt modelId="{535B2F2E-88AC-4269-B7D6-F174EA44C549}" type="sibTrans" cxnId="{CCFF373E-88BC-4376-A370-0CED5852CE88}">
      <dgm:prSet/>
      <dgm:spPr/>
      <dgm:t>
        <a:bodyPr/>
        <a:lstStyle/>
        <a:p>
          <a:endParaRPr lang="en-US"/>
        </a:p>
      </dgm:t>
    </dgm:pt>
    <dgm:pt modelId="{C36107F9-D82B-4117-BBFD-97DFE7554C9F}" type="pres">
      <dgm:prSet presAssocID="{33BD38BD-8BD5-40EC-B565-2B7E5EC16832}" presName="root" presStyleCnt="0">
        <dgm:presLayoutVars>
          <dgm:dir/>
          <dgm:resizeHandles val="exact"/>
        </dgm:presLayoutVars>
      </dgm:prSet>
      <dgm:spPr/>
    </dgm:pt>
    <dgm:pt modelId="{FB3D1BB4-7D85-4EBE-A4F9-B78F9EDD2781}" type="pres">
      <dgm:prSet presAssocID="{95B76159-A737-45E1-A516-B64A40AC085F}" presName="compNode" presStyleCnt="0"/>
      <dgm:spPr/>
    </dgm:pt>
    <dgm:pt modelId="{0D710177-7F00-47D5-A5DF-3DDFB7039CD2}" type="pres">
      <dgm:prSet presAssocID="{95B76159-A737-45E1-A516-B64A40AC085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Right with solid fill"/>
        </a:ext>
      </dgm:extLst>
    </dgm:pt>
    <dgm:pt modelId="{CAF10E99-7DA4-451A-9D78-3B6310CBEADF}" type="pres">
      <dgm:prSet presAssocID="{95B76159-A737-45E1-A516-B64A40AC085F}" presName="spaceRect" presStyleCnt="0"/>
      <dgm:spPr/>
    </dgm:pt>
    <dgm:pt modelId="{D27AF70E-9288-4901-B67C-BE8266694951}" type="pres">
      <dgm:prSet presAssocID="{95B76159-A737-45E1-A516-B64A40AC085F}" presName="textRect" presStyleLbl="revTx" presStyleIdx="0" presStyleCnt="4">
        <dgm:presLayoutVars>
          <dgm:chMax val="1"/>
          <dgm:chPref val="1"/>
        </dgm:presLayoutVars>
      </dgm:prSet>
      <dgm:spPr/>
    </dgm:pt>
    <dgm:pt modelId="{9621AD47-9D7E-40B7-B27D-A5048E704BDD}" type="pres">
      <dgm:prSet presAssocID="{DA741AF3-123F-45AF-9214-6DA42241481F}" presName="sibTrans" presStyleCnt="0"/>
      <dgm:spPr/>
    </dgm:pt>
    <dgm:pt modelId="{566618CB-F8CA-4F3F-9B83-FCF578A6D4E3}" type="pres">
      <dgm:prSet presAssocID="{AE7069ED-2642-475E-97C8-14AD843F4CD7}" presName="compNode" presStyleCnt="0"/>
      <dgm:spPr/>
    </dgm:pt>
    <dgm:pt modelId="{2AB13CB5-078A-4602-91A9-BC19837A4A2E}" type="pres">
      <dgm:prSet presAssocID="{AE7069ED-2642-475E-97C8-14AD843F4C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levision with solid fill"/>
        </a:ext>
      </dgm:extLst>
    </dgm:pt>
    <dgm:pt modelId="{FC332C83-529D-4774-8F39-7DAE79023579}" type="pres">
      <dgm:prSet presAssocID="{AE7069ED-2642-475E-97C8-14AD843F4CD7}" presName="spaceRect" presStyleCnt="0"/>
      <dgm:spPr/>
    </dgm:pt>
    <dgm:pt modelId="{31D600EA-0AAF-415C-92C8-F3B1A3E9AFC3}" type="pres">
      <dgm:prSet presAssocID="{AE7069ED-2642-475E-97C8-14AD843F4CD7}" presName="textRect" presStyleLbl="revTx" presStyleIdx="1" presStyleCnt="4">
        <dgm:presLayoutVars>
          <dgm:chMax val="1"/>
          <dgm:chPref val="1"/>
        </dgm:presLayoutVars>
      </dgm:prSet>
      <dgm:spPr/>
    </dgm:pt>
    <dgm:pt modelId="{863E2A4B-7CB1-4442-A0B2-F19755257D9A}" type="pres">
      <dgm:prSet presAssocID="{FBFC0471-6132-4B63-996A-E73CBA6909C6}" presName="sibTrans" presStyleCnt="0"/>
      <dgm:spPr/>
    </dgm:pt>
    <dgm:pt modelId="{E274C463-9E9C-4612-AEF9-2642ADBE4791}" type="pres">
      <dgm:prSet presAssocID="{3689388C-0C01-45BF-9D1B-9185C3F698D9}" presName="compNode" presStyleCnt="0"/>
      <dgm:spPr/>
    </dgm:pt>
    <dgm:pt modelId="{03B273D3-F217-4081-B110-354E5B44285B}" type="pres">
      <dgm:prSet presAssocID="{3689388C-0C01-45BF-9D1B-9185C3F698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0F0B56DF-850C-4C96-B839-DBBB998DA877}" type="pres">
      <dgm:prSet presAssocID="{3689388C-0C01-45BF-9D1B-9185C3F698D9}" presName="spaceRect" presStyleCnt="0"/>
      <dgm:spPr/>
    </dgm:pt>
    <dgm:pt modelId="{25B2237E-21C1-4F06-A693-4BBA3CF75209}" type="pres">
      <dgm:prSet presAssocID="{3689388C-0C01-45BF-9D1B-9185C3F698D9}" presName="textRect" presStyleLbl="revTx" presStyleIdx="2" presStyleCnt="4">
        <dgm:presLayoutVars>
          <dgm:chMax val="1"/>
          <dgm:chPref val="1"/>
        </dgm:presLayoutVars>
      </dgm:prSet>
      <dgm:spPr/>
    </dgm:pt>
    <dgm:pt modelId="{49B4944F-EF78-4A9D-8711-85568469D639}" type="pres">
      <dgm:prSet presAssocID="{A4502FD8-BAC8-442A-B5E5-7604DF78AE78}" presName="sibTrans" presStyleCnt="0"/>
      <dgm:spPr/>
    </dgm:pt>
    <dgm:pt modelId="{822E903F-2F69-45F4-8DA4-CF7CEBB2464E}" type="pres">
      <dgm:prSet presAssocID="{F668DBAA-6A24-4B62-8041-849B48C428A2}" presName="compNode" presStyleCnt="0"/>
      <dgm:spPr/>
    </dgm:pt>
    <dgm:pt modelId="{5C229A6D-4910-445F-87E2-50530380AA1F}" type="pres">
      <dgm:prSet presAssocID="{F668DBAA-6A24-4B62-8041-849B48C428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7A9A5F1F-B372-46B4-A086-3CD535A37396}" type="pres">
      <dgm:prSet presAssocID="{F668DBAA-6A24-4B62-8041-849B48C428A2}" presName="spaceRect" presStyleCnt="0"/>
      <dgm:spPr/>
    </dgm:pt>
    <dgm:pt modelId="{A72B51D2-9861-423D-9198-D920370A6C38}" type="pres">
      <dgm:prSet presAssocID="{F668DBAA-6A24-4B62-8041-849B48C428A2}" presName="textRect" presStyleLbl="revTx" presStyleIdx="3" presStyleCnt="4">
        <dgm:presLayoutVars>
          <dgm:chMax val="1"/>
          <dgm:chPref val="1"/>
        </dgm:presLayoutVars>
      </dgm:prSet>
      <dgm:spPr/>
    </dgm:pt>
  </dgm:ptLst>
  <dgm:cxnLst>
    <dgm:cxn modelId="{6B913506-752D-410B-AE2B-DA6E3735B2B8}" type="presOf" srcId="{95B76159-A737-45E1-A516-B64A40AC085F}" destId="{D27AF70E-9288-4901-B67C-BE8266694951}" srcOrd="0" destOrd="0" presId="urn:microsoft.com/office/officeart/2018/2/layout/IconLabelList"/>
    <dgm:cxn modelId="{73AA2B0E-0178-4698-94FD-FF7F32BFCEF9}" type="presOf" srcId="{F668DBAA-6A24-4B62-8041-849B48C428A2}" destId="{A72B51D2-9861-423D-9198-D920370A6C38}" srcOrd="0" destOrd="0" presId="urn:microsoft.com/office/officeart/2018/2/layout/IconLabelList"/>
    <dgm:cxn modelId="{5B8D3F16-464D-4247-BB9B-0DCAB817192D}" srcId="{33BD38BD-8BD5-40EC-B565-2B7E5EC16832}" destId="{3689388C-0C01-45BF-9D1B-9185C3F698D9}" srcOrd="2" destOrd="0" parTransId="{904BF834-5155-4292-966D-E75AF8BF0A49}" sibTransId="{A4502FD8-BAC8-442A-B5E5-7604DF78AE78}"/>
    <dgm:cxn modelId="{5768032D-72CE-4C04-A059-7E711EF31E41}" type="presOf" srcId="{AE7069ED-2642-475E-97C8-14AD843F4CD7}" destId="{31D600EA-0AAF-415C-92C8-F3B1A3E9AFC3}" srcOrd="0" destOrd="0" presId="urn:microsoft.com/office/officeart/2018/2/layout/IconLabelList"/>
    <dgm:cxn modelId="{CCFF373E-88BC-4376-A370-0CED5852CE88}" srcId="{33BD38BD-8BD5-40EC-B565-2B7E5EC16832}" destId="{F668DBAA-6A24-4B62-8041-849B48C428A2}" srcOrd="3" destOrd="0" parTransId="{BCE80E4E-EAFB-46B7-A7D9-4F1BC840DA56}" sibTransId="{535B2F2E-88AC-4269-B7D6-F174EA44C549}"/>
    <dgm:cxn modelId="{19F16768-108C-4468-ACC5-33679CC30FC2}" type="presOf" srcId="{33BD38BD-8BD5-40EC-B565-2B7E5EC16832}" destId="{C36107F9-D82B-4117-BBFD-97DFE7554C9F}" srcOrd="0" destOrd="0" presId="urn:microsoft.com/office/officeart/2018/2/layout/IconLabelList"/>
    <dgm:cxn modelId="{18FF0A88-DB04-43AD-9F14-C1DD90F73A7B}" srcId="{33BD38BD-8BD5-40EC-B565-2B7E5EC16832}" destId="{95B76159-A737-45E1-A516-B64A40AC085F}" srcOrd="0" destOrd="0" parTransId="{B38A8C0C-5E04-42A4-B308-D556E4610C67}" sibTransId="{DA741AF3-123F-45AF-9214-6DA42241481F}"/>
    <dgm:cxn modelId="{BE55DFA7-C427-4CDA-8032-D1768C525542}" type="presOf" srcId="{3689388C-0C01-45BF-9D1B-9185C3F698D9}" destId="{25B2237E-21C1-4F06-A693-4BBA3CF75209}" srcOrd="0" destOrd="0" presId="urn:microsoft.com/office/officeart/2018/2/layout/IconLabelList"/>
    <dgm:cxn modelId="{8326E6B8-A93E-4893-A932-5CED667B33ED}" srcId="{33BD38BD-8BD5-40EC-B565-2B7E5EC16832}" destId="{AE7069ED-2642-475E-97C8-14AD843F4CD7}" srcOrd="1" destOrd="0" parTransId="{32405867-5A2B-4A61-8F03-9C0B7F349264}" sibTransId="{FBFC0471-6132-4B63-996A-E73CBA6909C6}"/>
    <dgm:cxn modelId="{C1D49B08-F22E-49FC-ADFD-AA01E289DD3D}" type="presParOf" srcId="{C36107F9-D82B-4117-BBFD-97DFE7554C9F}" destId="{FB3D1BB4-7D85-4EBE-A4F9-B78F9EDD2781}" srcOrd="0" destOrd="0" presId="urn:microsoft.com/office/officeart/2018/2/layout/IconLabelList"/>
    <dgm:cxn modelId="{CDC8956E-5046-47BA-A858-D133D9BF777E}" type="presParOf" srcId="{FB3D1BB4-7D85-4EBE-A4F9-B78F9EDD2781}" destId="{0D710177-7F00-47D5-A5DF-3DDFB7039CD2}" srcOrd="0" destOrd="0" presId="urn:microsoft.com/office/officeart/2018/2/layout/IconLabelList"/>
    <dgm:cxn modelId="{7F3C2C49-50FD-40DB-8941-AF808093D9D2}" type="presParOf" srcId="{FB3D1BB4-7D85-4EBE-A4F9-B78F9EDD2781}" destId="{CAF10E99-7DA4-451A-9D78-3B6310CBEADF}" srcOrd="1" destOrd="0" presId="urn:microsoft.com/office/officeart/2018/2/layout/IconLabelList"/>
    <dgm:cxn modelId="{31A46860-4E49-44B0-89CE-65858D0A2551}" type="presParOf" srcId="{FB3D1BB4-7D85-4EBE-A4F9-B78F9EDD2781}" destId="{D27AF70E-9288-4901-B67C-BE8266694951}" srcOrd="2" destOrd="0" presId="urn:microsoft.com/office/officeart/2018/2/layout/IconLabelList"/>
    <dgm:cxn modelId="{2911006D-14CB-475E-85EF-044B00E23A15}" type="presParOf" srcId="{C36107F9-D82B-4117-BBFD-97DFE7554C9F}" destId="{9621AD47-9D7E-40B7-B27D-A5048E704BDD}" srcOrd="1" destOrd="0" presId="urn:microsoft.com/office/officeart/2018/2/layout/IconLabelList"/>
    <dgm:cxn modelId="{21BEBE8A-2743-4014-8043-785AA7260530}" type="presParOf" srcId="{C36107F9-D82B-4117-BBFD-97DFE7554C9F}" destId="{566618CB-F8CA-4F3F-9B83-FCF578A6D4E3}" srcOrd="2" destOrd="0" presId="urn:microsoft.com/office/officeart/2018/2/layout/IconLabelList"/>
    <dgm:cxn modelId="{47601A77-F677-4812-A2D5-5540881895A9}" type="presParOf" srcId="{566618CB-F8CA-4F3F-9B83-FCF578A6D4E3}" destId="{2AB13CB5-078A-4602-91A9-BC19837A4A2E}" srcOrd="0" destOrd="0" presId="urn:microsoft.com/office/officeart/2018/2/layout/IconLabelList"/>
    <dgm:cxn modelId="{ED36EBBD-E48E-47F5-99A6-C2A525DFC85B}" type="presParOf" srcId="{566618CB-F8CA-4F3F-9B83-FCF578A6D4E3}" destId="{FC332C83-529D-4774-8F39-7DAE79023579}" srcOrd="1" destOrd="0" presId="urn:microsoft.com/office/officeart/2018/2/layout/IconLabelList"/>
    <dgm:cxn modelId="{4B1BF959-ADE4-4D0A-80E1-524B3D2DEDCF}" type="presParOf" srcId="{566618CB-F8CA-4F3F-9B83-FCF578A6D4E3}" destId="{31D600EA-0AAF-415C-92C8-F3B1A3E9AFC3}" srcOrd="2" destOrd="0" presId="urn:microsoft.com/office/officeart/2018/2/layout/IconLabelList"/>
    <dgm:cxn modelId="{F177B080-6244-4479-9A2F-8402CDD83DD9}" type="presParOf" srcId="{C36107F9-D82B-4117-BBFD-97DFE7554C9F}" destId="{863E2A4B-7CB1-4442-A0B2-F19755257D9A}" srcOrd="3" destOrd="0" presId="urn:microsoft.com/office/officeart/2018/2/layout/IconLabelList"/>
    <dgm:cxn modelId="{722A8062-98CA-496C-BC8F-E24A02DF83E2}" type="presParOf" srcId="{C36107F9-D82B-4117-BBFD-97DFE7554C9F}" destId="{E274C463-9E9C-4612-AEF9-2642ADBE4791}" srcOrd="4" destOrd="0" presId="urn:microsoft.com/office/officeart/2018/2/layout/IconLabelList"/>
    <dgm:cxn modelId="{E1C5CDDC-5089-4B37-9D9F-167B798FE7DA}" type="presParOf" srcId="{E274C463-9E9C-4612-AEF9-2642ADBE4791}" destId="{03B273D3-F217-4081-B110-354E5B44285B}" srcOrd="0" destOrd="0" presId="urn:microsoft.com/office/officeart/2018/2/layout/IconLabelList"/>
    <dgm:cxn modelId="{7BF7E13A-B3E3-40FF-98E2-6E0B7B488189}" type="presParOf" srcId="{E274C463-9E9C-4612-AEF9-2642ADBE4791}" destId="{0F0B56DF-850C-4C96-B839-DBBB998DA877}" srcOrd="1" destOrd="0" presId="urn:microsoft.com/office/officeart/2018/2/layout/IconLabelList"/>
    <dgm:cxn modelId="{8BC9DBEF-1287-43CF-BED6-1F9DEEDFB2BA}" type="presParOf" srcId="{E274C463-9E9C-4612-AEF9-2642ADBE4791}" destId="{25B2237E-21C1-4F06-A693-4BBA3CF75209}" srcOrd="2" destOrd="0" presId="urn:microsoft.com/office/officeart/2018/2/layout/IconLabelList"/>
    <dgm:cxn modelId="{D968CC49-63D0-404E-AB77-490125B74FE6}" type="presParOf" srcId="{C36107F9-D82B-4117-BBFD-97DFE7554C9F}" destId="{49B4944F-EF78-4A9D-8711-85568469D639}" srcOrd="5" destOrd="0" presId="urn:microsoft.com/office/officeart/2018/2/layout/IconLabelList"/>
    <dgm:cxn modelId="{8AFA9A14-CE77-4C3C-9F73-EEE0F9D9F230}" type="presParOf" srcId="{C36107F9-D82B-4117-BBFD-97DFE7554C9F}" destId="{822E903F-2F69-45F4-8DA4-CF7CEBB2464E}" srcOrd="6" destOrd="0" presId="urn:microsoft.com/office/officeart/2018/2/layout/IconLabelList"/>
    <dgm:cxn modelId="{22CC6F32-43D1-4265-BE0C-3C585784519E}" type="presParOf" srcId="{822E903F-2F69-45F4-8DA4-CF7CEBB2464E}" destId="{5C229A6D-4910-445F-87E2-50530380AA1F}" srcOrd="0" destOrd="0" presId="urn:microsoft.com/office/officeart/2018/2/layout/IconLabelList"/>
    <dgm:cxn modelId="{1CE1AE33-3F73-4894-A108-3EA1DA982BB7}" type="presParOf" srcId="{822E903F-2F69-45F4-8DA4-CF7CEBB2464E}" destId="{7A9A5F1F-B372-46B4-A086-3CD535A37396}" srcOrd="1" destOrd="0" presId="urn:microsoft.com/office/officeart/2018/2/layout/IconLabelList"/>
    <dgm:cxn modelId="{90F1BADE-A5F7-4F12-9125-03A994CF2BDC}" type="presParOf" srcId="{822E903F-2F69-45F4-8DA4-CF7CEBB2464E}" destId="{A72B51D2-9861-423D-9198-D920370A6C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03BCB-173C-43F0-9C4D-5A0928E1A7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A0C4C1-ED75-436D-870F-2DEE21EA0D3A}">
      <dgm:prSet/>
      <dgm:spPr/>
      <dgm:t>
        <a:bodyPr/>
        <a:lstStyle/>
        <a:p>
          <a:r>
            <a:rPr lang="en-US" b="0" dirty="0"/>
            <a:t>If you answer ‘yes’ to a question, provide a direct and brief explanation.</a:t>
          </a:r>
          <a:endParaRPr lang="en-US" dirty="0"/>
        </a:p>
      </dgm:t>
    </dgm:pt>
    <dgm:pt modelId="{C29737C7-A86D-410E-80A9-747C953C5FF7}" type="parTrans" cxnId="{A5B18EF2-3D98-489B-BB10-3FE048136BAE}">
      <dgm:prSet/>
      <dgm:spPr/>
      <dgm:t>
        <a:bodyPr/>
        <a:lstStyle/>
        <a:p>
          <a:endParaRPr lang="en-US"/>
        </a:p>
      </dgm:t>
    </dgm:pt>
    <dgm:pt modelId="{17347131-C28E-411E-91F6-1BD13D409070}" type="sibTrans" cxnId="{A5B18EF2-3D98-489B-BB10-3FE048136BAE}">
      <dgm:prSet/>
      <dgm:spPr/>
      <dgm:t>
        <a:bodyPr/>
        <a:lstStyle/>
        <a:p>
          <a:endParaRPr lang="en-US"/>
        </a:p>
      </dgm:t>
    </dgm:pt>
    <dgm:pt modelId="{05A2A417-C0EC-409E-93F0-C6F01F13D31C}">
      <dgm:prSet custT="1"/>
      <dgm:spPr/>
      <dgm:t>
        <a:bodyPr/>
        <a:lstStyle/>
        <a:p>
          <a:r>
            <a:rPr lang="en-US" sz="1800" b="0" dirty="0"/>
            <a:t>If your unit has made a change and not submitted a substantive change notice yet, STOP the annual report and submit the substantive change form. </a:t>
          </a:r>
          <a:endParaRPr lang="en-US" sz="1800" dirty="0"/>
        </a:p>
      </dgm:t>
    </dgm:pt>
    <dgm:pt modelId="{A2BE1A6E-B30C-48C4-82F6-1C4E259A76FF}" type="parTrans" cxnId="{6932FD51-6C64-4F99-8FE7-1D2A598D1055}">
      <dgm:prSet/>
      <dgm:spPr/>
      <dgm:t>
        <a:bodyPr/>
        <a:lstStyle/>
        <a:p>
          <a:endParaRPr lang="en-US"/>
        </a:p>
      </dgm:t>
    </dgm:pt>
    <dgm:pt modelId="{A98F2164-17F3-4F5C-93FC-54665CAF93AF}" type="sibTrans" cxnId="{6932FD51-6C64-4F99-8FE7-1D2A598D1055}">
      <dgm:prSet/>
      <dgm:spPr/>
      <dgm:t>
        <a:bodyPr/>
        <a:lstStyle/>
        <a:p>
          <a:endParaRPr lang="en-US"/>
        </a:p>
      </dgm:t>
    </dgm:pt>
    <dgm:pt modelId="{90A0376C-32B6-40D1-8BEC-01AC99D61B2D}">
      <dgm:prSet custT="1"/>
      <dgm:spPr/>
      <dgm:t>
        <a:bodyPr/>
        <a:lstStyle/>
        <a:p>
          <a:r>
            <a:rPr lang="en-US" sz="1400" b="0" dirty="0"/>
            <a:t>Don’t click “no” and say “substantive change is forthcoming” in the narrative. </a:t>
          </a:r>
          <a:endParaRPr lang="en-US" sz="1400" dirty="0"/>
        </a:p>
      </dgm:t>
    </dgm:pt>
    <dgm:pt modelId="{13EBAA22-1948-4212-8AB9-0AF381CE27B9}" type="parTrans" cxnId="{3B93CDA9-87B8-4820-86A7-F81B0B9EFA87}">
      <dgm:prSet/>
      <dgm:spPr/>
      <dgm:t>
        <a:bodyPr/>
        <a:lstStyle/>
        <a:p>
          <a:endParaRPr lang="en-US"/>
        </a:p>
      </dgm:t>
    </dgm:pt>
    <dgm:pt modelId="{F56EA38B-B565-4772-8411-E8583D3E93CF}" type="sibTrans" cxnId="{3B93CDA9-87B8-4820-86A7-F81B0B9EFA87}">
      <dgm:prSet/>
      <dgm:spPr/>
      <dgm:t>
        <a:bodyPr/>
        <a:lstStyle/>
        <a:p>
          <a:endParaRPr lang="en-US"/>
        </a:p>
      </dgm:t>
    </dgm:pt>
    <dgm:pt modelId="{5A8885D2-B71D-403B-A629-2507FEA68A95}" type="pres">
      <dgm:prSet presAssocID="{DD903BCB-173C-43F0-9C4D-5A0928E1A7ED}" presName="root" presStyleCnt="0">
        <dgm:presLayoutVars>
          <dgm:dir/>
          <dgm:resizeHandles val="exact"/>
        </dgm:presLayoutVars>
      </dgm:prSet>
      <dgm:spPr/>
    </dgm:pt>
    <dgm:pt modelId="{2AAC6BBB-7DBF-4C5F-8C9A-2B9654F713CC}" type="pres">
      <dgm:prSet presAssocID="{FCA0C4C1-ED75-436D-870F-2DEE21EA0D3A}" presName="compNode" presStyleCnt="0"/>
      <dgm:spPr/>
    </dgm:pt>
    <dgm:pt modelId="{1930D2C8-3178-4549-9953-C3582839C634}" type="pres">
      <dgm:prSet presAssocID="{FCA0C4C1-ED75-436D-870F-2DEE21EA0D3A}" presName="bgRect" presStyleLbl="bgShp" presStyleIdx="0" presStyleCnt="2"/>
      <dgm:spPr/>
    </dgm:pt>
    <dgm:pt modelId="{04956DFE-699D-4310-9DDC-4A2FB8A0C018}" type="pres">
      <dgm:prSet presAssocID="{FCA0C4C1-ED75-436D-870F-2DEE21EA0D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DFAE2A2-B6EC-4AD9-AD72-E226AB9DB501}" type="pres">
      <dgm:prSet presAssocID="{FCA0C4C1-ED75-436D-870F-2DEE21EA0D3A}" presName="spaceRect" presStyleCnt="0"/>
      <dgm:spPr/>
    </dgm:pt>
    <dgm:pt modelId="{FF808573-987F-44F6-8552-E88167F522E2}" type="pres">
      <dgm:prSet presAssocID="{FCA0C4C1-ED75-436D-870F-2DEE21EA0D3A}" presName="parTx" presStyleLbl="revTx" presStyleIdx="0" presStyleCnt="3">
        <dgm:presLayoutVars>
          <dgm:chMax val="0"/>
          <dgm:chPref val="0"/>
        </dgm:presLayoutVars>
      </dgm:prSet>
      <dgm:spPr/>
    </dgm:pt>
    <dgm:pt modelId="{01A23B85-A60C-4E26-BE09-60872B3ADFA1}" type="pres">
      <dgm:prSet presAssocID="{17347131-C28E-411E-91F6-1BD13D409070}" presName="sibTrans" presStyleCnt="0"/>
      <dgm:spPr/>
    </dgm:pt>
    <dgm:pt modelId="{ADB1E644-20A3-4DE9-BDBA-55AF77035E88}" type="pres">
      <dgm:prSet presAssocID="{05A2A417-C0EC-409E-93F0-C6F01F13D31C}" presName="compNode" presStyleCnt="0"/>
      <dgm:spPr/>
    </dgm:pt>
    <dgm:pt modelId="{C4BCAF4E-0993-48A4-9E13-3C0CF94E1EA0}" type="pres">
      <dgm:prSet presAssocID="{05A2A417-C0EC-409E-93F0-C6F01F13D31C}" presName="bgRect" presStyleLbl="bgShp" presStyleIdx="1" presStyleCnt="2"/>
      <dgm:spPr/>
    </dgm:pt>
    <dgm:pt modelId="{29482081-10DA-4279-A7D6-9469DBED5054}" type="pres">
      <dgm:prSet presAssocID="{05A2A417-C0EC-409E-93F0-C6F01F13D3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603EA4E-4CA5-45C6-9A08-CCADAC8D2CBB}" type="pres">
      <dgm:prSet presAssocID="{05A2A417-C0EC-409E-93F0-C6F01F13D31C}" presName="spaceRect" presStyleCnt="0"/>
      <dgm:spPr/>
    </dgm:pt>
    <dgm:pt modelId="{20536E68-2F8B-4359-9139-F81CDCAB5454}" type="pres">
      <dgm:prSet presAssocID="{05A2A417-C0EC-409E-93F0-C6F01F13D31C}" presName="parTx" presStyleLbl="revTx" presStyleIdx="1" presStyleCnt="3">
        <dgm:presLayoutVars>
          <dgm:chMax val="0"/>
          <dgm:chPref val="0"/>
        </dgm:presLayoutVars>
      </dgm:prSet>
      <dgm:spPr/>
    </dgm:pt>
    <dgm:pt modelId="{A3FC6B51-4E4A-4F3C-860C-8669073BB531}" type="pres">
      <dgm:prSet presAssocID="{05A2A417-C0EC-409E-93F0-C6F01F13D31C}" presName="desTx" presStyleLbl="revTx" presStyleIdx="2" presStyleCnt="3">
        <dgm:presLayoutVars/>
      </dgm:prSet>
      <dgm:spPr/>
    </dgm:pt>
  </dgm:ptLst>
  <dgm:cxnLst>
    <dgm:cxn modelId="{AB29D368-91B6-4F28-B14D-B4EFF86828AB}" type="presOf" srcId="{FCA0C4C1-ED75-436D-870F-2DEE21EA0D3A}" destId="{FF808573-987F-44F6-8552-E88167F522E2}" srcOrd="0" destOrd="0" presId="urn:microsoft.com/office/officeart/2018/2/layout/IconVerticalSolidList"/>
    <dgm:cxn modelId="{6932FD51-6C64-4F99-8FE7-1D2A598D1055}" srcId="{DD903BCB-173C-43F0-9C4D-5A0928E1A7ED}" destId="{05A2A417-C0EC-409E-93F0-C6F01F13D31C}" srcOrd="1" destOrd="0" parTransId="{A2BE1A6E-B30C-48C4-82F6-1C4E259A76FF}" sibTransId="{A98F2164-17F3-4F5C-93FC-54665CAF93AF}"/>
    <dgm:cxn modelId="{595F8B77-00B9-48F9-BD16-4ADA2C05F084}" type="presOf" srcId="{DD903BCB-173C-43F0-9C4D-5A0928E1A7ED}" destId="{5A8885D2-B71D-403B-A629-2507FEA68A95}" srcOrd="0" destOrd="0" presId="urn:microsoft.com/office/officeart/2018/2/layout/IconVerticalSolidList"/>
    <dgm:cxn modelId="{3B93CDA9-87B8-4820-86A7-F81B0B9EFA87}" srcId="{05A2A417-C0EC-409E-93F0-C6F01F13D31C}" destId="{90A0376C-32B6-40D1-8BEC-01AC99D61B2D}" srcOrd="0" destOrd="0" parTransId="{13EBAA22-1948-4212-8AB9-0AF381CE27B9}" sibTransId="{F56EA38B-B565-4772-8411-E8583D3E93CF}"/>
    <dgm:cxn modelId="{566C46BB-E79B-4FC7-8752-3FCBCAAE231F}" type="presOf" srcId="{05A2A417-C0EC-409E-93F0-C6F01F13D31C}" destId="{20536E68-2F8B-4359-9139-F81CDCAB5454}" srcOrd="0" destOrd="0" presId="urn:microsoft.com/office/officeart/2018/2/layout/IconVerticalSolidList"/>
    <dgm:cxn modelId="{C32D28D6-E6C6-4EBC-B53A-6E8CDEFE4E33}" type="presOf" srcId="{90A0376C-32B6-40D1-8BEC-01AC99D61B2D}" destId="{A3FC6B51-4E4A-4F3C-860C-8669073BB531}" srcOrd="0" destOrd="0" presId="urn:microsoft.com/office/officeart/2018/2/layout/IconVerticalSolidList"/>
    <dgm:cxn modelId="{A5B18EF2-3D98-489B-BB10-3FE048136BAE}" srcId="{DD903BCB-173C-43F0-9C4D-5A0928E1A7ED}" destId="{FCA0C4C1-ED75-436D-870F-2DEE21EA0D3A}" srcOrd="0" destOrd="0" parTransId="{C29737C7-A86D-410E-80A9-747C953C5FF7}" sibTransId="{17347131-C28E-411E-91F6-1BD13D409070}"/>
    <dgm:cxn modelId="{0A04A44A-7373-444B-B032-D313BCD91200}" type="presParOf" srcId="{5A8885D2-B71D-403B-A629-2507FEA68A95}" destId="{2AAC6BBB-7DBF-4C5F-8C9A-2B9654F713CC}" srcOrd="0" destOrd="0" presId="urn:microsoft.com/office/officeart/2018/2/layout/IconVerticalSolidList"/>
    <dgm:cxn modelId="{28315F75-C0D9-4B05-8C07-2C26630A6355}" type="presParOf" srcId="{2AAC6BBB-7DBF-4C5F-8C9A-2B9654F713CC}" destId="{1930D2C8-3178-4549-9953-C3582839C634}" srcOrd="0" destOrd="0" presId="urn:microsoft.com/office/officeart/2018/2/layout/IconVerticalSolidList"/>
    <dgm:cxn modelId="{97510EB1-88BE-4627-B23C-F98227402432}" type="presParOf" srcId="{2AAC6BBB-7DBF-4C5F-8C9A-2B9654F713CC}" destId="{04956DFE-699D-4310-9DDC-4A2FB8A0C018}" srcOrd="1" destOrd="0" presId="urn:microsoft.com/office/officeart/2018/2/layout/IconVerticalSolidList"/>
    <dgm:cxn modelId="{F49EB062-BB34-47D7-9CB2-8CDEFDB237C0}" type="presParOf" srcId="{2AAC6BBB-7DBF-4C5F-8C9A-2B9654F713CC}" destId="{3DFAE2A2-B6EC-4AD9-AD72-E226AB9DB501}" srcOrd="2" destOrd="0" presId="urn:microsoft.com/office/officeart/2018/2/layout/IconVerticalSolidList"/>
    <dgm:cxn modelId="{098E5BA4-CD48-434B-A98D-D824BCF1E7F2}" type="presParOf" srcId="{2AAC6BBB-7DBF-4C5F-8C9A-2B9654F713CC}" destId="{FF808573-987F-44F6-8552-E88167F522E2}" srcOrd="3" destOrd="0" presId="urn:microsoft.com/office/officeart/2018/2/layout/IconVerticalSolidList"/>
    <dgm:cxn modelId="{FA0D9527-82AE-47F1-AF69-A56FD43F84F8}" type="presParOf" srcId="{5A8885D2-B71D-403B-A629-2507FEA68A95}" destId="{01A23B85-A60C-4E26-BE09-60872B3ADFA1}" srcOrd="1" destOrd="0" presId="urn:microsoft.com/office/officeart/2018/2/layout/IconVerticalSolidList"/>
    <dgm:cxn modelId="{4E0F676E-F7E2-48A4-9302-36D8BCE4150D}" type="presParOf" srcId="{5A8885D2-B71D-403B-A629-2507FEA68A95}" destId="{ADB1E644-20A3-4DE9-BDBA-55AF77035E88}" srcOrd="2" destOrd="0" presId="urn:microsoft.com/office/officeart/2018/2/layout/IconVerticalSolidList"/>
    <dgm:cxn modelId="{12E4A5E5-4A1E-4134-BBB9-DA05C3922C0A}" type="presParOf" srcId="{ADB1E644-20A3-4DE9-BDBA-55AF77035E88}" destId="{C4BCAF4E-0993-48A4-9E13-3C0CF94E1EA0}" srcOrd="0" destOrd="0" presId="urn:microsoft.com/office/officeart/2018/2/layout/IconVerticalSolidList"/>
    <dgm:cxn modelId="{92D8CE46-53A6-4E12-9ADA-1F6D97CDC244}" type="presParOf" srcId="{ADB1E644-20A3-4DE9-BDBA-55AF77035E88}" destId="{29482081-10DA-4279-A7D6-9469DBED5054}" srcOrd="1" destOrd="0" presId="urn:microsoft.com/office/officeart/2018/2/layout/IconVerticalSolidList"/>
    <dgm:cxn modelId="{E78792CC-5E19-4BD9-8393-CC7BB5EEAF66}" type="presParOf" srcId="{ADB1E644-20A3-4DE9-BDBA-55AF77035E88}" destId="{8603EA4E-4CA5-45C6-9A08-CCADAC8D2CBB}" srcOrd="2" destOrd="0" presId="urn:microsoft.com/office/officeart/2018/2/layout/IconVerticalSolidList"/>
    <dgm:cxn modelId="{35F4A69D-8A35-4F5F-9B74-79E2EEFD4AB8}" type="presParOf" srcId="{ADB1E644-20A3-4DE9-BDBA-55AF77035E88}" destId="{20536E68-2F8B-4359-9139-F81CDCAB5454}" srcOrd="3" destOrd="0" presId="urn:microsoft.com/office/officeart/2018/2/layout/IconVerticalSolidList"/>
    <dgm:cxn modelId="{DB0EB363-AE90-4233-8C19-A9F2E13446F7}" type="presParOf" srcId="{ADB1E644-20A3-4DE9-BDBA-55AF77035E88}" destId="{A3FC6B51-4E4A-4F3C-860C-8669073BB53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6B7DB7-2874-4158-A4E8-9135269232F7}"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8A5F8E80-3CB0-4E4B-84CD-697E7873CD97}">
      <dgm:prSet custT="1"/>
      <dgm:spPr/>
      <dgm:t>
        <a:bodyPr/>
        <a:lstStyle/>
        <a:p>
          <a:pPr>
            <a:lnSpc>
              <a:spcPct val="100000"/>
            </a:lnSpc>
            <a:defRPr cap="all"/>
          </a:pPr>
          <a:r>
            <a:rPr lang="en-US" sz="1600" b="0" cap="none" baseline="0" dirty="0"/>
            <a:t>TOTAL headcount of </a:t>
          </a:r>
          <a:r>
            <a:rPr lang="en-US" sz="1600" b="0" u="sng" cap="none" baseline="0" dirty="0"/>
            <a:t>new</a:t>
          </a:r>
          <a:r>
            <a:rPr lang="en-US" sz="1600" b="0" cap="none" baseline="0" dirty="0"/>
            <a:t> enrollees: ONE number representing ALL public health degrees (not certificates) combined</a:t>
          </a:r>
          <a:endParaRPr lang="en-US" sz="1600" cap="none" baseline="0" dirty="0"/>
        </a:p>
      </dgm:t>
    </dgm:pt>
    <dgm:pt modelId="{C31E554F-DFFE-4322-BC80-5EC5AE5D1BD7}" type="parTrans" cxnId="{69C90D93-1E8C-47FB-B962-975F158F56FF}">
      <dgm:prSet/>
      <dgm:spPr/>
      <dgm:t>
        <a:bodyPr/>
        <a:lstStyle/>
        <a:p>
          <a:endParaRPr lang="en-US"/>
        </a:p>
      </dgm:t>
    </dgm:pt>
    <dgm:pt modelId="{4DC14134-88DD-41EA-8C73-C1D055B4FB9B}" type="sibTrans" cxnId="{69C90D93-1E8C-47FB-B962-975F158F56FF}">
      <dgm:prSet/>
      <dgm:spPr/>
      <dgm:t>
        <a:bodyPr/>
        <a:lstStyle/>
        <a:p>
          <a:endParaRPr lang="en-US"/>
        </a:p>
      </dgm:t>
    </dgm:pt>
    <dgm:pt modelId="{9739F23A-4B81-4A51-B431-FCB524A58C6B}">
      <dgm:prSet custT="1"/>
      <dgm:spPr/>
      <dgm:t>
        <a:bodyPr/>
        <a:lstStyle/>
        <a:p>
          <a:pPr>
            <a:lnSpc>
              <a:spcPct val="100000"/>
            </a:lnSpc>
            <a:defRPr cap="all"/>
          </a:pPr>
          <a:r>
            <a:rPr lang="en-US" sz="1600" b="0" cap="none" baseline="0" dirty="0"/>
            <a:t>Information should be provided for full 2021-22 academic year (year-round admissions) or for fall 2021 (one admissions cycle)</a:t>
          </a:r>
          <a:endParaRPr lang="en-US" sz="1600" cap="none" baseline="0" dirty="0"/>
        </a:p>
      </dgm:t>
    </dgm:pt>
    <dgm:pt modelId="{95AC80F0-81A0-4589-9800-67310C82DC43}" type="parTrans" cxnId="{0655E4EB-0400-4DBA-8E75-95BD1544841E}">
      <dgm:prSet/>
      <dgm:spPr/>
      <dgm:t>
        <a:bodyPr/>
        <a:lstStyle/>
        <a:p>
          <a:endParaRPr lang="en-US"/>
        </a:p>
      </dgm:t>
    </dgm:pt>
    <dgm:pt modelId="{793D5578-41D7-4D50-B04E-CAE3FF5BD9F7}" type="sibTrans" cxnId="{0655E4EB-0400-4DBA-8E75-95BD1544841E}">
      <dgm:prSet/>
      <dgm:spPr/>
      <dgm:t>
        <a:bodyPr/>
        <a:lstStyle/>
        <a:p>
          <a:endParaRPr lang="en-US"/>
        </a:p>
      </dgm:t>
    </dgm:pt>
    <dgm:pt modelId="{000ADB2F-BFE1-42AA-9ED7-49286C2B8131}">
      <dgm:prSet custT="1"/>
      <dgm:spPr/>
      <dgm:t>
        <a:bodyPr/>
        <a:lstStyle/>
        <a:p>
          <a:pPr>
            <a:lnSpc>
              <a:spcPct val="100000"/>
            </a:lnSpc>
            <a:defRPr cap="all"/>
          </a:pPr>
          <a:r>
            <a:rPr lang="en-US" sz="1600" b="0" cap="none" baseline="0" dirty="0"/>
            <a:t>Prompted to provide an explanation for growth that is 50% or more, compared with previous year</a:t>
          </a:r>
          <a:endParaRPr lang="en-US" sz="1600" cap="none" baseline="0" dirty="0"/>
        </a:p>
      </dgm:t>
    </dgm:pt>
    <dgm:pt modelId="{82DA36F0-499C-4BF8-9869-63DC78B95FC9}" type="parTrans" cxnId="{63E2C0BF-056B-4C4F-872B-297BB3A48604}">
      <dgm:prSet/>
      <dgm:spPr/>
      <dgm:t>
        <a:bodyPr/>
        <a:lstStyle/>
        <a:p>
          <a:endParaRPr lang="en-US"/>
        </a:p>
      </dgm:t>
    </dgm:pt>
    <dgm:pt modelId="{95BB7CC8-55FF-4EF8-8896-A4D93F40655C}" type="sibTrans" cxnId="{63E2C0BF-056B-4C4F-872B-297BB3A48604}">
      <dgm:prSet/>
      <dgm:spPr/>
      <dgm:t>
        <a:bodyPr/>
        <a:lstStyle/>
        <a:p>
          <a:endParaRPr lang="en-US"/>
        </a:p>
      </dgm:t>
    </dgm:pt>
    <dgm:pt modelId="{D5BA2BDD-2378-419B-B9BD-42E35E448946}" type="pres">
      <dgm:prSet presAssocID="{266B7DB7-2874-4158-A4E8-9135269232F7}" presName="root" presStyleCnt="0">
        <dgm:presLayoutVars>
          <dgm:dir/>
          <dgm:resizeHandles val="exact"/>
        </dgm:presLayoutVars>
      </dgm:prSet>
      <dgm:spPr/>
    </dgm:pt>
    <dgm:pt modelId="{48D81A9E-C117-4176-894C-CB4E53A6D5EF}" type="pres">
      <dgm:prSet presAssocID="{8A5F8E80-3CB0-4E4B-84CD-697E7873CD97}" presName="compNode" presStyleCnt="0"/>
      <dgm:spPr/>
    </dgm:pt>
    <dgm:pt modelId="{3CF1FA24-ECFC-4F12-888A-95136B5FD77B}" type="pres">
      <dgm:prSet presAssocID="{8A5F8E80-3CB0-4E4B-84CD-697E7873CD97}" presName="iconBgRect" presStyleLbl="bgShp" presStyleIdx="0" presStyleCnt="3"/>
      <dgm:spPr/>
    </dgm:pt>
    <dgm:pt modelId="{2B93D798-017C-42B0-AF81-8D88F389DE6D}" type="pres">
      <dgm:prSet presAssocID="{8A5F8E80-3CB0-4E4B-84CD-697E7873CD9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931652BA-381F-4DF0-B1DE-4671F34CC69E}" type="pres">
      <dgm:prSet presAssocID="{8A5F8E80-3CB0-4E4B-84CD-697E7873CD97}" presName="spaceRect" presStyleCnt="0"/>
      <dgm:spPr/>
    </dgm:pt>
    <dgm:pt modelId="{46CCC5B0-3920-431C-B07B-28F0049CC236}" type="pres">
      <dgm:prSet presAssocID="{8A5F8E80-3CB0-4E4B-84CD-697E7873CD97}" presName="textRect" presStyleLbl="revTx" presStyleIdx="0" presStyleCnt="3">
        <dgm:presLayoutVars>
          <dgm:chMax val="1"/>
          <dgm:chPref val="1"/>
        </dgm:presLayoutVars>
      </dgm:prSet>
      <dgm:spPr/>
    </dgm:pt>
    <dgm:pt modelId="{E932196F-2242-4E6F-9FC0-113B9CB4F654}" type="pres">
      <dgm:prSet presAssocID="{4DC14134-88DD-41EA-8C73-C1D055B4FB9B}" presName="sibTrans" presStyleCnt="0"/>
      <dgm:spPr/>
    </dgm:pt>
    <dgm:pt modelId="{F45CA8F8-D6CC-450A-BA4F-8FFA1F36C50D}" type="pres">
      <dgm:prSet presAssocID="{9739F23A-4B81-4A51-B431-FCB524A58C6B}" presName="compNode" presStyleCnt="0"/>
      <dgm:spPr/>
    </dgm:pt>
    <dgm:pt modelId="{7747E633-8752-4B8B-B1BF-BA39A8B89892}" type="pres">
      <dgm:prSet presAssocID="{9739F23A-4B81-4A51-B431-FCB524A58C6B}" presName="iconBgRect" presStyleLbl="bgShp" presStyleIdx="1" presStyleCnt="3"/>
      <dgm:spPr/>
    </dgm:pt>
    <dgm:pt modelId="{F64FB30C-AAE4-4A64-91FD-998E0FDE50CB}" type="pres">
      <dgm:prSet presAssocID="{9739F23A-4B81-4A51-B431-FCB524A58C6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with solid fill"/>
        </a:ext>
      </dgm:extLst>
    </dgm:pt>
    <dgm:pt modelId="{6CE70D63-D940-4945-A3A9-8A7EE7CB81DC}" type="pres">
      <dgm:prSet presAssocID="{9739F23A-4B81-4A51-B431-FCB524A58C6B}" presName="spaceRect" presStyleCnt="0"/>
      <dgm:spPr/>
    </dgm:pt>
    <dgm:pt modelId="{5B728724-0592-4B36-B0D3-CF18EFEA82E1}" type="pres">
      <dgm:prSet presAssocID="{9739F23A-4B81-4A51-B431-FCB524A58C6B}" presName="textRect" presStyleLbl="revTx" presStyleIdx="1" presStyleCnt="3">
        <dgm:presLayoutVars>
          <dgm:chMax val="1"/>
          <dgm:chPref val="1"/>
        </dgm:presLayoutVars>
      </dgm:prSet>
      <dgm:spPr/>
    </dgm:pt>
    <dgm:pt modelId="{181F90EE-44DB-48D0-981F-CEBAC2CC1F95}" type="pres">
      <dgm:prSet presAssocID="{793D5578-41D7-4D50-B04E-CAE3FF5BD9F7}" presName="sibTrans" presStyleCnt="0"/>
      <dgm:spPr/>
    </dgm:pt>
    <dgm:pt modelId="{636ADC89-7793-4727-A310-ABDEFCFDBF20}" type="pres">
      <dgm:prSet presAssocID="{000ADB2F-BFE1-42AA-9ED7-49286C2B8131}" presName="compNode" presStyleCnt="0"/>
      <dgm:spPr/>
    </dgm:pt>
    <dgm:pt modelId="{2E7603DF-F63D-402B-A9D6-C6D9389979DB}" type="pres">
      <dgm:prSet presAssocID="{000ADB2F-BFE1-42AA-9ED7-49286C2B8131}" presName="iconBgRect" presStyleLbl="bgShp" presStyleIdx="2" presStyleCnt="3"/>
      <dgm:spPr/>
    </dgm:pt>
    <dgm:pt modelId="{FD9AA454-96F6-463E-A3D4-4E7DE2044A39}" type="pres">
      <dgm:prSet presAssocID="{000ADB2F-BFE1-42AA-9ED7-49286C2B81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5C4F3945-8773-4AA2-9620-08F1D9014DF8}" type="pres">
      <dgm:prSet presAssocID="{000ADB2F-BFE1-42AA-9ED7-49286C2B8131}" presName="spaceRect" presStyleCnt="0"/>
      <dgm:spPr/>
    </dgm:pt>
    <dgm:pt modelId="{24CEA3DA-AE6E-405A-A3ED-12213FB2A792}" type="pres">
      <dgm:prSet presAssocID="{000ADB2F-BFE1-42AA-9ED7-49286C2B8131}" presName="textRect" presStyleLbl="revTx" presStyleIdx="2" presStyleCnt="3">
        <dgm:presLayoutVars>
          <dgm:chMax val="1"/>
          <dgm:chPref val="1"/>
        </dgm:presLayoutVars>
      </dgm:prSet>
      <dgm:spPr/>
    </dgm:pt>
  </dgm:ptLst>
  <dgm:cxnLst>
    <dgm:cxn modelId="{DF15706C-8ADD-4560-B33F-CA52EA2752E7}" type="presOf" srcId="{266B7DB7-2874-4158-A4E8-9135269232F7}" destId="{D5BA2BDD-2378-419B-B9BD-42E35E448946}" srcOrd="0" destOrd="0" presId="urn:microsoft.com/office/officeart/2018/5/layout/IconCircleLabelList"/>
    <dgm:cxn modelId="{338CC081-D9DB-46DE-B984-CA52CC02C9DA}" type="presOf" srcId="{8A5F8E80-3CB0-4E4B-84CD-697E7873CD97}" destId="{46CCC5B0-3920-431C-B07B-28F0049CC236}" srcOrd="0" destOrd="0" presId="urn:microsoft.com/office/officeart/2018/5/layout/IconCircleLabelList"/>
    <dgm:cxn modelId="{69C90D93-1E8C-47FB-B962-975F158F56FF}" srcId="{266B7DB7-2874-4158-A4E8-9135269232F7}" destId="{8A5F8E80-3CB0-4E4B-84CD-697E7873CD97}" srcOrd="0" destOrd="0" parTransId="{C31E554F-DFFE-4322-BC80-5EC5AE5D1BD7}" sibTransId="{4DC14134-88DD-41EA-8C73-C1D055B4FB9B}"/>
    <dgm:cxn modelId="{25307C97-C1D7-4731-B3B2-F3F087303EF0}" type="presOf" srcId="{9739F23A-4B81-4A51-B431-FCB524A58C6B}" destId="{5B728724-0592-4B36-B0D3-CF18EFEA82E1}" srcOrd="0" destOrd="0" presId="urn:microsoft.com/office/officeart/2018/5/layout/IconCircleLabelList"/>
    <dgm:cxn modelId="{D430319D-1ED2-4477-841C-A1D029C631D1}" type="presOf" srcId="{000ADB2F-BFE1-42AA-9ED7-49286C2B8131}" destId="{24CEA3DA-AE6E-405A-A3ED-12213FB2A792}" srcOrd="0" destOrd="0" presId="urn:microsoft.com/office/officeart/2018/5/layout/IconCircleLabelList"/>
    <dgm:cxn modelId="{63E2C0BF-056B-4C4F-872B-297BB3A48604}" srcId="{266B7DB7-2874-4158-A4E8-9135269232F7}" destId="{000ADB2F-BFE1-42AA-9ED7-49286C2B8131}" srcOrd="2" destOrd="0" parTransId="{82DA36F0-499C-4BF8-9869-63DC78B95FC9}" sibTransId="{95BB7CC8-55FF-4EF8-8896-A4D93F40655C}"/>
    <dgm:cxn modelId="{0655E4EB-0400-4DBA-8E75-95BD1544841E}" srcId="{266B7DB7-2874-4158-A4E8-9135269232F7}" destId="{9739F23A-4B81-4A51-B431-FCB524A58C6B}" srcOrd="1" destOrd="0" parTransId="{95AC80F0-81A0-4589-9800-67310C82DC43}" sibTransId="{793D5578-41D7-4D50-B04E-CAE3FF5BD9F7}"/>
    <dgm:cxn modelId="{9842FF79-1C1A-42C0-AEA6-55FBF33D4279}" type="presParOf" srcId="{D5BA2BDD-2378-419B-B9BD-42E35E448946}" destId="{48D81A9E-C117-4176-894C-CB4E53A6D5EF}" srcOrd="0" destOrd="0" presId="urn:microsoft.com/office/officeart/2018/5/layout/IconCircleLabelList"/>
    <dgm:cxn modelId="{A0DFAB3A-76F9-425A-9678-C166EFA25E5A}" type="presParOf" srcId="{48D81A9E-C117-4176-894C-CB4E53A6D5EF}" destId="{3CF1FA24-ECFC-4F12-888A-95136B5FD77B}" srcOrd="0" destOrd="0" presId="urn:microsoft.com/office/officeart/2018/5/layout/IconCircleLabelList"/>
    <dgm:cxn modelId="{921EB424-4298-443E-965D-5A99BD46B503}" type="presParOf" srcId="{48D81A9E-C117-4176-894C-CB4E53A6D5EF}" destId="{2B93D798-017C-42B0-AF81-8D88F389DE6D}" srcOrd="1" destOrd="0" presId="urn:microsoft.com/office/officeart/2018/5/layout/IconCircleLabelList"/>
    <dgm:cxn modelId="{60ADB6BD-4445-46D5-A279-67BC4ECB5209}" type="presParOf" srcId="{48D81A9E-C117-4176-894C-CB4E53A6D5EF}" destId="{931652BA-381F-4DF0-B1DE-4671F34CC69E}" srcOrd="2" destOrd="0" presId="urn:microsoft.com/office/officeart/2018/5/layout/IconCircleLabelList"/>
    <dgm:cxn modelId="{13891817-193A-4686-A815-244A777106BF}" type="presParOf" srcId="{48D81A9E-C117-4176-894C-CB4E53A6D5EF}" destId="{46CCC5B0-3920-431C-B07B-28F0049CC236}" srcOrd="3" destOrd="0" presId="urn:microsoft.com/office/officeart/2018/5/layout/IconCircleLabelList"/>
    <dgm:cxn modelId="{3D376B17-2ACF-4035-9E2B-53AE5CA77A91}" type="presParOf" srcId="{D5BA2BDD-2378-419B-B9BD-42E35E448946}" destId="{E932196F-2242-4E6F-9FC0-113B9CB4F654}" srcOrd="1" destOrd="0" presId="urn:microsoft.com/office/officeart/2018/5/layout/IconCircleLabelList"/>
    <dgm:cxn modelId="{77AE660E-D789-4D92-81F1-4BEA87CD1DAF}" type="presParOf" srcId="{D5BA2BDD-2378-419B-B9BD-42E35E448946}" destId="{F45CA8F8-D6CC-450A-BA4F-8FFA1F36C50D}" srcOrd="2" destOrd="0" presId="urn:microsoft.com/office/officeart/2018/5/layout/IconCircleLabelList"/>
    <dgm:cxn modelId="{47F55E87-3E5B-416C-9932-2253CA4E562C}" type="presParOf" srcId="{F45CA8F8-D6CC-450A-BA4F-8FFA1F36C50D}" destId="{7747E633-8752-4B8B-B1BF-BA39A8B89892}" srcOrd="0" destOrd="0" presId="urn:microsoft.com/office/officeart/2018/5/layout/IconCircleLabelList"/>
    <dgm:cxn modelId="{3EE9EDD1-B50C-42A1-B29C-B49ED55E862C}" type="presParOf" srcId="{F45CA8F8-D6CC-450A-BA4F-8FFA1F36C50D}" destId="{F64FB30C-AAE4-4A64-91FD-998E0FDE50CB}" srcOrd="1" destOrd="0" presId="urn:microsoft.com/office/officeart/2018/5/layout/IconCircleLabelList"/>
    <dgm:cxn modelId="{AC4207DD-90AE-4953-BE9E-DB6CAE1F228D}" type="presParOf" srcId="{F45CA8F8-D6CC-450A-BA4F-8FFA1F36C50D}" destId="{6CE70D63-D940-4945-A3A9-8A7EE7CB81DC}" srcOrd="2" destOrd="0" presId="urn:microsoft.com/office/officeart/2018/5/layout/IconCircleLabelList"/>
    <dgm:cxn modelId="{92BA2B03-D640-4CF5-B703-03E1926F60D0}" type="presParOf" srcId="{F45CA8F8-D6CC-450A-BA4F-8FFA1F36C50D}" destId="{5B728724-0592-4B36-B0D3-CF18EFEA82E1}" srcOrd="3" destOrd="0" presId="urn:microsoft.com/office/officeart/2018/5/layout/IconCircleLabelList"/>
    <dgm:cxn modelId="{2D17C6DF-4120-4783-8DAC-ABF4C60EAAB5}" type="presParOf" srcId="{D5BA2BDD-2378-419B-B9BD-42E35E448946}" destId="{181F90EE-44DB-48D0-981F-CEBAC2CC1F95}" srcOrd="3" destOrd="0" presId="urn:microsoft.com/office/officeart/2018/5/layout/IconCircleLabelList"/>
    <dgm:cxn modelId="{C1163B36-38CA-4D08-9F92-101DFB5195F9}" type="presParOf" srcId="{D5BA2BDD-2378-419B-B9BD-42E35E448946}" destId="{636ADC89-7793-4727-A310-ABDEFCFDBF20}" srcOrd="4" destOrd="0" presId="urn:microsoft.com/office/officeart/2018/5/layout/IconCircleLabelList"/>
    <dgm:cxn modelId="{558B1BD3-86EA-445C-BB8E-4A4A8AA8CDD2}" type="presParOf" srcId="{636ADC89-7793-4727-A310-ABDEFCFDBF20}" destId="{2E7603DF-F63D-402B-A9D6-C6D9389979DB}" srcOrd="0" destOrd="0" presId="urn:microsoft.com/office/officeart/2018/5/layout/IconCircleLabelList"/>
    <dgm:cxn modelId="{CEDEF3C9-E1F5-4000-9C34-4A0E8BC38CC3}" type="presParOf" srcId="{636ADC89-7793-4727-A310-ABDEFCFDBF20}" destId="{FD9AA454-96F6-463E-A3D4-4E7DE2044A39}" srcOrd="1" destOrd="0" presId="urn:microsoft.com/office/officeart/2018/5/layout/IconCircleLabelList"/>
    <dgm:cxn modelId="{3D138FDF-70E3-4FA5-A1B5-17411A5FACD3}" type="presParOf" srcId="{636ADC89-7793-4727-A310-ABDEFCFDBF20}" destId="{5C4F3945-8773-4AA2-9620-08F1D9014DF8}" srcOrd="2" destOrd="0" presId="urn:microsoft.com/office/officeart/2018/5/layout/IconCircleLabelList"/>
    <dgm:cxn modelId="{C830203F-0AB4-4BEF-A6F4-9AAB95D389DA}" type="presParOf" srcId="{636ADC89-7793-4727-A310-ABDEFCFDBF20}" destId="{24CEA3DA-AE6E-405A-A3ED-12213FB2A79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B5A3E-9E9F-4358-898B-4948BDE01CB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A7B8732-034C-43A3-8C8B-0D0897624B15}">
      <dgm:prSet/>
      <dgm:spPr/>
      <dgm:t>
        <a:bodyPr/>
        <a:lstStyle/>
        <a:p>
          <a:pPr>
            <a:lnSpc>
              <a:spcPct val="100000"/>
            </a:lnSpc>
          </a:pPr>
          <a:r>
            <a:rPr lang="en-US" b="0"/>
            <a:t>ONLY the most recent cohort of graduates who have had 12 months to secure employment or continuing education</a:t>
          </a:r>
          <a:endParaRPr lang="en-US"/>
        </a:p>
      </dgm:t>
    </dgm:pt>
    <dgm:pt modelId="{49A746CB-4110-48A3-8590-A06CA2D5C5DB}" type="parTrans" cxnId="{CBB31414-FA73-4A20-9F54-B153E6A2DA7F}">
      <dgm:prSet/>
      <dgm:spPr/>
      <dgm:t>
        <a:bodyPr/>
        <a:lstStyle/>
        <a:p>
          <a:endParaRPr lang="en-US"/>
        </a:p>
      </dgm:t>
    </dgm:pt>
    <dgm:pt modelId="{B38D631E-3B8D-422F-B3A3-FBD79EFEA534}" type="sibTrans" cxnId="{CBB31414-FA73-4A20-9F54-B153E6A2DA7F}">
      <dgm:prSet/>
      <dgm:spPr/>
      <dgm:t>
        <a:bodyPr/>
        <a:lstStyle/>
        <a:p>
          <a:endParaRPr lang="en-US"/>
        </a:p>
      </dgm:t>
    </dgm:pt>
    <dgm:pt modelId="{3DB9EDA3-6B7F-4723-A653-2C2F51F2ED30}">
      <dgm:prSet/>
      <dgm:spPr/>
      <dgm:t>
        <a:bodyPr/>
        <a:lstStyle/>
        <a:p>
          <a:pPr>
            <a:lnSpc>
              <a:spcPct val="100000"/>
            </a:lnSpc>
          </a:pPr>
          <a:r>
            <a:rPr lang="en-US" b="0"/>
            <a:t>Row for each degree conferred—NOT by concentration or department</a:t>
          </a:r>
          <a:endParaRPr lang="en-US"/>
        </a:p>
      </dgm:t>
    </dgm:pt>
    <dgm:pt modelId="{98E2680C-6369-42F6-A993-7B94FFB3DBA4}" type="parTrans" cxnId="{A3B25A2B-6F99-43D3-A331-525526B483B4}">
      <dgm:prSet/>
      <dgm:spPr/>
      <dgm:t>
        <a:bodyPr/>
        <a:lstStyle/>
        <a:p>
          <a:endParaRPr lang="en-US"/>
        </a:p>
      </dgm:t>
    </dgm:pt>
    <dgm:pt modelId="{05E46EFF-258A-445F-A307-45DC564C4964}" type="sibTrans" cxnId="{A3B25A2B-6F99-43D3-A331-525526B483B4}">
      <dgm:prSet/>
      <dgm:spPr/>
      <dgm:t>
        <a:bodyPr/>
        <a:lstStyle/>
        <a:p>
          <a:endParaRPr lang="en-US"/>
        </a:p>
      </dgm:t>
    </dgm:pt>
    <dgm:pt modelId="{40F0F7B1-AA55-4B40-8EF0-454A108D1541}" type="pres">
      <dgm:prSet presAssocID="{CA2B5A3E-9E9F-4358-898B-4948BDE01CB0}" presName="hierChild1" presStyleCnt="0">
        <dgm:presLayoutVars>
          <dgm:chPref val="1"/>
          <dgm:dir/>
          <dgm:animOne val="branch"/>
          <dgm:animLvl val="lvl"/>
          <dgm:resizeHandles/>
        </dgm:presLayoutVars>
      </dgm:prSet>
      <dgm:spPr/>
    </dgm:pt>
    <dgm:pt modelId="{A3639AB2-3A63-4A91-BD6D-406D3E916FF7}" type="pres">
      <dgm:prSet presAssocID="{1A7B8732-034C-43A3-8C8B-0D0897624B15}" presName="hierRoot1" presStyleCnt="0"/>
      <dgm:spPr/>
    </dgm:pt>
    <dgm:pt modelId="{665ED1B4-ED5A-4D6E-97A3-EEDEBC59CC5C}" type="pres">
      <dgm:prSet presAssocID="{1A7B8732-034C-43A3-8C8B-0D0897624B15}" presName="composite" presStyleCnt="0"/>
      <dgm:spPr/>
    </dgm:pt>
    <dgm:pt modelId="{3E08ADB1-FB14-4354-8054-C7C962BD47A2}" type="pres">
      <dgm:prSet presAssocID="{1A7B8732-034C-43A3-8C8B-0D0897624B15}" presName="background" presStyleLbl="node0" presStyleIdx="0" presStyleCnt="2"/>
      <dgm:spPr/>
    </dgm:pt>
    <dgm:pt modelId="{4379DAA1-2207-40BA-9085-86BDDB6ED474}" type="pres">
      <dgm:prSet presAssocID="{1A7B8732-034C-43A3-8C8B-0D0897624B15}" presName="text" presStyleLbl="fgAcc0" presStyleIdx="0" presStyleCnt="2">
        <dgm:presLayoutVars>
          <dgm:chPref val="3"/>
        </dgm:presLayoutVars>
      </dgm:prSet>
      <dgm:spPr/>
    </dgm:pt>
    <dgm:pt modelId="{B7049E2A-DAD4-4B06-8E92-80B528B99D14}" type="pres">
      <dgm:prSet presAssocID="{1A7B8732-034C-43A3-8C8B-0D0897624B15}" presName="hierChild2" presStyleCnt="0"/>
      <dgm:spPr/>
    </dgm:pt>
    <dgm:pt modelId="{16F7F1AC-F574-43DB-9106-5B7BA009C887}" type="pres">
      <dgm:prSet presAssocID="{3DB9EDA3-6B7F-4723-A653-2C2F51F2ED30}" presName="hierRoot1" presStyleCnt="0"/>
      <dgm:spPr/>
    </dgm:pt>
    <dgm:pt modelId="{D7401255-1260-4DDE-8047-272F74D3127D}" type="pres">
      <dgm:prSet presAssocID="{3DB9EDA3-6B7F-4723-A653-2C2F51F2ED30}" presName="composite" presStyleCnt="0"/>
      <dgm:spPr/>
    </dgm:pt>
    <dgm:pt modelId="{207DA51D-9EDA-44BB-B85F-B69443147378}" type="pres">
      <dgm:prSet presAssocID="{3DB9EDA3-6B7F-4723-A653-2C2F51F2ED30}" presName="background" presStyleLbl="node0" presStyleIdx="1" presStyleCnt="2"/>
      <dgm:spPr/>
    </dgm:pt>
    <dgm:pt modelId="{21331698-53BC-484A-B19D-44F79E7D9BDB}" type="pres">
      <dgm:prSet presAssocID="{3DB9EDA3-6B7F-4723-A653-2C2F51F2ED30}" presName="text" presStyleLbl="fgAcc0" presStyleIdx="1" presStyleCnt="2">
        <dgm:presLayoutVars>
          <dgm:chPref val="3"/>
        </dgm:presLayoutVars>
      </dgm:prSet>
      <dgm:spPr/>
    </dgm:pt>
    <dgm:pt modelId="{6982C33D-9E43-4DF9-8321-1A74C71C9116}" type="pres">
      <dgm:prSet presAssocID="{3DB9EDA3-6B7F-4723-A653-2C2F51F2ED30}" presName="hierChild2" presStyleCnt="0"/>
      <dgm:spPr/>
    </dgm:pt>
  </dgm:ptLst>
  <dgm:cxnLst>
    <dgm:cxn modelId="{CBB31414-FA73-4A20-9F54-B153E6A2DA7F}" srcId="{CA2B5A3E-9E9F-4358-898B-4948BDE01CB0}" destId="{1A7B8732-034C-43A3-8C8B-0D0897624B15}" srcOrd="0" destOrd="0" parTransId="{49A746CB-4110-48A3-8590-A06CA2D5C5DB}" sibTransId="{B38D631E-3B8D-422F-B3A3-FBD79EFEA534}"/>
    <dgm:cxn modelId="{A3B25A2B-6F99-43D3-A331-525526B483B4}" srcId="{CA2B5A3E-9E9F-4358-898B-4948BDE01CB0}" destId="{3DB9EDA3-6B7F-4723-A653-2C2F51F2ED30}" srcOrd="1" destOrd="0" parTransId="{98E2680C-6369-42F6-A993-7B94FFB3DBA4}" sibTransId="{05E46EFF-258A-445F-A307-45DC564C4964}"/>
    <dgm:cxn modelId="{F9A1BD2B-54AD-4D83-BC3C-E891EEB8318C}" type="presOf" srcId="{CA2B5A3E-9E9F-4358-898B-4948BDE01CB0}" destId="{40F0F7B1-AA55-4B40-8EF0-454A108D1541}" srcOrd="0" destOrd="0" presId="urn:microsoft.com/office/officeart/2005/8/layout/hierarchy1"/>
    <dgm:cxn modelId="{D161467E-C7B3-4E83-94C8-5CB5D0D488BF}" type="presOf" srcId="{3DB9EDA3-6B7F-4723-A653-2C2F51F2ED30}" destId="{21331698-53BC-484A-B19D-44F79E7D9BDB}" srcOrd="0" destOrd="0" presId="urn:microsoft.com/office/officeart/2005/8/layout/hierarchy1"/>
    <dgm:cxn modelId="{D4049898-E4CC-4C8D-AA21-C1BD69B214CD}" type="presOf" srcId="{1A7B8732-034C-43A3-8C8B-0D0897624B15}" destId="{4379DAA1-2207-40BA-9085-86BDDB6ED474}" srcOrd="0" destOrd="0" presId="urn:microsoft.com/office/officeart/2005/8/layout/hierarchy1"/>
    <dgm:cxn modelId="{A87C1D08-02AA-468E-921E-13444447D5BD}" type="presParOf" srcId="{40F0F7B1-AA55-4B40-8EF0-454A108D1541}" destId="{A3639AB2-3A63-4A91-BD6D-406D3E916FF7}" srcOrd="0" destOrd="0" presId="urn:microsoft.com/office/officeart/2005/8/layout/hierarchy1"/>
    <dgm:cxn modelId="{C19E1D25-1CFD-4DD5-91C6-C4E5D652D061}" type="presParOf" srcId="{A3639AB2-3A63-4A91-BD6D-406D3E916FF7}" destId="{665ED1B4-ED5A-4D6E-97A3-EEDEBC59CC5C}" srcOrd="0" destOrd="0" presId="urn:microsoft.com/office/officeart/2005/8/layout/hierarchy1"/>
    <dgm:cxn modelId="{7F63CB98-8665-49CD-B8CB-E59B38E264E2}" type="presParOf" srcId="{665ED1B4-ED5A-4D6E-97A3-EEDEBC59CC5C}" destId="{3E08ADB1-FB14-4354-8054-C7C962BD47A2}" srcOrd="0" destOrd="0" presId="urn:microsoft.com/office/officeart/2005/8/layout/hierarchy1"/>
    <dgm:cxn modelId="{00ABC55A-048A-4ECE-9728-B0B0774D7AD2}" type="presParOf" srcId="{665ED1B4-ED5A-4D6E-97A3-EEDEBC59CC5C}" destId="{4379DAA1-2207-40BA-9085-86BDDB6ED474}" srcOrd="1" destOrd="0" presId="urn:microsoft.com/office/officeart/2005/8/layout/hierarchy1"/>
    <dgm:cxn modelId="{CA5E170E-2081-44EF-9F3A-675A058BBC93}" type="presParOf" srcId="{A3639AB2-3A63-4A91-BD6D-406D3E916FF7}" destId="{B7049E2A-DAD4-4B06-8E92-80B528B99D14}" srcOrd="1" destOrd="0" presId="urn:microsoft.com/office/officeart/2005/8/layout/hierarchy1"/>
    <dgm:cxn modelId="{4753A3EF-9A74-4CC7-84DF-ECBD60445BD4}" type="presParOf" srcId="{40F0F7B1-AA55-4B40-8EF0-454A108D1541}" destId="{16F7F1AC-F574-43DB-9106-5B7BA009C887}" srcOrd="1" destOrd="0" presId="urn:microsoft.com/office/officeart/2005/8/layout/hierarchy1"/>
    <dgm:cxn modelId="{171E344B-4CC6-48BF-A491-74B77F5725E0}" type="presParOf" srcId="{16F7F1AC-F574-43DB-9106-5B7BA009C887}" destId="{D7401255-1260-4DDE-8047-272F74D3127D}" srcOrd="0" destOrd="0" presId="urn:microsoft.com/office/officeart/2005/8/layout/hierarchy1"/>
    <dgm:cxn modelId="{72DE9C41-4069-4A24-9275-637D0EADFBAD}" type="presParOf" srcId="{D7401255-1260-4DDE-8047-272F74D3127D}" destId="{207DA51D-9EDA-44BB-B85F-B69443147378}" srcOrd="0" destOrd="0" presId="urn:microsoft.com/office/officeart/2005/8/layout/hierarchy1"/>
    <dgm:cxn modelId="{900DCF98-98DD-48D4-933F-86380B3EDE70}" type="presParOf" srcId="{D7401255-1260-4DDE-8047-272F74D3127D}" destId="{21331698-53BC-484A-B19D-44F79E7D9BDB}" srcOrd="1" destOrd="0" presId="urn:microsoft.com/office/officeart/2005/8/layout/hierarchy1"/>
    <dgm:cxn modelId="{8A3E4962-2A30-4B5B-8B23-AF1137106F8C}" type="presParOf" srcId="{16F7F1AC-F574-43DB-9106-5B7BA009C887}" destId="{6982C33D-9E43-4DF9-8321-1A74C71C91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B391F3-4DE9-4B17-9F8A-BA26517A8E7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5F7B98D-DFF4-4263-9607-48BA7C5112FE}">
      <dgm:prSet/>
      <dgm:spPr/>
      <dgm:t>
        <a:bodyPr/>
        <a:lstStyle/>
        <a:p>
          <a:r>
            <a:rPr lang="en-US"/>
            <a:t>Placement includes employed, continuing education/training, and not seeking employment by choice</a:t>
          </a:r>
        </a:p>
      </dgm:t>
    </dgm:pt>
    <dgm:pt modelId="{AA4A9040-CAFE-4166-A759-F4DF358ED9BB}" type="parTrans" cxnId="{0CE1E247-7DD3-4298-95EB-B8830BDC1B0E}">
      <dgm:prSet/>
      <dgm:spPr/>
      <dgm:t>
        <a:bodyPr/>
        <a:lstStyle/>
        <a:p>
          <a:endParaRPr lang="en-US"/>
        </a:p>
      </dgm:t>
    </dgm:pt>
    <dgm:pt modelId="{66614485-E0CD-4577-87B4-10BA13234D4C}" type="sibTrans" cxnId="{0CE1E247-7DD3-4298-95EB-B8830BDC1B0E}">
      <dgm:prSet/>
      <dgm:spPr/>
      <dgm:t>
        <a:bodyPr/>
        <a:lstStyle/>
        <a:p>
          <a:endParaRPr lang="en-US"/>
        </a:p>
      </dgm:t>
    </dgm:pt>
    <dgm:pt modelId="{943F5434-888E-4E92-BAF2-C342ADBECEF7}">
      <dgm:prSet/>
      <dgm:spPr/>
      <dgm:t>
        <a:bodyPr/>
        <a:lstStyle/>
        <a:p>
          <a:r>
            <a:rPr lang="en-US"/>
            <a:t>Explanation required for</a:t>
          </a:r>
        </a:p>
      </dgm:t>
    </dgm:pt>
    <dgm:pt modelId="{27A66B04-BA72-450D-A765-35EE3E934DD8}" type="parTrans" cxnId="{F8734C84-3C96-4675-98AF-75F44160933D}">
      <dgm:prSet/>
      <dgm:spPr/>
      <dgm:t>
        <a:bodyPr/>
        <a:lstStyle/>
        <a:p>
          <a:endParaRPr lang="en-US"/>
        </a:p>
      </dgm:t>
    </dgm:pt>
    <dgm:pt modelId="{C3AD290E-6DDB-4E94-B72A-CBE054CCD6B8}" type="sibTrans" cxnId="{F8734C84-3C96-4675-98AF-75F44160933D}">
      <dgm:prSet/>
      <dgm:spPr/>
      <dgm:t>
        <a:bodyPr/>
        <a:lstStyle/>
        <a:p>
          <a:endParaRPr lang="en-US"/>
        </a:p>
      </dgm:t>
    </dgm:pt>
    <dgm:pt modelId="{345DB4B9-5BD0-4C12-9507-46B412C7FB22}">
      <dgm:prSet/>
      <dgm:spPr/>
      <dgm:t>
        <a:bodyPr/>
        <a:lstStyle/>
        <a:p>
          <a:r>
            <a:rPr lang="en-US"/>
            <a:t>low placement rate(s): &lt;80%</a:t>
          </a:r>
        </a:p>
      </dgm:t>
    </dgm:pt>
    <dgm:pt modelId="{EC2E04B6-BF9B-436B-845A-C44B4E7F32F6}" type="parTrans" cxnId="{6D4E0091-501A-4E57-8667-E05E3771AB9F}">
      <dgm:prSet/>
      <dgm:spPr/>
      <dgm:t>
        <a:bodyPr/>
        <a:lstStyle/>
        <a:p>
          <a:endParaRPr lang="en-US"/>
        </a:p>
      </dgm:t>
    </dgm:pt>
    <dgm:pt modelId="{1DF134E4-D5D5-47DF-BF6B-1B360C23B4F9}" type="sibTrans" cxnId="{6D4E0091-501A-4E57-8667-E05E3771AB9F}">
      <dgm:prSet/>
      <dgm:spPr/>
      <dgm:t>
        <a:bodyPr/>
        <a:lstStyle/>
        <a:p>
          <a:endParaRPr lang="en-US"/>
        </a:p>
      </dgm:t>
    </dgm:pt>
    <dgm:pt modelId="{08637557-95B5-45B3-86EE-F7BB56DAEE5A}">
      <dgm:prSet/>
      <dgm:spPr/>
      <dgm:t>
        <a:bodyPr/>
        <a:lstStyle/>
        <a:p>
          <a:r>
            <a:rPr lang="en-US"/>
            <a:t>low response rate(s): &lt;50%</a:t>
          </a:r>
        </a:p>
      </dgm:t>
    </dgm:pt>
    <dgm:pt modelId="{8659F280-9CA8-4286-B6A5-503788499529}" type="parTrans" cxnId="{5616CD56-08AE-4A8F-8FF2-3F40EF28562D}">
      <dgm:prSet/>
      <dgm:spPr/>
      <dgm:t>
        <a:bodyPr/>
        <a:lstStyle/>
        <a:p>
          <a:endParaRPr lang="en-US"/>
        </a:p>
      </dgm:t>
    </dgm:pt>
    <dgm:pt modelId="{EDE00C17-E4A9-4831-927B-C6F93F133DDE}" type="sibTrans" cxnId="{5616CD56-08AE-4A8F-8FF2-3F40EF28562D}">
      <dgm:prSet/>
      <dgm:spPr/>
      <dgm:t>
        <a:bodyPr/>
        <a:lstStyle/>
        <a:p>
          <a:endParaRPr lang="en-US"/>
        </a:p>
      </dgm:t>
    </dgm:pt>
    <dgm:pt modelId="{30EC718F-2EE4-486D-9BAD-373C2C24CBFB}" type="pres">
      <dgm:prSet presAssocID="{51B391F3-4DE9-4B17-9F8A-BA26517A8E74}" presName="Name0" presStyleCnt="0">
        <dgm:presLayoutVars>
          <dgm:dir/>
          <dgm:animLvl val="lvl"/>
          <dgm:resizeHandles val="exact"/>
        </dgm:presLayoutVars>
      </dgm:prSet>
      <dgm:spPr/>
    </dgm:pt>
    <dgm:pt modelId="{74498558-E982-4C3B-9D9F-0C98D564884A}" type="pres">
      <dgm:prSet presAssocID="{943F5434-888E-4E92-BAF2-C342ADBECEF7}" presName="boxAndChildren" presStyleCnt="0"/>
      <dgm:spPr/>
    </dgm:pt>
    <dgm:pt modelId="{AD6B71C4-A89A-4982-8CA5-3D43F364B0F6}" type="pres">
      <dgm:prSet presAssocID="{943F5434-888E-4E92-BAF2-C342ADBECEF7}" presName="parentTextBox" presStyleLbl="node1" presStyleIdx="0" presStyleCnt="2"/>
      <dgm:spPr/>
    </dgm:pt>
    <dgm:pt modelId="{6679D44E-0930-4044-9412-1E971D11AFA1}" type="pres">
      <dgm:prSet presAssocID="{943F5434-888E-4E92-BAF2-C342ADBECEF7}" presName="entireBox" presStyleLbl="node1" presStyleIdx="0" presStyleCnt="2"/>
      <dgm:spPr/>
    </dgm:pt>
    <dgm:pt modelId="{A314E04A-9D2F-4B8E-911C-BF7AA83446D1}" type="pres">
      <dgm:prSet presAssocID="{943F5434-888E-4E92-BAF2-C342ADBECEF7}" presName="descendantBox" presStyleCnt="0"/>
      <dgm:spPr/>
    </dgm:pt>
    <dgm:pt modelId="{9FDB4421-C47F-4C23-BE37-E5DEB4856901}" type="pres">
      <dgm:prSet presAssocID="{345DB4B9-5BD0-4C12-9507-46B412C7FB22}" presName="childTextBox" presStyleLbl="fgAccFollowNode1" presStyleIdx="0" presStyleCnt="2">
        <dgm:presLayoutVars>
          <dgm:bulletEnabled val="1"/>
        </dgm:presLayoutVars>
      </dgm:prSet>
      <dgm:spPr/>
    </dgm:pt>
    <dgm:pt modelId="{0D636E6A-AA80-446B-9303-87384255C9A8}" type="pres">
      <dgm:prSet presAssocID="{08637557-95B5-45B3-86EE-F7BB56DAEE5A}" presName="childTextBox" presStyleLbl="fgAccFollowNode1" presStyleIdx="1" presStyleCnt="2">
        <dgm:presLayoutVars>
          <dgm:bulletEnabled val="1"/>
        </dgm:presLayoutVars>
      </dgm:prSet>
      <dgm:spPr/>
    </dgm:pt>
    <dgm:pt modelId="{900E3FFE-5865-4459-A44C-CCC7746361BA}" type="pres">
      <dgm:prSet presAssocID="{66614485-E0CD-4577-87B4-10BA13234D4C}" presName="sp" presStyleCnt="0"/>
      <dgm:spPr/>
    </dgm:pt>
    <dgm:pt modelId="{7E98C997-45B2-418E-A8F2-5782294700CB}" type="pres">
      <dgm:prSet presAssocID="{35F7B98D-DFF4-4263-9607-48BA7C5112FE}" presName="arrowAndChildren" presStyleCnt="0"/>
      <dgm:spPr/>
    </dgm:pt>
    <dgm:pt modelId="{36597578-81D3-4818-89B6-51FB04D4D0E1}" type="pres">
      <dgm:prSet presAssocID="{35F7B98D-DFF4-4263-9607-48BA7C5112FE}" presName="parentTextArrow" presStyleLbl="node1" presStyleIdx="1" presStyleCnt="2"/>
      <dgm:spPr/>
    </dgm:pt>
  </dgm:ptLst>
  <dgm:cxnLst>
    <dgm:cxn modelId="{BC6A561E-411F-46D8-AA8A-7238E00DC7AA}" type="presOf" srcId="{943F5434-888E-4E92-BAF2-C342ADBECEF7}" destId="{AD6B71C4-A89A-4982-8CA5-3D43F364B0F6}" srcOrd="0" destOrd="0" presId="urn:microsoft.com/office/officeart/2005/8/layout/process4"/>
    <dgm:cxn modelId="{2469E61F-7241-4E94-A35C-45EA6EEC22FF}" type="presOf" srcId="{943F5434-888E-4E92-BAF2-C342ADBECEF7}" destId="{6679D44E-0930-4044-9412-1E971D11AFA1}" srcOrd="1" destOrd="0" presId="urn:microsoft.com/office/officeart/2005/8/layout/process4"/>
    <dgm:cxn modelId="{4250B332-1DB8-457E-8F80-F7BFE68CC8C0}" type="presOf" srcId="{345DB4B9-5BD0-4C12-9507-46B412C7FB22}" destId="{9FDB4421-C47F-4C23-BE37-E5DEB4856901}" srcOrd="0" destOrd="0" presId="urn:microsoft.com/office/officeart/2005/8/layout/process4"/>
    <dgm:cxn modelId="{7104D166-34AF-4044-81D2-4B9ED5B06341}" type="presOf" srcId="{08637557-95B5-45B3-86EE-F7BB56DAEE5A}" destId="{0D636E6A-AA80-446B-9303-87384255C9A8}" srcOrd="0" destOrd="0" presId="urn:microsoft.com/office/officeart/2005/8/layout/process4"/>
    <dgm:cxn modelId="{0CE1E247-7DD3-4298-95EB-B8830BDC1B0E}" srcId="{51B391F3-4DE9-4B17-9F8A-BA26517A8E74}" destId="{35F7B98D-DFF4-4263-9607-48BA7C5112FE}" srcOrd="0" destOrd="0" parTransId="{AA4A9040-CAFE-4166-A759-F4DF358ED9BB}" sibTransId="{66614485-E0CD-4577-87B4-10BA13234D4C}"/>
    <dgm:cxn modelId="{5616CD56-08AE-4A8F-8FF2-3F40EF28562D}" srcId="{943F5434-888E-4E92-BAF2-C342ADBECEF7}" destId="{08637557-95B5-45B3-86EE-F7BB56DAEE5A}" srcOrd="1" destOrd="0" parTransId="{8659F280-9CA8-4286-B6A5-503788499529}" sibTransId="{EDE00C17-E4A9-4831-927B-C6F93F133DDE}"/>
    <dgm:cxn modelId="{F8734C84-3C96-4675-98AF-75F44160933D}" srcId="{51B391F3-4DE9-4B17-9F8A-BA26517A8E74}" destId="{943F5434-888E-4E92-BAF2-C342ADBECEF7}" srcOrd="1" destOrd="0" parTransId="{27A66B04-BA72-450D-A765-35EE3E934DD8}" sibTransId="{C3AD290E-6DDB-4E94-B72A-CBE054CCD6B8}"/>
    <dgm:cxn modelId="{6D4E0091-501A-4E57-8667-E05E3771AB9F}" srcId="{943F5434-888E-4E92-BAF2-C342ADBECEF7}" destId="{345DB4B9-5BD0-4C12-9507-46B412C7FB22}" srcOrd="0" destOrd="0" parTransId="{EC2E04B6-BF9B-436B-845A-C44B4E7F32F6}" sibTransId="{1DF134E4-D5D5-47DF-BF6B-1B360C23B4F9}"/>
    <dgm:cxn modelId="{E1B865B4-8F98-4F71-A5CA-5EF4F4074A14}" type="presOf" srcId="{51B391F3-4DE9-4B17-9F8A-BA26517A8E74}" destId="{30EC718F-2EE4-486D-9BAD-373C2C24CBFB}" srcOrd="0" destOrd="0" presId="urn:microsoft.com/office/officeart/2005/8/layout/process4"/>
    <dgm:cxn modelId="{11F336FB-7816-4F9D-AA62-5599B294D3F7}" type="presOf" srcId="{35F7B98D-DFF4-4263-9607-48BA7C5112FE}" destId="{36597578-81D3-4818-89B6-51FB04D4D0E1}" srcOrd="0" destOrd="0" presId="urn:microsoft.com/office/officeart/2005/8/layout/process4"/>
    <dgm:cxn modelId="{883B3FAB-55EA-4B6D-9EC6-A7D9FED7D789}" type="presParOf" srcId="{30EC718F-2EE4-486D-9BAD-373C2C24CBFB}" destId="{74498558-E982-4C3B-9D9F-0C98D564884A}" srcOrd="0" destOrd="0" presId="urn:microsoft.com/office/officeart/2005/8/layout/process4"/>
    <dgm:cxn modelId="{BEA2ADC2-C27A-4E18-8A47-3F95774C43BD}" type="presParOf" srcId="{74498558-E982-4C3B-9D9F-0C98D564884A}" destId="{AD6B71C4-A89A-4982-8CA5-3D43F364B0F6}" srcOrd="0" destOrd="0" presId="urn:microsoft.com/office/officeart/2005/8/layout/process4"/>
    <dgm:cxn modelId="{71D0F319-AD32-4894-9FC6-9989225008F3}" type="presParOf" srcId="{74498558-E982-4C3B-9D9F-0C98D564884A}" destId="{6679D44E-0930-4044-9412-1E971D11AFA1}" srcOrd="1" destOrd="0" presId="urn:microsoft.com/office/officeart/2005/8/layout/process4"/>
    <dgm:cxn modelId="{F7E26027-9E24-4DC0-A255-103ED41EBB8A}" type="presParOf" srcId="{74498558-E982-4C3B-9D9F-0C98D564884A}" destId="{A314E04A-9D2F-4B8E-911C-BF7AA83446D1}" srcOrd="2" destOrd="0" presId="urn:microsoft.com/office/officeart/2005/8/layout/process4"/>
    <dgm:cxn modelId="{25B17DFE-C50C-4CB6-BF26-9B5E85121D49}" type="presParOf" srcId="{A314E04A-9D2F-4B8E-911C-BF7AA83446D1}" destId="{9FDB4421-C47F-4C23-BE37-E5DEB4856901}" srcOrd="0" destOrd="0" presId="urn:microsoft.com/office/officeart/2005/8/layout/process4"/>
    <dgm:cxn modelId="{C963AD1C-B388-41E2-AA93-C307E46F9A9B}" type="presParOf" srcId="{A314E04A-9D2F-4B8E-911C-BF7AA83446D1}" destId="{0D636E6A-AA80-446B-9303-87384255C9A8}" srcOrd="1" destOrd="0" presId="urn:microsoft.com/office/officeart/2005/8/layout/process4"/>
    <dgm:cxn modelId="{0BAA68D8-E8DD-4C30-BE8F-806BE8460BD8}" type="presParOf" srcId="{30EC718F-2EE4-486D-9BAD-373C2C24CBFB}" destId="{900E3FFE-5865-4459-A44C-CCC7746361BA}" srcOrd="1" destOrd="0" presId="urn:microsoft.com/office/officeart/2005/8/layout/process4"/>
    <dgm:cxn modelId="{06114216-0AB9-4C84-97D1-0AB552DE357A}" type="presParOf" srcId="{30EC718F-2EE4-486D-9BAD-373C2C24CBFB}" destId="{7E98C997-45B2-418E-A8F2-5782294700CB}" srcOrd="2" destOrd="0" presId="urn:microsoft.com/office/officeart/2005/8/layout/process4"/>
    <dgm:cxn modelId="{285CC5A7-A0A4-43DA-8F2F-CE2D1DB50248}" type="presParOf" srcId="{7E98C997-45B2-418E-A8F2-5782294700CB}" destId="{36597578-81D3-4818-89B6-51FB04D4D0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E3177-1479-4E74-AA2B-4DCBE8B21470}"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FB3F1EA4-567F-416D-9167-A738BAA06E3E}">
      <dgm:prSet/>
      <dgm:spPr/>
      <dgm:t>
        <a:bodyPr/>
        <a:lstStyle/>
        <a:p>
          <a:r>
            <a:rPr lang="en-US" b="0" dirty="0"/>
            <a:t>Current reporting year:  AY 2021-22</a:t>
          </a:r>
          <a:endParaRPr lang="en-US" dirty="0"/>
        </a:p>
      </dgm:t>
    </dgm:pt>
    <dgm:pt modelId="{E8B63F68-3A40-4E18-AE57-C20F1E7B6818}" type="parTrans" cxnId="{C6DC70BB-CE85-41BC-803C-5FB5132F7D0F}">
      <dgm:prSet/>
      <dgm:spPr/>
      <dgm:t>
        <a:bodyPr/>
        <a:lstStyle/>
        <a:p>
          <a:endParaRPr lang="en-US"/>
        </a:p>
      </dgm:t>
    </dgm:pt>
    <dgm:pt modelId="{2B96D5B0-6FD5-4D81-9995-A506D5202A95}" type="sibTrans" cxnId="{C6DC70BB-CE85-41BC-803C-5FB5132F7D0F}">
      <dgm:prSet/>
      <dgm:spPr/>
      <dgm:t>
        <a:bodyPr/>
        <a:lstStyle/>
        <a:p>
          <a:endParaRPr lang="en-US"/>
        </a:p>
      </dgm:t>
    </dgm:pt>
    <dgm:pt modelId="{69C0B12D-54D2-43D3-BA7B-C778C616E77D}">
      <dgm:prSet/>
      <dgm:spPr/>
      <dgm:t>
        <a:bodyPr/>
        <a:lstStyle/>
        <a:p>
          <a:r>
            <a:rPr lang="en-US" b="0" dirty="0"/>
            <a:t>You will be reporting on the individuals who reached 12-months post-graduation during 2021-22</a:t>
          </a:r>
          <a:endParaRPr lang="en-US" dirty="0"/>
        </a:p>
      </dgm:t>
    </dgm:pt>
    <dgm:pt modelId="{D9235CA4-EA2D-48F7-852A-31A19F7DF018}" type="parTrans" cxnId="{A6CEE7F2-43FB-4AD6-97E7-2B6BA6CEA500}">
      <dgm:prSet/>
      <dgm:spPr/>
      <dgm:t>
        <a:bodyPr/>
        <a:lstStyle/>
        <a:p>
          <a:endParaRPr lang="en-US"/>
        </a:p>
      </dgm:t>
    </dgm:pt>
    <dgm:pt modelId="{D5C89D1A-1A64-43AB-851A-84D0EF740090}" type="sibTrans" cxnId="{A6CEE7F2-43FB-4AD6-97E7-2B6BA6CEA500}">
      <dgm:prSet/>
      <dgm:spPr/>
      <dgm:t>
        <a:bodyPr/>
        <a:lstStyle/>
        <a:p>
          <a:endParaRPr lang="en-US"/>
        </a:p>
      </dgm:t>
    </dgm:pt>
    <dgm:pt modelId="{3B9EE34F-78C0-44C7-9830-A240B23E65BD}">
      <dgm:prSet/>
      <dgm:spPr/>
      <dgm:t>
        <a:bodyPr/>
        <a:lstStyle/>
        <a:p>
          <a:r>
            <a:rPr lang="en-US" b="0" dirty="0"/>
            <a:t>These are individuals who graduated in 2020-21</a:t>
          </a:r>
          <a:endParaRPr lang="en-US" dirty="0"/>
        </a:p>
      </dgm:t>
    </dgm:pt>
    <dgm:pt modelId="{C8AE96BA-AEF1-4854-8E73-7B1074965ADF}" type="parTrans" cxnId="{7DD32B15-1FBD-4F7F-B389-3C282E92ABA5}">
      <dgm:prSet/>
      <dgm:spPr/>
      <dgm:t>
        <a:bodyPr/>
        <a:lstStyle/>
        <a:p>
          <a:endParaRPr lang="en-US"/>
        </a:p>
      </dgm:t>
    </dgm:pt>
    <dgm:pt modelId="{07AD66FB-780B-4CE8-9D93-CEEFAF13DF59}" type="sibTrans" cxnId="{7DD32B15-1FBD-4F7F-B389-3C282E92ABA5}">
      <dgm:prSet/>
      <dgm:spPr/>
      <dgm:t>
        <a:bodyPr/>
        <a:lstStyle/>
        <a:p>
          <a:endParaRPr lang="en-US"/>
        </a:p>
      </dgm:t>
    </dgm:pt>
    <dgm:pt modelId="{580181D9-C323-4F97-B8D3-6F6CAECECE21}" type="pres">
      <dgm:prSet presAssocID="{92EE3177-1479-4E74-AA2B-4DCBE8B21470}" presName="outerComposite" presStyleCnt="0">
        <dgm:presLayoutVars>
          <dgm:chMax val="5"/>
          <dgm:dir/>
          <dgm:resizeHandles val="exact"/>
        </dgm:presLayoutVars>
      </dgm:prSet>
      <dgm:spPr/>
    </dgm:pt>
    <dgm:pt modelId="{410BE45D-21A2-4A8C-9075-47AE10679BC2}" type="pres">
      <dgm:prSet presAssocID="{92EE3177-1479-4E74-AA2B-4DCBE8B21470}" presName="dummyMaxCanvas" presStyleCnt="0">
        <dgm:presLayoutVars/>
      </dgm:prSet>
      <dgm:spPr/>
    </dgm:pt>
    <dgm:pt modelId="{A33E2FC7-CCC0-4952-8EA4-0EF2EE660E78}" type="pres">
      <dgm:prSet presAssocID="{92EE3177-1479-4E74-AA2B-4DCBE8B21470}" presName="ThreeNodes_1" presStyleLbl="node1" presStyleIdx="0" presStyleCnt="3">
        <dgm:presLayoutVars>
          <dgm:bulletEnabled val="1"/>
        </dgm:presLayoutVars>
      </dgm:prSet>
      <dgm:spPr/>
    </dgm:pt>
    <dgm:pt modelId="{CF5A73A5-FDCE-4820-8C73-07E7A53DDA83}" type="pres">
      <dgm:prSet presAssocID="{92EE3177-1479-4E74-AA2B-4DCBE8B21470}" presName="ThreeNodes_2" presStyleLbl="node1" presStyleIdx="1" presStyleCnt="3">
        <dgm:presLayoutVars>
          <dgm:bulletEnabled val="1"/>
        </dgm:presLayoutVars>
      </dgm:prSet>
      <dgm:spPr/>
    </dgm:pt>
    <dgm:pt modelId="{0529C3A4-FB5F-4551-BC26-089C22F53BAF}" type="pres">
      <dgm:prSet presAssocID="{92EE3177-1479-4E74-AA2B-4DCBE8B21470}" presName="ThreeNodes_3" presStyleLbl="node1" presStyleIdx="2" presStyleCnt="3">
        <dgm:presLayoutVars>
          <dgm:bulletEnabled val="1"/>
        </dgm:presLayoutVars>
      </dgm:prSet>
      <dgm:spPr/>
    </dgm:pt>
    <dgm:pt modelId="{29A750BC-F2B8-4D7F-900B-FEE1815BDBF4}" type="pres">
      <dgm:prSet presAssocID="{92EE3177-1479-4E74-AA2B-4DCBE8B21470}" presName="ThreeConn_1-2" presStyleLbl="fgAccFollowNode1" presStyleIdx="0" presStyleCnt="2">
        <dgm:presLayoutVars>
          <dgm:bulletEnabled val="1"/>
        </dgm:presLayoutVars>
      </dgm:prSet>
      <dgm:spPr/>
    </dgm:pt>
    <dgm:pt modelId="{C7964A33-D032-4E85-8744-8BE5D0CDF1AB}" type="pres">
      <dgm:prSet presAssocID="{92EE3177-1479-4E74-AA2B-4DCBE8B21470}" presName="ThreeConn_2-3" presStyleLbl="fgAccFollowNode1" presStyleIdx="1" presStyleCnt="2">
        <dgm:presLayoutVars>
          <dgm:bulletEnabled val="1"/>
        </dgm:presLayoutVars>
      </dgm:prSet>
      <dgm:spPr/>
    </dgm:pt>
    <dgm:pt modelId="{E2307E61-9E20-41F1-A5D8-F170F6576994}" type="pres">
      <dgm:prSet presAssocID="{92EE3177-1479-4E74-AA2B-4DCBE8B21470}" presName="ThreeNodes_1_text" presStyleLbl="node1" presStyleIdx="2" presStyleCnt="3">
        <dgm:presLayoutVars>
          <dgm:bulletEnabled val="1"/>
        </dgm:presLayoutVars>
      </dgm:prSet>
      <dgm:spPr/>
    </dgm:pt>
    <dgm:pt modelId="{873150ED-4FB0-4F41-983E-783C4AC03A30}" type="pres">
      <dgm:prSet presAssocID="{92EE3177-1479-4E74-AA2B-4DCBE8B21470}" presName="ThreeNodes_2_text" presStyleLbl="node1" presStyleIdx="2" presStyleCnt="3">
        <dgm:presLayoutVars>
          <dgm:bulletEnabled val="1"/>
        </dgm:presLayoutVars>
      </dgm:prSet>
      <dgm:spPr/>
    </dgm:pt>
    <dgm:pt modelId="{832D336E-D026-402A-ADA1-917FBBE5D6E7}" type="pres">
      <dgm:prSet presAssocID="{92EE3177-1479-4E74-AA2B-4DCBE8B21470}" presName="ThreeNodes_3_text" presStyleLbl="node1" presStyleIdx="2" presStyleCnt="3">
        <dgm:presLayoutVars>
          <dgm:bulletEnabled val="1"/>
        </dgm:presLayoutVars>
      </dgm:prSet>
      <dgm:spPr/>
    </dgm:pt>
  </dgm:ptLst>
  <dgm:cxnLst>
    <dgm:cxn modelId="{F578FB05-429E-4872-ACC2-CB87EAEE1473}" type="presOf" srcId="{3B9EE34F-78C0-44C7-9830-A240B23E65BD}" destId="{832D336E-D026-402A-ADA1-917FBBE5D6E7}" srcOrd="1" destOrd="0" presId="urn:microsoft.com/office/officeart/2005/8/layout/vProcess5"/>
    <dgm:cxn modelId="{C7CA0E08-5CB3-48B8-B99F-A46D5C599ED0}" type="presOf" srcId="{FB3F1EA4-567F-416D-9167-A738BAA06E3E}" destId="{E2307E61-9E20-41F1-A5D8-F170F6576994}" srcOrd="1" destOrd="0" presId="urn:microsoft.com/office/officeart/2005/8/layout/vProcess5"/>
    <dgm:cxn modelId="{7DD32B15-1FBD-4F7F-B389-3C282E92ABA5}" srcId="{92EE3177-1479-4E74-AA2B-4DCBE8B21470}" destId="{3B9EE34F-78C0-44C7-9830-A240B23E65BD}" srcOrd="2" destOrd="0" parTransId="{C8AE96BA-AEF1-4854-8E73-7B1074965ADF}" sibTransId="{07AD66FB-780B-4CE8-9D93-CEEFAF13DF59}"/>
    <dgm:cxn modelId="{46C11474-FB6A-4905-83F6-5E421918B886}" type="presOf" srcId="{2B96D5B0-6FD5-4D81-9995-A506D5202A95}" destId="{29A750BC-F2B8-4D7F-900B-FEE1815BDBF4}" srcOrd="0" destOrd="0" presId="urn:microsoft.com/office/officeart/2005/8/layout/vProcess5"/>
    <dgm:cxn modelId="{E8EBC57C-CD78-4B05-A6C3-4067C9E94210}" type="presOf" srcId="{69C0B12D-54D2-43D3-BA7B-C778C616E77D}" destId="{CF5A73A5-FDCE-4820-8C73-07E7A53DDA83}" srcOrd="0" destOrd="0" presId="urn:microsoft.com/office/officeart/2005/8/layout/vProcess5"/>
    <dgm:cxn modelId="{C4346E8B-6B35-459F-9D00-A94D85A7E263}" type="presOf" srcId="{69C0B12D-54D2-43D3-BA7B-C778C616E77D}" destId="{873150ED-4FB0-4F41-983E-783C4AC03A30}" srcOrd="1" destOrd="0" presId="urn:microsoft.com/office/officeart/2005/8/layout/vProcess5"/>
    <dgm:cxn modelId="{CD511A9A-631E-4336-BA6E-B66953A7437E}" type="presOf" srcId="{3B9EE34F-78C0-44C7-9830-A240B23E65BD}" destId="{0529C3A4-FB5F-4551-BC26-089C22F53BAF}" srcOrd="0" destOrd="0" presId="urn:microsoft.com/office/officeart/2005/8/layout/vProcess5"/>
    <dgm:cxn modelId="{C6DC70BB-CE85-41BC-803C-5FB5132F7D0F}" srcId="{92EE3177-1479-4E74-AA2B-4DCBE8B21470}" destId="{FB3F1EA4-567F-416D-9167-A738BAA06E3E}" srcOrd="0" destOrd="0" parTransId="{E8B63F68-3A40-4E18-AE57-C20F1E7B6818}" sibTransId="{2B96D5B0-6FD5-4D81-9995-A506D5202A95}"/>
    <dgm:cxn modelId="{E4B79DD8-C121-40BD-91FF-C2C3867A1087}" type="presOf" srcId="{D5C89D1A-1A64-43AB-851A-84D0EF740090}" destId="{C7964A33-D032-4E85-8744-8BE5D0CDF1AB}" srcOrd="0" destOrd="0" presId="urn:microsoft.com/office/officeart/2005/8/layout/vProcess5"/>
    <dgm:cxn modelId="{CACBB7DF-162E-4C54-B186-F7C86D777866}" type="presOf" srcId="{FB3F1EA4-567F-416D-9167-A738BAA06E3E}" destId="{A33E2FC7-CCC0-4952-8EA4-0EF2EE660E78}" srcOrd="0" destOrd="0" presId="urn:microsoft.com/office/officeart/2005/8/layout/vProcess5"/>
    <dgm:cxn modelId="{A6CEE7F2-43FB-4AD6-97E7-2B6BA6CEA500}" srcId="{92EE3177-1479-4E74-AA2B-4DCBE8B21470}" destId="{69C0B12D-54D2-43D3-BA7B-C778C616E77D}" srcOrd="1" destOrd="0" parTransId="{D9235CA4-EA2D-48F7-852A-31A19F7DF018}" sibTransId="{D5C89D1A-1A64-43AB-851A-84D0EF740090}"/>
    <dgm:cxn modelId="{677AD4FF-D14F-4FED-9C8D-7D7000B86259}" type="presOf" srcId="{92EE3177-1479-4E74-AA2B-4DCBE8B21470}" destId="{580181D9-C323-4F97-B8D3-6F6CAECECE21}" srcOrd="0" destOrd="0" presId="urn:microsoft.com/office/officeart/2005/8/layout/vProcess5"/>
    <dgm:cxn modelId="{80B36485-3737-41EC-8157-AA3868201407}" type="presParOf" srcId="{580181D9-C323-4F97-B8D3-6F6CAECECE21}" destId="{410BE45D-21A2-4A8C-9075-47AE10679BC2}" srcOrd="0" destOrd="0" presId="urn:microsoft.com/office/officeart/2005/8/layout/vProcess5"/>
    <dgm:cxn modelId="{7CEE453C-F8E3-4211-AFC8-346EDB0B3DA3}" type="presParOf" srcId="{580181D9-C323-4F97-B8D3-6F6CAECECE21}" destId="{A33E2FC7-CCC0-4952-8EA4-0EF2EE660E78}" srcOrd="1" destOrd="0" presId="urn:microsoft.com/office/officeart/2005/8/layout/vProcess5"/>
    <dgm:cxn modelId="{1C814577-5DA5-4403-BB1C-CF366FF97177}" type="presParOf" srcId="{580181D9-C323-4F97-B8D3-6F6CAECECE21}" destId="{CF5A73A5-FDCE-4820-8C73-07E7A53DDA83}" srcOrd="2" destOrd="0" presId="urn:microsoft.com/office/officeart/2005/8/layout/vProcess5"/>
    <dgm:cxn modelId="{22EFFCBD-1880-43CE-8481-27AC8290E3C1}" type="presParOf" srcId="{580181D9-C323-4F97-B8D3-6F6CAECECE21}" destId="{0529C3A4-FB5F-4551-BC26-089C22F53BAF}" srcOrd="3" destOrd="0" presId="urn:microsoft.com/office/officeart/2005/8/layout/vProcess5"/>
    <dgm:cxn modelId="{901A926D-F986-49DA-B6CC-F9811108BCB7}" type="presParOf" srcId="{580181D9-C323-4F97-B8D3-6F6CAECECE21}" destId="{29A750BC-F2B8-4D7F-900B-FEE1815BDBF4}" srcOrd="4" destOrd="0" presId="urn:microsoft.com/office/officeart/2005/8/layout/vProcess5"/>
    <dgm:cxn modelId="{2BF39813-7949-4B09-994B-633839A36D2A}" type="presParOf" srcId="{580181D9-C323-4F97-B8D3-6F6CAECECE21}" destId="{C7964A33-D032-4E85-8744-8BE5D0CDF1AB}" srcOrd="5" destOrd="0" presId="urn:microsoft.com/office/officeart/2005/8/layout/vProcess5"/>
    <dgm:cxn modelId="{04A3F0E0-D2B9-42B6-9312-4A72F62B1686}" type="presParOf" srcId="{580181D9-C323-4F97-B8D3-6F6CAECECE21}" destId="{E2307E61-9E20-41F1-A5D8-F170F6576994}" srcOrd="6" destOrd="0" presId="urn:microsoft.com/office/officeart/2005/8/layout/vProcess5"/>
    <dgm:cxn modelId="{DACDC5EC-7897-49A9-8768-0FB91B57ECF0}" type="presParOf" srcId="{580181D9-C323-4F97-B8D3-6F6CAECECE21}" destId="{873150ED-4FB0-4F41-983E-783C4AC03A30}" srcOrd="7" destOrd="0" presId="urn:microsoft.com/office/officeart/2005/8/layout/vProcess5"/>
    <dgm:cxn modelId="{00941383-1AAD-4154-A193-8597FEB880B2}" type="presParOf" srcId="{580181D9-C323-4F97-B8D3-6F6CAECECE21}" destId="{832D336E-D026-402A-ADA1-917FBBE5D6E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58718B-E996-4373-8689-BD500305467E}"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010E1ECF-D62E-4D3F-B139-9239BC9C309B}">
      <dgm:prSet/>
      <dgm:spPr/>
      <dgm:t>
        <a:bodyPr/>
        <a:lstStyle/>
        <a:p>
          <a:pPr>
            <a:lnSpc>
              <a:spcPct val="100000"/>
            </a:lnSpc>
          </a:pPr>
          <a:r>
            <a:rPr lang="en-US" b="0"/>
            <a:t>Council will review annual reports</a:t>
          </a:r>
          <a:endParaRPr lang="en-US"/>
        </a:p>
      </dgm:t>
    </dgm:pt>
    <dgm:pt modelId="{1817980C-1D38-4087-B817-9C63C9F90EB9}" type="parTrans" cxnId="{26E6B93B-4770-4FFA-9766-4E81A8A4DF1B}">
      <dgm:prSet/>
      <dgm:spPr/>
      <dgm:t>
        <a:bodyPr/>
        <a:lstStyle/>
        <a:p>
          <a:endParaRPr lang="en-US"/>
        </a:p>
      </dgm:t>
    </dgm:pt>
    <dgm:pt modelId="{7D0BB495-4F0F-4EE2-BA3F-BFBE827DA9FB}" type="sibTrans" cxnId="{26E6B93B-4770-4FFA-9766-4E81A8A4DF1B}">
      <dgm:prSet/>
      <dgm:spPr/>
      <dgm:t>
        <a:bodyPr/>
        <a:lstStyle/>
        <a:p>
          <a:endParaRPr lang="en-US"/>
        </a:p>
      </dgm:t>
    </dgm:pt>
    <dgm:pt modelId="{7FB77BBD-578C-4C90-8E5B-6F4B223CA65B}">
      <dgm:prSet/>
      <dgm:spPr/>
      <dgm:t>
        <a:bodyPr/>
        <a:lstStyle/>
        <a:p>
          <a:pPr>
            <a:lnSpc>
              <a:spcPct val="100000"/>
            </a:lnSpc>
          </a:pPr>
          <a:r>
            <a:rPr lang="en-US" b="0"/>
            <a:t>You will receive a letter confirming receipt of annual report and identifying any potential concerns</a:t>
          </a:r>
          <a:endParaRPr lang="en-US"/>
        </a:p>
      </dgm:t>
    </dgm:pt>
    <dgm:pt modelId="{B2FC9BDD-953C-49E5-BC5B-6D7D8EFC04B8}" type="parTrans" cxnId="{1C0DCC09-0E31-4E47-B2E7-F430D3AB9C01}">
      <dgm:prSet/>
      <dgm:spPr/>
      <dgm:t>
        <a:bodyPr/>
        <a:lstStyle/>
        <a:p>
          <a:endParaRPr lang="en-US"/>
        </a:p>
      </dgm:t>
    </dgm:pt>
    <dgm:pt modelId="{202881D4-C36B-4C15-97D3-94DDC531CCA4}" type="sibTrans" cxnId="{1C0DCC09-0E31-4E47-B2E7-F430D3AB9C01}">
      <dgm:prSet/>
      <dgm:spPr/>
      <dgm:t>
        <a:bodyPr/>
        <a:lstStyle/>
        <a:p>
          <a:endParaRPr lang="en-US"/>
        </a:p>
      </dgm:t>
    </dgm:pt>
    <dgm:pt modelId="{8BD8BA43-F96A-40C1-9497-629E6270CDE2}">
      <dgm:prSet/>
      <dgm:spPr/>
      <dgm:t>
        <a:bodyPr/>
        <a:lstStyle/>
        <a:p>
          <a:pPr>
            <a:lnSpc>
              <a:spcPct val="100000"/>
            </a:lnSpc>
          </a:pPr>
          <a:r>
            <a:rPr lang="en-US" b="0"/>
            <a:t>Based on its review, the Council may request an interim report, additional information, or sub change</a:t>
          </a:r>
          <a:endParaRPr lang="en-US"/>
        </a:p>
      </dgm:t>
    </dgm:pt>
    <dgm:pt modelId="{5E703D9E-8FC2-4054-A6A7-9C16AD1D80BE}" type="parTrans" cxnId="{4641E63D-623B-47DF-B269-57D656CD5648}">
      <dgm:prSet/>
      <dgm:spPr/>
      <dgm:t>
        <a:bodyPr/>
        <a:lstStyle/>
        <a:p>
          <a:endParaRPr lang="en-US"/>
        </a:p>
      </dgm:t>
    </dgm:pt>
    <dgm:pt modelId="{353F6D88-087F-449F-89DC-4A0071BC7CD9}" type="sibTrans" cxnId="{4641E63D-623B-47DF-B269-57D656CD5648}">
      <dgm:prSet/>
      <dgm:spPr/>
      <dgm:t>
        <a:bodyPr/>
        <a:lstStyle/>
        <a:p>
          <a:endParaRPr lang="en-US"/>
        </a:p>
      </dgm:t>
    </dgm:pt>
    <dgm:pt modelId="{4698D7F2-12E4-4672-966C-D332611A06B9}">
      <dgm:prSet/>
      <dgm:spPr/>
      <dgm:t>
        <a:bodyPr/>
        <a:lstStyle/>
        <a:p>
          <a:pPr>
            <a:lnSpc>
              <a:spcPct val="100000"/>
            </a:lnSpc>
          </a:pPr>
          <a:r>
            <a:rPr lang="en-US" b="0"/>
            <a:t>Follow-up consultation visit, abbreviated review, or full accreditation review may be required in special circumstances</a:t>
          </a:r>
          <a:endParaRPr lang="en-US"/>
        </a:p>
      </dgm:t>
    </dgm:pt>
    <dgm:pt modelId="{0AE5F0B1-9930-4275-B440-4BCDB6C903F7}" type="parTrans" cxnId="{52E49849-D46E-41B1-97A9-DBEF676CDA39}">
      <dgm:prSet/>
      <dgm:spPr/>
      <dgm:t>
        <a:bodyPr/>
        <a:lstStyle/>
        <a:p>
          <a:endParaRPr lang="en-US"/>
        </a:p>
      </dgm:t>
    </dgm:pt>
    <dgm:pt modelId="{B5F05E07-75F5-41A9-BB3D-2A03C76B94AE}" type="sibTrans" cxnId="{52E49849-D46E-41B1-97A9-DBEF676CDA39}">
      <dgm:prSet/>
      <dgm:spPr/>
      <dgm:t>
        <a:bodyPr/>
        <a:lstStyle/>
        <a:p>
          <a:endParaRPr lang="en-US"/>
        </a:p>
      </dgm:t>
    </dgm:pt>
    <dgm:pt modelId="{F1C0FC11-0C61-471C-8CC2-7C35883FFDE7}" type="pres">
      <dgm:prSet presAssocID="{2D58718B-E996-4373-8689-BD500305467E}" presName="Name0" presStyleCnt="0">
        <dgm:presLayoutVars>
          <dgm:dir/>
          <dgm:animLvl val="lvl"/>
          <dgm:resizeHandles val="exact"/>
        </dgm:presLayoutVars>
      </dgm:prSet>
      <dgm:spPr/>
    </dgm:pt>
    <dgm:pt modelId="{7942EA37-8AC9-40C0-8568-639164D36C16}" type="pres">
      <dgm:prSet presAssocID="{4698D7F2-12E4-4672-966C-D332611A06B9}" presName="boxAndChildren" presStyleCnt="0"/>
      <dgm:spPr/>
    </dgm:pt>
    <dgm:pt modelId="{C039BD32-E80C-4BAF-9B51-3032F2A9C3BA}" type="pres">
      <dgm:prSet presAssocID="{4698D7F2-12E4-4672-966C-D332611A06B9}" presName="parentTextBox" presStyleLbl="node1" presStyleIdx="0" presStyleCnt="4"/>
      <dgm:spPr/>
    </dgm:pt>
    <dgm:pt modelId="{D293E1BF-3F0C-4EEE-B171-6F25EDC8388E}" type="pres">
      <dgm:prSet presAssocID="{353F6D88-087F-449F-89DC-4A0071BC7CD9}" presName="sp" presStyleCnt="0"/>
      <dgm:spPr/>
    </dgm:pt>
    <dgm:pt modelId="{110F6783-A133-413A-955F-4DBB16056AF7}" type="pres">
      <dgm:prSet presAssocID="{8BD8BA43-F96A-40C1-9497-629E6270CDE2}" presName="arrowAndChildren" presStyleCnt="0"/>
      <dgm:spPr/>
    </dgm:pt>
    <dgm:pt modelId="{A837393A-E031-4D52-A710-24C2E8F0E337}" type="pres">
      <dgm:prSet presAssocID="{8BD8BA43-F96A-40C1-9497-629E6270CDE2}" presName="parentTextArrow" presStyleLbl="node1" presStyleIdx="1" presStyleCnt="4"/>
      <dgm:spPr/>
    </dgm:pt>
    <dgm:pt modelId="{DF0D3E00-7D87-40BE-94E0-D20E262242C0}" type="pres">
      <dgm:prSet presAssocID="{202881D4-C36B-4C15-97D3-94DDC531CCA4}" presName="sp" presStyleCnt="0"/>
      <dgm:spPr/>
    </dgm:pt>
    <dgm:pt modelId="{4F0582BA-9EC2-40A3-8F19-CBF2F6C29BBF}" type="pres">
      <dgm:prSet presAssocID="{7FB77BBD-578C-4C90-8E5B-6F4B223CA65B}" presName="arrowAndChildren" presStyleCnt="0"/>
      <dgm:spPr/>
    </dgm:pt>
    <dgm:pt modelId="{8D405678-90ED-4F12-B5DF-7326B13055A9}" type="pres">
      <dgm:prSet presAssocID="{7FB77BBD-578C-4C90-8E5B-6F4B223CA65B}" presName="parentTextArrow" presStyleLbl="node1" presStyleIdx="2" presStyleCnt="4"/>
      <dgm:spPr/>
    </dgm:pt>
    <dgm:pt modelId="{20776F71-F7AB-4C75-A82B-4BC4BDB17043}" type="pres">
      <dgm:prSet presAssocID="{7D0BB495-4F0F-4EE2-BA3F-BFBE827DA9FB}" presName="sp" presStyleCnt="0"/>
      <dgm:spPr/>
    </dgm:pt>
    <dgm:pt modelId="{CCF71B39-1CCD-4E24-96C2-4F7FC4FFF699}" type="pres">
      <dgm:prSet presAssocID="{010E1ECF-D62E-4D3F-B139-9239BC9C309B}" presName="arrowAndChildren" presStyleCnt="0"/>
      <dgm:spPr/>
    </dgm:pt>
    <dgm:pt modelId="{6D6B1DEF-D477-4979-B1DA-5DF680FDF47A}" type="pres">
      <dgm:prSet presAssocID="{010E1ECF-D62E-4D3F-B139-9239BC9C309B}" presName="parentTextArrow" presStyleLbl="node1" presStyleIdx="3" presStyleCnt="4"/>
      <dgm:spPr/>
    </dgm:pt>
  </dgm:ptLst>
  <dgm:cxnLst>
    <dgm:cxn modelId="{9E6FA601-A161-4691-B21D-7DBF7352CB01}" type="presOf" srcId="{010E1ECF-D62E-4D3F-B139-9239BC9C309B}" destId="{6D6B1DEF-D477-4979-B1DA-5DF680FDF47A}" srcOrd="0" destOrd="0" presId="urn:microsoft.com/office/officeart/2005/8/layout/process4"/>
    <dgm:cxn modelId="{1C0DCC09-0E31-4E47-B2E7-F430D3AB9C01}" srcId="{2D58718B-E996-4373-8689-BD500305467E}" destId="{7FB77BBD-578C-4C90-8E5B-6F4B223CA65B}" srcOrd="1" destOrd="0" parTransId="{B2FC9BDD-953C-49E5-BC5B-6D7D8EFC04B8}" sibTransId="{202881D4-C36B-4C15-97D3-94DDC531CCA4}"/>
    <dgm:cxn modelId="{26E6B93B-4770-4FFA-9766-4E81A8A4DF1B}" srcId="{2D58718B-E996-4373-8689-BD500305467E}" destId="{010E1ECF-D62E-4D3F-B139-9239BC9C309B}" srcOrd="0" destOrd="0" parTransId="{1817980C-1D38-4087-B817-9C63C9F90EB9}" sibTransId="{7D0BB495-4F0F-4EE2-BA3F-BFBE827DA9FB}"/>
    <dgm:cxn modelId="{4641E63D-623B-47DF-B269-57D656CD5648}" srcId="{2D58718B-E996-4373-8689-BD500305467E}" destId="{8BD8BA43-F96A-40C1-9497-629E6270CDE2}" srcOrd="2" destOrd="0" parTransId="{5E703D9E-8FC2-4054-A6A7-9C16AD1D80BE}" sibTransId="{353F6D88-087F-449F-89DC-4A0071BC7CD9}"/>
    <dgm:cxn modelId="{F128B15B-B316-48DA-B84E-DA3AFBFFA3FD}" type="presOf" srcId="{2D58718B-E996-4373-8689-BD500305467E}" destId="{F1C0FC11-0C61-471C-8CC2-7C35883FFDE7}" srcOrd="0" destOrd="0" presId="urn:microsoft.com/office/officeart/2005/8/layout/process4"/>
    <dgm:cxn modelId="{52E49849-D46E-41B1-97A9-DBEF676CDA39}" srcId="{2D58718B-E996-4373-8689-BD500305467E}" destId="{4698D7F2-12E4-4672-966C-D332611A06B9}" srcOrd="3" destOrd="0" parTransId="{0AE5F0B1-9930-4275-B440-4BCDB6C903F7}" sibTransId="{B5F05E07-75F5-41A9-BB3D-2A03C76B94AE}"/>
    <dgm:cxn modelId="{C6B06172-943F-40D4-90E8-9B1B646CC7A9}" type="presOf" srcId="{7FB77BBD-578C-4C90-8E5B-6F4B223CA65B}" destId="{8D405678-90ED-4F12-B5DF-7326B13055A9}" srcOrd="0" destOrd="0" presId="urn:microsoft.com/office/officeart/2005/8/layout/process4"/>
    <dgm:cxn modelId="{15A87B7B-E990-4EC1-B34D-673582B2AADF}" type="presOf" srcId="{8BD8BA43-F96A-40C1-9497-629E6270CDE2}" destId="{A837393A-E031-4D52-A710-24C2E8F0E337}" srcOrd="0" destOrd="0" presId="urn:microsoft.com/office/officeart/2005/8/layout/process4"/>
    <dgm:cxn modelId="{BCAD0C9D-AB5F-470B-877B-5BB1334905F7}" type="presOf" srcId="{4698D7F2-12E4-4672-966C-D332611A06B9}" destId="{C039BD32-E80C-4BAF-9B51-3032F2A9C3BA}" srcOrd="0" destOrd="0" presId="urn:microsoft.com/office/officeart/2005/8/layout/process4"/>
    <dgm:cxn modelId="{858F51D4-A82A-4E03-8A92-E52BE2B8CAFD}" type="presParOf" srcId="{F1C0FC11-0C61-471C-8CC2-7C35883FFDE7}" destId="{7942EA37-8AC9-40C0-8568-639164D36C16}" srcOrd="0" destOrd="0" presId="urn:microsoft.com/office/officeart/2005/8/layout/process4"/>
    <dgm:cxn modelId="{94B49A73-3D9C-4D45-A7CE-BDDE04FEDD2B}" type="presParOf" srcId="{7942EA37-8AC9-40C0-8568-639164D36C16}" destId="{C039BD32-E80C-4BAF-9B51-3032F2A9C3BA}" srcOrd="0" destOrd="0" presId="urn:microsoft.com/office/officeart/2005/8/layout/process4"/>
    <dgm:cxn modelId="{59CC3AFA-57DB-431A-84DE-98907E7BC8AE}" type="presParOf" srcId="{F1C0FC11-0C61-471C-8CC2-7C35883FFDE7}" destId="{D293E1BF-3F0C-4EEE-B171-6F25EDC8388E}" srcOrd="1" destOrd="0" presId="urn:microsoft.com/office/officeart/2005/8/layout/process4"/>
    <dgm:cxn modelId="{13D17613-8287-468A-A6E9-EA3CF2E55C8B}" type="presParOf" srcId="{F1C0FC11-0C61-471C-8CC2-7C35883FFDE7}" destId="{110F6783-A133-413A-955F-4DBB16056AF7}" srcOrd="2" destOrd="0" presId="urn:microsoft.com/office/officeart/2005/8/layout/process4"/>
    <dgm:cxn modelId="{E43C8C18-EB2F-4A8D-BA8B-E395BF195BBC}" type="presParOf" srcId="{110F6783-A133-413A-955F-4DBB16056AF7}" destId="{A837393A-E031-4D52-A710-24C2E8F0E337}" srcOrd="0" destOrd="0" presId="urn:microsoft.com/office/officeart/2005/8/layout/process4"/>
    <dgm:cxn modelId="{C6C21F97-366D-48B4-B03F-C72161880BED}" type="presParOf" srcId="{F1C0FC11-0C61-471C-8CC2-7C35883FFDE7}" destId="{DF0D3E00-7D87-40BE-94E0-D20E262242C0}" srcOrd="3" destOrd="0" presId="urn:microsoft.com/office/officeart/2005/8/layout/process4"/>
    <dgm:cxn modelId="{33EA2A85-CDB3-4335-A5BF-179396997ED1}" type="presParOf" srcId="{F1C0FC11-0C61-471C-8CC2-7C35883FFDE7}" destId="{4F0582BA-9EC2-40A3-8F19-CBF2F6C29BBF}" srcOrd="4" destOrd="0" presId="urn:microsoft.com/office/officeart/2005/8/layout/process4"/>
    <dgm:cxn modelId="{AE3D81E5-0D30-4D3A-AA00-A8EBD56C75AA}" type="presParOf" srcId="{4F0582BA-9EC2-40A3-8F19-CBF2F6C29BBF}" destId="{8D405678-90ED-4F12-B5DF-7326B13055A9}" srcOrd="0" destOrd="0" presId="urn:microsoft.com/office/officeart/2005/8/layout/process4"/>
    <dgm:cxn modelId="{33CED713-2B23-421D-9A73-47944A70A5C9}" type="presParOf" srcId="{F1C0FC11-0C61-471C-8CC2-7C35883FFDE7}" destId="{20776F71-F7AB-4C75-A82B-4BC4BDB17043}" srcOrd="5" destOrd="0" presId="urn:microsoft.com/office/officeart/2005/8/layout/process4"/>
    <dgm:cxn modelId="{837AEF9C-13CE-49A1-A291-7A8C8A68C406}" type="presParOf" srcId="{F1C0FC11-0C61-471C-8CC2-7C35883FFDE7}" destId="{CCF71B39-1CCD-4E24-96C2-4F7FC4FFF699}" srcOrd="6" destOrd="0" presId="urn:microsoft.com/office/officeart/2005/8/layout/process4"/>
    <dgm:cxn modelId="{0AF45A72-1E49-4F41-9BE2-E0CB14F2E42C}" type="presParOf" srcId="{CCF71B39-1CCD-4E24-96C2-4F7FC4FFF699}" destId="{6D6B1DEF-D477-4979-B1DA-5DF680FDF47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6ABD-0B15-4103-9793-02606AF3047A}">
      <dsp:nvSpPr>
        <dsp:cNvPr id="0" name=""/>
        <dsp:cNvSpPr/>
      </dsp:nvSpPr>
      <dsp:spPr>
        <a:xfrm>
          <a:off x="0" y="1526"/>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0E7D2-B495-4E74-A7C1-0D4F164B49DF}">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A842B-55B9-44D0-8781-5E82665617FB}">
      <dsp:nvSpPr>
        <dsp:cNvPr id="0" name=""/>
        <dsp:cNvSpPr/>
      </dsp:nvSpPr>
      <dsp:spPr>
        <a:xfrm>
          <a:off x="893650" y="1526"/>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General guidelines</a:t>
          </a:r>
          <a:endParaRPr lang="en-US" sz="2200" kern="1200"/>
        </a:p>
      </dsp:txBody>
      <dsp:txXfrm>
        <a:off x="893650" y="1526"/>
        <a:ext cx="7378812" cy="773723"/>
      </dsp:txXfrm>
    </dsp:sp>
    <dsp:sp modelId="{AF3CFAFB-2B76-463F-B91C-BDBE7BD64999}">
      <dsp:nvSpPr>
        <dsp:cNvPr id="0" name=""/>
        <dsp:cNvSpPr/>
      </dsp:nvSpPr>
      <dsp:spPr>
        <a:xfrm>
          <a:off x="0" y="968680"/>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22FAE-C7DC-48CF-BDDB-41E81E6CB2F0}">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8F1D42-CD66-44C9-A752-AC4F91ACEA53}">
      <dsp:nvSpPr>
        <dsp:cNvPr id="0" name=""/>
        <dsp:cNvSpPr/>
      </dsp:nvSpPr>
      <dsp:spPr>
        <a:xfrm>
          <a:off x="893650" y="968680"/>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Account set-up</a:t>
          </a:r>
          <a:endParaRPr lang="en-US" sz="2200" kern="1200"/>
        </a:p>
      </dsp:txBody>
      <dsp:txXfrm>
        <a:off x="893650" y="968680"/>
        <a:ext cx="7378812" cy="773723"/>
      </dsp:txXfrm>
    </dsp:sp>
    <dsp:sp modelId="{E068C9DE-ED17-4F43-9429-86F3453DCCF5}">
      <dsp:nvSpPr>
        <dsp:cNvPr id="0" name=""/>
        <dsp:cNvSpPr/>
      </dsp:nvSpPr>
      <dsp:spPr>
        <a:xfrm>
          <a:off x="0" y="1935834"/>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2B4CA-615C-4F45-A16D-525BF8ACAC09}">
      <dsp:nvSpPr>
        <dsp:cNvPr id="0" name=""/>
        <dsp:cNvSpPr/>
      </dsp:nvSpPr>
      <dsp:spPr>
        <a:xfrm>
          <a:off x="234051" y="2109922"/>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D82FA-2927-4E5F-A2AF-EFDE0DA39E7A}">
      <dsp:nvSpPr>
        <dsp:cNvPr id="0" name=""/>
        <dsp:cNvSpPr/>
      </dsp:nvSpPr>
      <dsp:spPr>
        <a:xfrm>
          <a:off x="893650" y="1935834"/>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Questionnaire walkthrough</a:t>
          </a:r>
          <a:endParaRPr lang="en-US" sz="2200" kern="1200"/>
        </a:p>
      </dsp:txBody>
      <dsp:txXfrm>
        <a:off x="893650" y="1935834"/>
        <a:ext cx="7378812" cy="773723"/>
      </dsp:txXfrm>
    </dsp:sp>
    <dsp:sp modelId="{62DBABE7-07C2-48DD-84C8-AF101405D1C7}">
      <dsp:nvSpPr>
        <dsp:cNvPr id="0" name=""/>
        <dsp:cNvSpPr/>
      </dsp:nvSpPr>
      <dsp:spPr>
        <a:xfrm>
          <a:off x="0" y="2902988"/>
          <a:ext cx="8272463"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64D88-B7AD-4739-B095-1264EFB85920}">
      <dsp:nvSpPr>
        <dsp:cNvPr id="0" name=""/>
        <dsp:cNvSpPr/>
      </dsp:nvSpPr>
      <dsp:spPr>
        <a:xfrm>
          <a:off x="234051" y="3077075"/>
          <a:ext cx="425547" cy="42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774A63-95CC-40F4-BAE0-B2FD35CB21DF}">
      <dsp:nvSpPr>
        <dsp:cNvPr id="0" name=""/>
        <dsp:cNvSpPr/>
      </dsp:nvSpPr>
      <dsp:spPr>
        <a:xfrm>
          <a:off x="893650" y="2902988"/>
          <a:ext cx="737881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100000"/>
            </a:lnSpc>
            <a:spcBef>
              <a:spcPct val="0"/>
            </a:spcBef>
            <a:spcAft>
              <a:spcPct val="35000"/>
            </a:spcAft>
            <a:buNone/>
          </a:pPr>
          <a:r>
            <a:rPr lang="en-US" sz="2200" b="0" kern="1200"/>
            <a:t>Q&amp;A period</a:t>
          </a:r>
          <a:endParaRPr lang="en-US" sz="2200" kern="1200"/>
        </a:p>
      </dsp:txBody>
      <dsp:txXfrm>
        <a:off x="893650" y="2902988"/>
        <a:ext cx="7378812" cy="77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D366D-51EC-4DFF-8AD5-AA844C4EE530}">
      <dsp:nvSpPr>
        <dsp:cNvPr id="0" name=""/>
        <dsp:cNvSpPr/>
      </dsp:nvSpPr>
      <dsp:spPr>
        <a:xfrm>
          <a:off x="1044040" y="53585"/>
          <a:ext cx="818736" cy="8187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1460E-F4E1-4B98-B9DD-89BC0D840D89}">
      <dsp:nvSpPr>
        <dsp:cNvPr id="0" name=""/>
        <dsp:cNvSpPr/>
      </dsp:nvSpPr>
      <dsp:spPr>
        <a:xfrm>
          <a:off x="1215974" y="225520"/>
          <a:ext cx="474866" cy="474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D98396-154E-4227-8EA7-EED85F505334}">
      <dsp:nvSpPr>
        <dsp:cNvPr id="0" name=""/>
        <dsp:cNvSpPr/>
      </dsp:nvSpPr>
      <dsp:spPr>
        <a:xfrm>
          <a:off x="2038219"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Deadline: </a:t>
          </a:r>
          <a:br>
            <a:rPr lang="en-US" sz="1600" kern="1200" dirty="0"/>
          </a:br>
          <a:r>
            <a:rPr lang="en-US" sz="1600" b="1" kern="1200" dirty="0"/>
            <a:t>December 9, 2022</a:t>
          </a:r>
          <a:endParaRPr lang="en-US" sz="1600" kern="1200" dirty="0"/>
        </a:p>
      </dsp:txBody>
      <dsp:txXfrm>
        <a:off x="2038219" y="53585"/>
        <a:ext cx="1929878" cy="818736"/>
      </dsp:txXfrm>
    </dsp:sp>
    <dsp:sp modelId="{E3EE3F6C-AE8B-4055-A2BA-457687E0C0B5}">
      <dsp:nvSpPr>
        <dsp:cNvPr id="0" name=""/>
        <dsp:cNvSpPr/>
      </dsp:nvSpPr>
      <dsp:spPr>
        <a:xfrm>
          <a:off x="4304364" y="53585"/>
          <a:ext cx="818736" cy="8187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87198-B3A4-4E7F-9B8A-C3193C818999}">
      <dsp:nvSpPr>
        <dsp:cNvPr id="0" name=""/>
        <dsp:cNvSpPr/>
      </dsp:nvSpPr>
      <dsp:spPr>
        <a:xfrm>
          <a:off x="4476299" y="225520"/>
          <a:ext cx="474866" cy="474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B89023-57D9-43C7-9019-8641272C27CF}">
      <dsp:nvSpPr>
        <dsp:cNvPr id="0" name=""/>
        <dsp:cNvSpPr/>
      </dsp:nvSpPr>
      <dsp:spPr>
        <a:xfrm>
          <a:off x="5298544" y="53585"/>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Programs in any stage of the reaccreditation process must submit an annual report</a:t>
          </a:r>
        </a:p>
      </dsp:txBody>
      <dsp:txXfrm>
        <a:off x="5298544" y="53585"/>
        <a:ext cx="1929878" cy="818736"/>
      </dsp:txXfrm>
    </dsp:sp>
    <dsp:sp modelId="{C397AD4A-19DC-4980-A15D-121DC82A2CEC}">
      <dsp:nvSpPr>
        <dsp:cNvPr id="0" name=""/>
        <dsp:cNvSpPr/>
      </dsp:nvSpPr>
      <dsp:spPr>
        <a:xfrm>
          <a:off x="1044040" y="1532586"/>
          <a:ext cx="818736" cy="8187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9674-1DAC-46B4-97AE-E951BC0F2EE9}">
      <dsp:nvSpPr>
        <dsp:cNvPr id="0" name=""/>
        <dsp:cNvSpPr/>
      </dsp:nvSpPr>
      <dsp:spPr>
        <a:xfrm>
          <a:off x="1215974" y="1704521"/>
          <a:ext cx="474866" cy="474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9B11F0-BEEE-4566-88BA-618F102F4629}">
      <dsp:nvSpPr>
        <dsp:cNvPr id="0" name=""/>
        <dsp:cNvSpPr/>
      </dsp:nvSpPr>
      <dsp:spPr>
        <a:xfrm>
          <a:off x="2038219" y="1465974"/>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Single exception: programs that had initial accreditation decisions (not reaccreditation decisions) in the calendar year (i.e., 2022)</a:t>
          </a:r>
        </a:p>
      </dsp:txBody>
      <dsp:txXfrm>
        <a:off x="2038219" y="1465974"/>
        <a:ext cx="1929878" cy="818736"/>
      </dsp:txXfrm>
    </dsp:sp>
    <dsp:sp modelId="{08B108EB-355A-4587-AB84-1903E1563736}">
      <dsp:nvSpPr>
        <dsp:cNvPr id="0" name=""/>
        <dsp:cNvSpPr/>
      </dsp:nvSpPr>
      <dsp:spPr>
        <a:xfrm>
          <a:off x="4304364" y="1532586"/>
          <a:ext cx="818736" cy="818736"/>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BC8F9B1F-3128-48D2-A20A-A46EC6463F13}">
      <dsp:nvSpPr>
        <dsp:cNvPr id="0" name=""/>
        <dsp:cNvSpPr/>
      </dsp:nvSpPr>
      <dsp:spPr>
        <a:xfrm>
          <a:off x="4476299" y="1704521"/>
          <a:ext cx="474866" cy="4748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A8CDA5-0715-4B2C-8E6F-D94D1B0552B9}">
      <dsp:nvSpPr>
        <dsp:cNvPr id="0" name=""/>
        <dsp:cNvSpPr/>
      </dsp:nvSpPr>
      <dsp:spPr>
        <a:xfrm>
          <a:off x="5298544" y="1532586"/>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2022 report covers the 2021-22 academic year </a:t>
          </a:r>
          <a:br>
            <a:rPr lang="en-US" sz="1600" kern="1200" dirty="0"/>
          </a:br>
          <a:r>
            <a:rPr lang="en-US" sz="1600" kern="1200" dirty="0"/>
            <a:t>(fall 2021 and spring 2022)</a:t>
          </a:r>
        </a:p>
      </dsp:txBody>
      <dsp:txXfrm>
        <a:off x="5298544" y="1532586"/>
        <a:ext cx="1929878" cy="818736"/>
      </dsp:txXfrm>
    </dsp:sp>
    <dsp:sp modelId="{26999525-72AA-4EC4-910A-5545990BEBF5}">
      <dsp:nvSpPr>
        <dsp:cNvPr id="0" name=""/>
        <dsp:cNvSpPr/>
      </dsp:nvSpPr>
      <dsp:spPr>
        <a:xfrm>
          <a:off x="1044040" y="3011587"/>
          <a:ext cx="818736" cy="8187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4660D-360D-4308-B0A1-8CEA4AD46FF5}">
      <dsp:nvSpPr>
        <dsp:cNvPr id="0" name=""/>
        <dsp:cNvSpPr/>
      </dsp:nvSpPr>
      <dsp:spPr>
        <a:xfrm>
          <a:off x="1215974" y="3183521"/>
          <a:ext cx="474866" cy="4748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A0A335-9291-41E7-ABC3-1505C952807C}">
      <dsp:nvSpPr>
        <dsp:cNvPr id="0" name=""/>
        <dsp:cNvSpPr/>
      </dsp:nvSpPr>
      <dsp:spPr>
        <a:xfrm>
          <a:off x="2038219" y="3011587"/>
          <a:ext cx="1929878" cy="81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Any errors or irregularities will prompt a notes section for further explanation</a:t>
          </a:r>
        </a:p>
      </dsp:txBody>
      <dsp:txXfrm>
        <a:off x="2038219" y="3011587"/>
        <a:ext cx="1929878" cy="81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0177-7F00-47D5-A5DF-3DDFB7039CD2}">
      <dsp:nvSpPr>
        <dsp:cNvPr id="0" name=""/>
        <dsp:cNvSpPr/>
      </dsp:nvSpPr>
      <dsp:spPr>
        <a:xfrm>
          <a:off x="558731" y="250751"/>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AF70E-9288-4901-B67C-BE8266694951}">
      <dsp:nvSpPr>
        <dsp:cNvPr id="0" name=""/>
        <dsp:cNvSpPr/>
      </dsp:nvSpPr>
      <dsp:spPr>
        <a:xfrm>
          <a:off x="6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Click through to the end of the section to save any in-progress work. Exiting in the middle of a section may result in the loss of entered information!</a:t>
          </a:r>
        </a:p>
      </dsp:txBody>
      <dsp:txXfrm>
        <a:off x="63731" y="1537486"/>
        <a:ext cx="1800000" cy="1890000"/>
      </dsp:txXfrm>
    </dsp:sp>
    <dsp:sp modelId="{2AB13CB5-078A-4602-91A9-BC19837A4A2E}">
      <dsp:nvSpPr>
        <dsp:cNvPr id="0" name=""/>
        <dsp:cNvSpPr/>
      </dsp:nvSpPr>
      <dsp:spPr>
        <a:xfrm>
          <a:off x="2673731" y="25075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600EA-0AAF-415C-92C8-F3B1A3E9AFC3}">
      <dsp:nvSpPr>
        <dsp:cNvPr id="0" name=""/>
        <dsp:cNvSpPr/>
      </dsp:nvSpPr>
      <dsp:spPr>
        <a:xfrm>
          <a:off x="217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Access and update your report as often as you like until the official deadline in early December—even if you have clicked ‘submit’</a:t>
          </a:r>
        </a:p>
      </dsp:txBody>
      <dsp:txXfrm>
        <a:off x="2178731" y="1537486"/>
        <a:ext cx="1800000" cy="1890000"/>
      </dsp:txXfrm>
    </dsp:sp>
    <dsp:sp modelId="{03B273D3-F217-4081-B110-354E5B44285B}">
      <dsp:nvSpPr>
        <dsp:cNvPr id="0" name=""/>
        <dsp:cNvSpPr/>
      </dsp:nvSpPr>
      <dsp:spPr>
        <a:xfrm>
          <a:off x="4788731" y="25075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2237E-21C1-4F06-A693-4BBA3CF75209}">
      <dsp:nvSpPr>
        <dsp:cNvPr id="0" name=""/>
        <dsp:cNvSpPr/>
      </dsp:nvSpPr>
      <dsp:spPr>
        <a:xfrm>
          <a:off x="4293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Annual report does NOT serve as a substitute for a substantive change notice</a:t>
          </a:r>
        </a:p>
      </dsp:txBody>
      <dsp:txXfrm>
        <a:off x="4293731" y="1537486"/>
        <a:ext cx="1800000" cy="1890000"/>
      </dsp:txXfrm>
    </dsp:sp>
    <dsp:sp modelId="{5C229A6D-4910-445F-87E2-50530380AA1F}">
      <dsp:nvSpPr>
        <dsp:cNvPr id="0" name=""/>
        <dsp:cNvSpPr/>
      </dsp:nvSpPr>
      <dsp:spPr>
        <a:xfrm>
          <a:off x="6903731" y="25075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B51D2-9861-423D-9198-D920370A6C38}">
      <dsp:nvSpPr>
        <dsp:cNvPr id="0" name=""/>
        <dsp:cNvSpPr/>
      </dsp:nvSpPr>
      <dsp:spPr>
        <a:xfrm>
          <a:off x="6408731" y="1537486"/>
          <a:ext cx="1800000"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Annual reports are not public documents</a:t>
          </a:r>
        </a:p>
      </dsp:txBody>
      <dsp:txXfrm>
        <a:off x="6408731" y="1537486"/>
        <a:ext cx="1800000" cy="189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D2C8-3178-4549-9953-C3582839C634}">
      <dsp:nvSpPr>
        <dsp:cNvPr id="0" name=""/>
        <dsp:cNvSpPr/>
      </dsp:nvSpPr>
      <dsp:spPr>
        <a:xfrm>
          <a:off x="0" y="183911"/>
          <a:ext cx="8272463" cy="15172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56DFE-699D-4310-9DDC-4A2FB8A0C018}">
      <dsp:nvSpPr>
        <dsp:cNvPr id="0" name=""/>
        <dsp:cNvSpPr/>
      </dsp:nvSpPr>
      <dsp:spPr>
        <a:xfrm>
          <a:off x="458975" y="525298"/>
          <a:ext cx="834500" cy="834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808573-987F-44F6-8552-E88167F522E2}">
      <dsp:nvSpPr>
        <dsp:cNvPr id="0" name=""/>
        <dsp:cNvSpPr/>
      </dsp:nvSpPr>
      <dsp:spPr>
        <a:xfrm>
          <a:off x="1752450" y="183911"/>
          <a:ext cx="6520012"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1111250">
            <a:lnSpc>
              <a:spcPct val="90000"/>
            </a:lnSpc>
            <a:spcBef>
              <a:spcPct val="0"/>
            </a:spcBef>
            <a:spcAft>
              <a:spcPct val="35000"/>
            </a:spcAft>
            <a:buNone/>
          </a:pPr>
          <a:r>
            <a:rPr lang="en-US" sz="2500" b="0" kern="1200" dirty="0"/>
            <a:t>If you answer ‘yes’ to a question, provide a direct and brief explanation.</a:t>
          </a:r>
          <a:endParaRPr lang="en-US" sz="2500" kern="1200" dirty="0"/>
        </a:p>
      </dsp:txBody>
      <dsp:txXfrm>
        <a:off x="1752450" y="183911"/>
        <a:ext cx="6520012" cy="1517273"/>
      </dsp:txXfrm>
    </dsp:sp>
    <dsp:sp modelId="{C4BCAF4E-0993-48A4-9E13-3C0CF94E1EA0}">
      <dsp:nvSpPr>
        <dsp:cNvPr id="0" name=""/>
        <dsp:cNvSpPr/>
      </dsp:nvSpPr>
      <dsp:spPr>
        <a:xfrm>
          <a:off x="0" y="1977052"/>
          <a:ext cx="8272463" cy="15172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82081-10DA-4279-A7D6-9469DBED5054}">
      <dsp:nvSpPr>
        <dsp:cNvPr id="0" name=""/>
        <dsp:cNvSpPr/>
      </dsp:nvSpPr>
      <dsp:spPr>
        <a:xfrm>
          <a:off x="458975" y="2318439"/>
          <a:ext cx="834500" cy="834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536E68-2F8B-4359-9139-F81CDCAB5454}">
      <dsp:nvSpPr>
        <dsp:cNvPr id="0" name=""/>
        <dsp:cNvSpPr/>
      </dsp:nvSpPr>
      <dsp:spPr>
        <a:xfrm>
          <a:off x="1752450" y="1977052"/>
          <a:ext cx="3722608"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800100">
            <a:lnSpc>
              <a:spcPct val="90000"/>
            </a:lnSpc>
            <a:spcBef>
              <a:spcPct val="0"/>
            </a:spcBef>
            <a:spcAft>
              <a:spcPct val="35000"/>
            </a:spcAft>
            <a:buNone/>
          </a:pPr>
          <a:r>
            <a:rPr lang="en-US" sz="1800" b="0" kern="1200" dirty="0"/>
            <a:t>If your unit has made a change and not submitted a substantive change notice yet, STOP the annual report and submit the substantive change form. </a:t>
          </a:r>
          <a:endParaRPr lang="en-US" sz="1800" kern="1200" dirty="0"/>
        </a:p>
      </dsp:txBody>
      <dsp:txXfrm>
        <a:off x="1752450" y="1977052"/>
        <a:ext cx="3722608" cy="1517273"/>
      </dsp:txXfrm>
    </dsp:sp>
    <dsp:sp modelId="{A3FC6B51-4E4A-4F3C-860C-8669073BB531}">
      <dsp:nvSpPr>
        <dsp:cNvPr id="0" name=""/>
        <dsp:cNvSpPr/>
      </dsp:nvSpPr>
      <dsp:spPr>
        <a:xfrm>
          <a:off x="5475058" y="1977052"/>
          <a:ext cx="2797404" cy="151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578" tIns="160578" rIns="160578" bIns="160578" numCol="1" spcCol="1270" anchor="ctr" anchorCtr="0">
          <a:noAutofit/>
        </a:bodyPr>
        <a:lstStyle/>
        <a:p>
          <a:pPr marL="0" lvl="0" indent="0" algn="l" defTabSz="622300">
            <a:lnSpc>
              <a:spcPct val="90000"/>
            </a:lnSpc>
            <a:spcBef>
              <a:spcPct val="0"/>
            </a:spcBef>
            <a:spcAft>
              <a:spcPct val="35000"/>
            </a:spcAft>
            <a:buNone/>
          </a:pPr>
          <a:r>
            <a:rPr lang="en-US" sz="1400" b="0" kern="1200" dirty="0"/>
            <a:t>Don’t click “no” and say “substantive change is forthcoming” in the narrative. </a:t>
          </a:r>
          <a:endParaRPr lang="en-US" sz="1400" kern="1200" dirty="0"/>
        </a:p>
      </dsp:txBody>
      <dsp:txXfrm>
        <a:off x="5475058" y="1977052"/>
        <a:ext cx="2797404" cy="1517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1FA24-ECFC-4F12-888A-95136B5FD77B}">
      <dsp:nvSpPr>
        <dsp:cNvPr id="0" name=""/>
        <dsp:cNvSpPr/>
      </dsp:nvSpPr>
      <dsp:spPr>
        <a:xfrm>
          <a:off x="556481"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3D798-017C-42B0-AF81-8D88F389DE6D}">
      <dsp:nvSpPr>
        <dsp:cNvPr id="0" name=""/>
        <dsp:cNvSpPr/>
      </dsp:nvSpPr>
      <dsp:spPr>
        <a:xfrm>
          <a:off x="870918" y="595431"/>
          <a:ext cx="846562" cy="846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CC5B0-3920-431C-B07B-28F0049CC236}">
      <dsp:nvSpPr>
        <dsp:cNvPr id="0" name=""/>
        <dsp:cNvSpPr/>
      </dsp:nvSpPr>
      <dsp:spPr>
        <a:xfrm>
          <a:off x="84825"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TOTAL headcount of </a:t>
          </a:r>
          <a:r>
            <a:rPr lang="en-US" sz="1600" b="0" u="sng" kern="1200" cap="none" baseline="0" dirty="0"/>
            <a:t>new</a:t>
          </a:r>
          <a:r>
            <a:rPr lang="en-US" sz="1600" b="0" kern="1200" cap="none" baseline="0" dirty="0"/>
            <a:t> enrollees: ONE number representing ALL public health degrees (not certificates) combined</a:t>
          </a:r>
          <a:endParaRPr lang="en-US" sz="1600" kern="1200" cap="none" baseline="0" dirty="0"/>
        </a:p>
      </dsp:txBody>
      <dsp:txXfrm>
        <a:off x="84825" y="2215994"/>
        <a:ext cx="2418750" cy="1181250"/>
      </dsp:txXfrm>
    </dsp:sp>
    <dsp:sp modelId="{7747E633-8752-4B8B-B1BF-BA39A8B89892}">
      <dsp:nvSpPr>
        <dsp:cNvPr id="0" name=""/>
        <dsp:cNvSpPr/>
      </dsp:nvSpPr>
      <dsp:spPr>
        <a:xfrm>
          <a:off x="3398512"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FB30C-AAE4-4A64-91FD-998E0FDE50CB}">
      <dsp:nvSpPr>
        <dsp:cNvPr id="0" name=""/>
        <dsp:cNvSpPr/>
      </dsp:nvSpPr>
      <dsp:spPr>
        <a:xfrm>
          <a:off x="3712950" y="595431"/>
          <a:ext cx="846562" cy="84656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28724-0592-4B36-B0D3-CF18EFEA82E1}">
      <dsp:nvSpPr>
        <dsp:cNvPr id="0" name=""/>
        <dsp:cNvSpPr/>
      </dsp:nvSpPr>
      <dsp:spPr>
        <a:xfrm>
          <a:off x="2926856"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Information should be provided for full 2021-22 academic year (year-round admissions) or for fall 2021 (one admissions cycle)</a:t>
          </a:r>
          <a:endParaRPr lang="en-US" sz="1600" kern="1200" cap="none" baseline="0" dirty="0"/>
        </a:p>
      </dsp:txBody>
      <dsp:txXfrm>
        <a:off x="2926856" y="2215994"/>
        <a:ext cx="2418750" cy="1181250"/>
      </dsp:txXfrm>
    </dsp:sp>
    <dsp:sp modelId="{2E7603DF-F63D-402B-A9D6-C6D9389979DB}">
      <dsp:nvSpPr>
        <dsp:cNvPr id="0" name=""/>
        <dsp:cNvSpPr/>
      </dsp:nvSpPr>
      <dsp:spPr>
        <a:xfrm>
          <a:off x="6240544" y="280994"/>
          <a:ext cx="1475437" cy="1475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A454-96F6-463E-A3D4-4E7DE2044A39}">
      <dsp:nvSpPr>
        <dsp:cNvPr id="0" name=""/>
        <dsp:cNvSpPr/>
      </dsp:nvSpPr>
      <dsp:spPr>
        <a:xfrm>
          <a:off x="6554981" y="595431"/>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EA3DA-AE6E-405A-A3ED-12213FB2A792}">
      <dsp:nvSpPr>
        <dsp:cNvPr id="0" name=""/>
        <dsp:cNvSpPr/>
      </dsp:nvSpPr>
      <dsp:spPr>
        <a:xfrm>
          <a:off x="5768887" y="2215994"/>
          <a:ext cx="2418750"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cap="none" baseline="0" dirty="0"/>
            <a:t>Prompted to provide an explanation for growth that is 50% or more, compared with previous year</a:t>
          </a:r>
          <a:endParaRPr lang="en-US" sz="1600" kern="1200" cap="none" baseline="0" dirty="0"/>
        </a:p>
      </dsp:txBody>
      <dsp:txXfrm>
        <a:off x="5768887" y="2215994"/>
        <a:ext cx="2418750" cy="118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DB1-FB14-4354-8054-C7C962BD47A2}">
      <dsp:nvSpPr>
        <dsp:cNvPr id="0" name=""/>
        <dsp:cNvSpPr/>
      </dsp:nvSpPr>
      <dsp:spPr>
        <a:xfrm>
          <a:off x="1009"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9DAA1-2207-40BA-9085-86BDDB6ED474}">
      <dsp:nvSpPr>
        <dsp:cNvPr id="0" name=""/>
        <dsp:cNvSpPr/>
      </dsp:nvSpPr>
      <dsp:spPr>
        <a:xfrm>
          <a:off x="394840"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ONLY the most recent cohort of graduates who have had 12 months to secure employment or continuing education</a:t>
          </a:r>
          <a:endParaRPr lang="en-US" sz="2500" kern="1200"/>
        </a:p>
      </dsp:txBody>
      <dsp:txXfrm>
        <a:off x="460762" y="966739"/>
        <a:ext cx="3412631" cy="2118898"/>
      </dsp:txXfrm>
    </dsp:sp>
    <dsp:sp modelId="{207DA51D-9EDA-44BB-B85F-B69443147378}">
      <dsp:nvSpPr>
        <dsp:cNvPr id="0" name=""/>
        <dsp:cNvSpPr/>
      </dsp:nvSpPr>
      <dsp:spPr>
        <a:xfrm>
          <a:off x="4333146" y="526678"/>
          <a:ext cx="3544475" cy="225074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31698-53BC-484A-B19D-44F79E7D9BDB}">
      <dsp:nvSpPr>
        <dsp:cNvPr id="0" name=""/>
        <dsp:cNvSpPr/>
      </dsp:nvSpPr>
      <dsp:spPr>
        <a:xfrm>
          <a:off x="4726977" y="900817"/>
          <a:ext cx="3544475" cy="225074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US" sz="2500" b="0" kern="1200"/>
            <a:t>Row for each degree conferred—NOT by concentration or department</a:t>
          </a:r>
          <a:endParaRPr lang="en-US" sz="2500" kern="1200"/>
        </a:p>
      </dsp:txBody>
      <dsp:txXfrm>
        <a:off x="4792899" y="966739"/>
        <a:ext cx="3412631" cy="2118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D44E-0930-4044-9412-1E971D11AFA1}">
      <dsp:nvSpPr>
        <dsp:cNvPr id="0" name=""/>
        <dsp:cNvSpPr/>
      </dsp:nvSpPr>
      <dsp:spPr>
        <a:xfrm>
          <a:off x="0" y="2220011"/>
          <a:ext cx="8272463" cy="145656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Explanation required for</a:t>
          </a:r>
        </a:p>
      </dsp:txBody>
      <dsp:txXfrm>
        <a:off x="0" y="2220011"/>
        <a:ext cx="8272463" cy="786546"/>
      </dsp:txXfrm>
    </dsp:sp>
    <dsp:sp modelId="{9FDB4421-C47F-4C23-BE37-E5DEB4856901}">
      <dsp:nvSpPr>
        <dsp:cNvPr id="0" name=""/>
        <dsp:cNvSpPr/>
      </dsp:nvSpPr>
      <dsp:spPr>
        <a:xfrm>
          <a:off x="0" y="2977426"/>
          <a:ext cx="4136231" cy="67002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low placement rate(s): &lt;80%</a:t>
          </a:r>
        </a:p>
      </dsp:txBody>
      <dsp:txXfrm>
        <a:off x="0" y="2977426"/>
        <a:ext cx="4136231" cy="670021"/>
      </dsp:txXfrm>
    </dsp:sp>
    <dsp:sp modelId="{0D636E6A-AA80-446B-9303-87384255C9A8}">
      <dsp:nvSpPr>
        <dsp:cNvPr id="0" name=""/>
        <dsp:cNvSpPr/>
      </dsp:nvSpPr>
      <dsp:spPr>
        <a:xfrm>
          <a:off x="4136231" y="2977426"/>
          <a:ext cx="4136231" cy="670021"/>
        </a:xfrm>
        <a:prstGeom prst="rect">
          <a:avLst/>
        </a:prstGeom>
        <a:solidFill>
          <a:schemeClr val="accent2">
            <a:tint val="40000"/>
            <a:alpha val="90000"/>
            <a:hueOff val="-21048972"/>
            <a:satOff val="47795"/>
            <a:lumOff val="6764"/>
            <a:alphaOff val="0"/>
          </a:schemeClr>
        </a:solidFill>
        <a:ln w="22225" cap="rnd" cmpd="sng" algn="ctr">
          <a:solidFill>
            <a:schemeClr val="accent2">
              <a:tint val="40000"/>
              <a:alpha val="90000"/>
              <a:hueOff val="-21048972"/>
              <a:satOff val="47795"/>
              <a:lumOff val="6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t>low response rate(s): &lt;50%</a:t>
          </a:r>
        </a:p>
      </dsp:txBody>
      <dsp:txXfrm>
        <a:off x="4136231" y="2977426"/>
        <a:ext cx="4136231" cy="670021"/>
      </dsp:txXfrm>
    </dsp:sp>
    <dsp:sp modelId="{36597578-81D3-4818-89B6-51FB04D4D0E1}">
      <dsp:nvSpPr>
        <dsp:cNvPr id="0" name=""/>
        <dsp:cNvSpPr/>
      </dsp:nvSpPr>
      <dsp:spPr>
        <a:xfrm rot="10800000">
          <a:off x="0" y="1658"/>
          <a:ext cx="8272463" cy="2240201"/>
        </a:xfrm>
        <a:prstGeom prst="upArrowCallout">
          <a:avLst/>
        </a:prstGeom>
        <a:solidFill>
          <a:schemeClr val="accent2">
            <a:hueOff val="-20671622"/>
            <a:satOff val="-2932"/>
            <a:lumOff val="339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Placement includes employed, continuing education/training, and not seeking employment by choice</a:t>
          </a:r>
        </a:p>
      </dsp:txBody>
      <dsp:txXfrm rot="10800000">
        <a:off x="0" y="1658"/>
        <a:ext cx="8272463" cy="1455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E2FC7-CCC0-4952-8EA4-0EF2EE660E78}">
      <dsp:nvSpPr>
        <dsp:cNvPr id="0" name=""/>
        <dsp:cNvSpPr/>
      </dsp:nvSpPr>
      <dsp:spPr>
        <a:xfrm>
          <a:off x="0" y="0"/>
          <a:ext cx="4470386" cy="1412739"/>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Current reporting year:  AY 2021-22</a:t>
          </a:r>
          <a:endParaRPr lang="en-US" sz="2100" kern="1200" dirty="0"/>
        </a:p>
      </dsp:txBody>
      <dsp:txXfrm>
        <a:off x="41378" y="41378"/>
        <a:ext cx="2945929" cy="1329983"/>
      </dsp:txXfrm>
    </dsp:sp>
    <dsp:sp modelId="{CF5A73A5-FDCE-4820-8C73-07E7A53DDA83}">
      <dsp:nvSpPr>
        <dsp:cNvPr id="0" name=""/>
        <dsp:cNvSpPr/>
      </dsp:nvSpPr>
      <dsp:spPr>
        <a:xfrm>
          <a:off x="394445" y="1648195"/>
          <a:ext cx="4470386" cy="1412739"/>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You will be reporting on the individuals who reached 12-months post-graduation during 2021-22</a:t>
          </a:r>
          <a:endParaRPr lang="en-US" sz="2100" kern="1200" dirty="0"/>
        </a:p>
      </dsp:txBody>
      <dsp:txXfrm>
        <a:off x="435823" y="1689573"/>
        <a:ext cx="3074903" cy="1329983"/>
      </dsp:txXfrm>
    </dsp:sp>
    <dsp:sp modelId="{0529C3A4-FB5F-4551-BC26-089C22F53BAF}">
      <dsp:nvSpPr>
        <dsp:cNvPr id="0" name=""/>
        <dsp:cNvSpPr/>
      </dsp:nvSpPr>
      <dsp:spPr>
        <a:xfrm>
          <a:off x="788891" y="3296391"/>
          <a:ext cx="4470386" cy="1412739"/>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These are individuals who graduated in 2020-21</a:t>
          </a:r>
          <a:endParaRPr lang="en-US" sz="2100" kern="1200" dirty="0"/>
        </a:p>
      </dsp:txBody>
      <dsp:txXfrm>
        <a:off x="830269" y="3337769"/>
        <a:ext cx="3074903" cy="1329983"/>
      </dsp:txXfrm>
    </dsp:sp>
    <dsp:sp modelId="{29A750BC-F2B8-4D7F-900B-FEE1815BDBF4}">
      <dsp:nvSpPr>
        <dsp:cNvPr id="0" name=""/>
        <dsp:cNvSpPr/>
      </dsp:nvSpPr>
      <dsp:spPr>
        <a:xfrm>
          <a:off x="3552105" y="1071327"/>
          <a:ext cx="918280" cy="918280"/>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58718" y="1071327"/>
        <a:ext cx="505054" cy="691006"/>
      </dsp:txXfrm>
    </dsp:sp>
    <dsp:sp modelId="{C7964A33-D032-4E85-8744-8BE5D0CDF1AB}">
      <dsp:nvSpPr>
        <dsp:cNvPr id="0" name=""/>
        <dsp:cNvSpPr/>
      </dsp:nvSpPr>
      <dsp:spPr>
        <a:xfrm>
          <a:off x="3946551" y="2710104"/>
          <a:ext cx="918280" cy="918280"/>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53164" y="2710104"/>
        <a:ext cx="505054" cy="691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9BD32-E80C-4BAF-9B51-3032F2A9C3BA}">
      <dsp:nvSpPr>
        <dsp:cNvPr id="0" name=""/>
        <dsp:cNvSpPr/>
      </dsp:nvSpPr>
      <dsp:spPr>
        <a:xfrm>
          <a:off x="0" y="3016952"/>
          <a:ext cx="8272463" cy="660035"/>
        </a:xfrm>
        <a:prstGeom prst="rect">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0" kern="1200"/>
            <a:t>Follow-up consultation visit, abbreviated review, or full accreditation review may be required in special circumstances</a:t>
          </a:r>
          <a:endParaRPr lang="en-US" sz="1500" kern="1200"/>
        </a:p>
      </dsp:txBody>
      <dsp:txXfrm>
        <a:off x="0" y="3016952"/>
        <a:ext cx="8272463" cy="660035"/>
      </dsp:txXfrm>
    </dsp:sp>
    <dsp:sp modelId="{A837393A-E031-4D52-A710-24C2E8F0E337}">
      <dsp:nvSpPr>
        <dsp:cNvPr id="0" name=""/>
        <dsp:cNvSpPr/>
      </dsp:nvSpPr>
      <dsp:spPr>
        <a:xfrm rot="10800000">
          <a:off x="0" y="2011718"/>
          <a:ext cx="8272463" cy="1015134"/>
        </a:xfrm>
        <a:prstGeom prst="upArrowCallout">
          <a:avLst/>
        </a:prstGeom>
        <a:solidFill>
          <a:schemeClr val="accent1">
            <a:shade val="80000"/>
            <a:hueOff val="-19350"/>
            <a:satOff val="-7859"/>
            <a:lumOff val="105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0" kern="1200"/>
            <a:t>Based on its review, the Council may request an interim report, additional information, or sub change</a:t>
          </a:r>
          <a:endParaRPr lang="en-US" sz="1500" kern="1200"/>
        </a:p>
      </dsp:txBody>
      <dsp:txXfrm rot="10800000">
        <a:off x="0" y="2011718"/>
        <a:ext cx="8272463" cy="659604"/>
      </dsp:txXfrm>
    </dsp:sp>
    <dsp:sp modelId="{8D405678-90ED-4F12-B5DF-7326B13055A9}">
      <dsp:nvSpPr>
        <dsp:cNvPr id="0" name=""/>
        <dsp:cNvSpPr/>
      </dsp:nvSpPr>
      <dsp:spPr>
        <a:xfrm rot="10800000">
          <a:off x="0" y="1006484"/>
          <a:ext cx="8272463" cy="1015134"/>
        </a:xfrm>
        <a:prstGeom prst="upArrowCallout">
          <a:avLst/>
        </a:prstGeom>
        <a:solidFill>
          <a:schemeClr val="accent1">
            <a:shade val="80000"/>
            <a:hueOff val="-38699"/>
            <a:satOff val="-15717"/>
            <a:lumOff val="2112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0" kern="1200"/>
            <a:t>You will receive a letter confirming receipt of annual report and identifying any potential concerns</a:t>
          </a:r>
          <a:endParaRPr lang="en-US" sz="1500" kern="1200"/>
        </a:p>
      </dsp:txBody>
      <dsp:txXfrm rot="10800000">
        <a:off x="0" y="1006484"/>
        <a:ext cx="8272463" cy="659604"/>
      </dsp:txXfrm>
    </dsp:sp>
    <dsp:sp modelId="{6D6B1DEF-D477-4979-B1DA-5DF680FDF47A}">
      <dsp:nvSpPr>
        <dsp:cNvPr id="0" name=""/>
        <dsp:cNvSpPr/>
      </dsp:nvSpPr>
      <dsp:spPr>
        <a:xfrm rot="10800000">
          <a:off x="0" y="1250"/>
          <a:ext cx="8272463" cy="1015134"/>
        </a:xfrm>
        <a:prstGeom prst="upArrowCallout">
          <a:avLst/>
        </a:prstGeom>
        <a:solidFill>
          <a:schemeClr val="accent1">
            <a:shade val="80000"/>
            <a:hueOff val="-58049"/>
            <a:satOff val="-23576"/>
            <a:lumOff val="316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en-US" sz="1500" b="0" kern="1200"/>
            <a:t>Council will review annual reports</a:t>
          </a:r>
          <a:endParaRPr lang="en-US" sz="1500" kern="1200"/>
        </a:p>
      </dsp:txBody>
      <dsp:txXfrm rot="10800000">
        <a:off x="0" y="1250"/>
        <a:ext cx="8272463" cy="6596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7B6F-1258-4A71-8995-02D3ADF7461C}" type="datetimeFigureOut">
              <a:rPr lang="en-US" smtClean="0"/>
              <a:t>10/5/2022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E2C82-B256-4A2D-8B7B-5FC77B42DD21}" type="slidenum">
              <a:rPr lang="en-US" smtClean="0"/>
              <a:t>‹#›</a:t>
            </a:fld>
            <a:endParaRPr lang="en-US"/>
          </a:p>
        </p:txBody>
      </p:sp>
    </p:spTree>
    <p:extLst>
      <p:ext uri="{BB962C8B-B14F-4D97-AF65-F5344CB8AC3E}">
        <p14:creationId xmlns:p14="http://schemas.microsoft.com/office/powerpoint/2010/main" val="37337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eph.org/repor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a:t>
            </a:fld>
            <a:endParaRPr lang="en-US"/>
          </a:p>
        </p:txBody>
      </p:sp>
    </p:spTree>
    <p:extLst>
      <p:ext uri="{BB962C8B-B14F-4D97-AF65-F5344CB8AC3E}">
        <p14:creationId xmlns:p14="http://schemas.microsoft.com/office/powerpoint/2010/main" val="307198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first.</a:t>
            </a:r>
          </a:p>
          <a:p>
            <a:endParaRPr lang="en-US" dirty="0"/>
          </a:p>
          <a:p>
            <a:r>
              <a:rPr lang="en-US" dirty="0"/>
              <a:t>Significant curricular changes usually relates to changes to core courses, required courses, competencies, practical experience, or culminating experience.</a:t>
            </a:r>
          </a:p>
          <a:p>
            <a:endParaRPr lang="en-US" dirty="0"/>
          </a:p>
          <a:p>
            <a:r>
              <a:rPr lang="en-US" b="1" dirty="0"/>
              <a:t>As a reminder, changes such as adding a distance-based offering, for COVID-19 are now considered permanent and require a substantive change.</a:t>
            </a:r>
          </a:p>
          <a:p>
            <a:endParaRPr lang="en-US" dirty="0"/>
          </a:p>
          <a:p>
            <a:r>
              <a:rPr lang="en-US" dirty="0"/>
              <a:t>If</a:t>
            </a:r>
            <a:r>
              <a:rPr lang="en-US" baseline="0" dirty="0"/>
              <a:t> your program has experienced any of these curricular changes in the 2021-22 AY, you should </a:t>
            </a:r>
            <a:r>
              <a:rPr lang="en-US" b="1" baseline="0" dirty="0"/>
              <a:t>stop</a:t>
            </a:r>
            <a:r>
              <a:rPr lang="en-US" baseline="0" dirty="0"/>
              <a:t> and submit a substantive change form as soon as possible then respond yes to the question about curricular changes in this section.</a:t>
            </a:r>
            <a:endParaRPr lang="en-US" dirty="0"/>
          </a:p>
          <a:p>
            <a:endParaRPr lang="en-US" sz="800" kern="1200" dirty="0">
              <a:solidFill>
                <a:schemeClr val="tx1"/>
              </a:solidFill>
              <a:latin typeface="+mn-lt"/>
              <a:ea typeface="+mn-ea"/>
              <a:cs typeface="+mn-cs"/>
            </a:endParaRPr>
          </a:p>
          <a:p>
            <a:r>
              <a:rPr lang="en-US" sz="800" kern="1200" dirty="0">
                <a:solidFill>
                  <a:schemeClr val="tx1"/>
                </a:solidFill>
                <a:latin typeface="+mn-lt"/>
                <a:ea typeface="+mn-ea"/>
                <a:cs typeface="+mn-cs"/>
              </a:rPr>
              <a:t>And</a:t>
            </a:r>
            <a:r>
              <a:rPr lang="en-US" sz="800" kern="1200" baseline="0" dirty="0">
                <a:solidFill>
                  <a:schemeClr val="tx1"/>
                </a:solidFill>
                <a:latin typeface="+mn-lt"/>
                <a:ea typeface="+mn-ea"/>
                <a:cs typeface="+mn-cs"/>
              </a:rPr>
              <a:t> we ALWAYS need a sub change notice if you add, suspend, or discontinue a degree or concentration or change the name of any concentration.</a:t>
            </a:r>
            <a:endParaRPr lang="en-US" sz="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75D7F8-D1AE-4760-AEF7-F89E38E7B620}" type="slidenum">
              <a:rPr lang="en-US" smtClean="0"/>
              <a:pPr/>
              <a:t>10</a:t>
            </a:fld>
            <a:endParaRPr lang="en-US"/>
          </a:p>
        </p:txBody>
      </p:sp>
    </p:spTree>
    <p:extLst>
      <p:ext uri="{BB962C8B-B14F-4D97-AF65-F5344CB8AC3E}">
        <p14:creationId xmlns:p14="http://schemas.microsoft.com/office/powerpoint/2010/main" val="30056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Again, if your unit has not submitted a sub-change form yet, stop, submit one, and then return to the annual report and click yes and give the date.</a:t>
            </a:r>
          </a:p>
        </p:txBody>
      </p:sp>
      <p:sp>
        <p:nvSpPr>
          <p:cNvPr id="4" name="Slide Number Placeholder 3"/>
          <p:cNvSpPr>
            <a:spLocks noGrp="1"/>
          </p:cNvSpPr>
          <p:nvPr>
            <p:ph type="sldNum" sz="quarter" idx="5"/>
          </p:nvPr>
        </p:nvSpPr>
        <p:spPr/>
        <p:txBody>
          <a:bodyPr/>
          <a:lstStyle/>
          <a:p>
            <a:fld id="{01FE2C82-B256-4A2D-8B7B-5FC77B42DD21}" type="slidenum">
              <a:rPr lang="en-US" smtClean="0"/>
              <a:t>11</a:t>
            </a:fld>
            <a:endParaRPr lang="en-US"/>
          </a:p>
        </p:txBody>
      </p:sp>
    </p:spTree>
    <p:extLst>
      <p:ext uri="{BB962C8B-B14F-4D97-AF65-F5344CB8AC3E}">
        <p14:creationId xmlns:p14="http://schemas.microsoft.com/office/powerpoint/2010/main" val="356711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direct and brief narrative answer (click).</a:t>
            </a:r>
          </a:p>
          <a:p>
            <a:endParaRPr lang="en-US" dirty="0"/>
          </a:p>
          <a:p>
            <a:r>
              <a:rPr lang="en-US" dirty="0"/>
              <a:t>And here is an example of an answer that is too long and contains details that we do not need to know about (click). </a:t>
            </a:r>
          </a:p>
        </p:txBody>
      </p:sp>
      <p:sp>
        <p:nvSpPr>
          <p:cNvPr id="4" name="Slide Number Placeholder 3"/>
          <p:cNvSpPr>
            <a:spLocks noGrp="1"/>
          </p:cNvSpPr>
          <p:nvPr>
            <p:ph type="sldNum" sz="quarter" idx="5"/>
          </p:nvPr>
        </p:nvSpPr>
        <p:spPr/>
        <p:txBody>
          <a:bodyPr/>
          <a:lstStyle/>
          <a:p>
            <a:fld id="{01FE2C82-B256-4A2D-8B7B-5FC77B42DD21}" type="slidenum">
              <a:rPr lang="en-US" smtClean="0"/>
              <a:t>12</a:t>
            </a:fld>
            <a:endParaRPr lang="en-US"/>
          </a:p>
        </p:txBody>
      </p:sp>
    </p:spTree>
    <p:extLst>
      <p:ext uri="{BB962C8B-B14F-4D97-AF65-F5344CB8AC3E}">
        <p14:creationId xmlns:p14="http://schemas.microsoft.com/office/powerpoint/2010/main" val="160186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we’re talking about admissions info for bachelor’s programs, remember that CEPH guidance is to start tracking students when they have declared the public health major and reached 75 credits. Students can come and go before this point without any reporting requirements.</a:t>
            </a:r>
          </a:p>
          <a:p>
            <a:endParaRPr lang="en-US" dirty="0"/>
          </a:p>
          <a:p>
            <a:r>
              <a:rPr lang="en-US" dirty="0"/>
              <a:t>Total headcount</a:t>
            </a:r>
            <a:r>
              <a:rPr lang="en-US" baseline="0" dirty="0"/>
              <a:t>, regardless of degree or concentration; all degrees/concentrations combined </a:t>
            </a:r>
            <a:endParaRPr lang="en-US" dirty="0"/>
          </a:p>
          <a:p>
            <a:r>
              <a:rPr lang="en-US" dirty="0"/>
              <a:t>Information should be provided for the full academic year (if year-round admissions are conducted) or for last fall (if the program does only one admissions cycle).</a:t>
            </a:r>
          </a:p>
          <a:p>
            <a:pPr defTabSz="932871">
              <a:defRPr/>
            </a:pPr>
            <a:endParaRPr lang="en-US" b="1" dirty="0"/>
          </a:p>
          <a:p>
            <a:pPr defTabSz="932871">
              <a:defRPr/>
            </a:pPr>
            <a:r>
              <a:rPr lang="en-US" dirty="0"/>
              <a:t>You will be prompted to provide an explanation for growth that is 50% or more, compared with previous year. Responses should be brief and explain the cause for the increase as well as </a:t>
            </a:r>
            <a:r>
              <a:rPr lang="en-US" b="1" dirty="0"/>
              <a:t>current student FTE and current faculty FTE.</a:t>
            </a:r>
          </a:p>
          <a:p>
            <a:endParaRPr lang="en-US" dirty="0"/>
          </a:p>
          <a:p>
            <a:r>
              <a:rPr lang="en-US" dirty="0"/>
              <a:t>Let’s talk through an example on the next slide.</a:t>
            </a:r>
          </a:p>
        </p:txBody>
      </p:sp>
      <p:sp>
        <p:nvSpPr>
          <p:cNvPr id="4" name="Slide Number Placeholder 3"/>
          <p:cNvSpPr>
            <a:spLocks noGrp="1"/>
          </p:cNvSpPr>
          <p:nvPr>
            <p:ph type="sldNum" sz="quarter" idx="10"/>
          </p:nvPr>
        </p:nvSpPr>
        <p:spPr/>
        <p:txBody>
          <a:bodyPr/>
          <a:lstStyle/>
          <a:p>
            <a:fld id="{FF75D7F8-D1AE-4760-AEF7-F89E38E7B620}" type="slidenum">
              <a:rPr lang="en-US" smtClean="0"/>
              <a:pPr/>
              <a:t>13</a:t>
            </a:fld>
            <a:endParaRPr lang="en-US"/>
          </a:p>
        </p:txBody>
      </p:sp>
    </p:spTree>
    <p:extLst>
      <p:ext uri="{BB962C8B-B14F-4D97-AF65-F5344CB8AC3E}">
        <p14:creationId xmlns:p14="http://schemas.microsoft.com/office/powerpoint/2010/main" val="183585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that your program admits students in the fall and spring. You look back at the data and see that 20 students were admitted in the fall and 25 students were admitted in the spring (again, this means that these students declared the major and reached 75 credits, so tracking them for accreditation purposes officially started in these semesters). You would add them together for a total of 45 students that were admitted in the 2021-2022 academic year and enter the total number on this screen in the admissions tab. &lt;&lt;click&gt;&gt;</a:t>
            </a:r>
          </a:p>
          <a:p>
            <a:endParaRPr lang="en-US" dirty="0"/>
          </a:p>
          <a:p>
            <a:r>
              <a:rPr lang="en-US" dirty="0"/>
              <a:t>If you only had 15 students in the 2020-2021 academic year, the system would flag that as more than a 50% increase and a narrative box will appear on the next screen. Let’s walk through two examples of narrative.</a:t>
            </a:r>
          </a:p>
        </p:txBody>
      </p:sp>
      <p:sp>
        <p:nvSpPr>
          <p:cNvPr id="4" name="Slide Number Placeholder 3"/>
          <p:cNvSpPr>
            <a:spLocks noGrp="1"/>
          </p:cNvSpPr>
          <p:nvPr>
            <p:ph type="sldNum" sz="quarter" idx="5"/>
          </p:nvPr>
        </p:nvSpPr>
        <p:spPr/>
        <p:txBody>
          <a:bodyPr/>
          <a:lstStyle/>
          <a:p>
            <a:fld id="{01FE2C82-B256-4A2D-8B7B-5FC77B42DD21}" type="slidenum">
              <a:rPr lang="en-US" smtClean="0"/>
              <a:t>14</a:t>
            </a:fld>
            <a:endParaRPr lang="en-US"/>
          </a:p>
        </p:txBody>
      </p:sp>
    </p:spTree>
    <p:extLst>
      <p:ext uri="{BB962C8B-B14F-4D97-AF65-F5344CB8AC3E}">
        <p14:creationId xmlns:p14="http://schemas.microsoft.com/office/powerpoint/2010/main" val="383598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brief and direct answer with total student and faculty FTE (click).</a:t>
            </a:r>
          </a:p>
          <a:p>
            <a:endParaRPr lang="en-US" dirty="0"/>
          </a:p>
          <a:p>
            <a:r>
              <a:rPr lang="en-US" dirty="0"/>
              <a:t>And here is an example that is vague and does not include information about total student and faculty FTE (click).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FE2C82-B256-4A2D-8B7B-5FC77B42DD21}" type="slidenum">
              <a:rPr lang="en-US" smtClean="0"/>
              <a:t>15</a:t>
            </a:fld>
            <a:endParaRPr lang="en-US"/>
          </a:p>
        </p:txBody>
      </p:sp>
    </p:spTree>
    <p:extLst>
      <p:ext uri="{BB962C8B-B14F-4D97-AF65-F5344CB8AC3E}">
        <p14:creationId xmlns:p14="http://schemas.microsoft.com/office/powerpoint/2010/main" val="26607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simply upload your budget table here – probably an Excel or PDF file – with the program’s budget for the 2021-2022 AY. Note that you absolutely should customize your table to include rows that are applicable in your setting, and approximations are ok if a formal budget is only developed at a higher organizational level that your program is a part of.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16</a:t>
            </a:fld>
            <a:endParaRPr lang="en-US"/>
          </a:p>
        </p:txBody>
      </p:sp>
    </p:spTree>
    <p:extLst>
      <p:ext uri="{BB962C8B-B14F-4D97-AF65-F5344CB8AC3E}">
        <p14:creationId xmlns:p14="http://schemas.microsoft.com/office/powerpoint/2010/main" val="148537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questions about other resources, you should only report on significant changes that may impact student learning or other areas of</a:t>
            </a:r>
            <a:r>
              <a:rPr lang="en-US" baseline="0" dirty="0"/>
              <a:t> </a:t>
            </a:r>
            <a:r>
              <a:rPr lang="en-US" dirty="0"/>
              <a:t>compliance with the Accreditation Criteria. Responses should be brief and direct. Specific information about computer purchases, field placement MOUs, etc. is not necessary.</a:t>
            </a:r>
          </a:p>
          <a:p>
            <a:endParaRPr lang="en-US" dirty="0"/>
          </a:p>
          <a:p>
            <a:r>
              <a:rPr lang="en-US" dirty="0"/>
              <a:t>An example of a change/reduction related to</a:t>
            </a:r>
            <a:r>
              <a:rPr lang="en-US" baseline="0" dirty="0"/>
              <a:t> COVID-19 is continued loss of programmatic funding that impacts the program’s ability to maintain required faculty to provide the curriculum.</a:t>
            </a:r>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17</a:t>
            </a:fld>
            <a:endParaRPr lang="en-US"/>
          </a:p>
        </p:txBody>
      </p:sp>
    </p:spTree>
    <p:extLst>
      <p:ext uri="{BB962C8B-B14F-4D97-AF65-F5344CB8AC3E}">
        <p14:creationId xmlns:p14="http://schemas.microsoft.com/office/powerpoint/2010/main" val="7515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concise response to the staffing resources question (click).</a:t>
            </a:r>
          </a:p>
          <a:p>
            <a:endParaRPr lang="en-US" dirty="0"/>
          </a:p>
          <a:p>
            <a:r>
              <a:rPr lang="en-US" dirty="0"/>
              <a:t>And here is an example of a response that is long and contains detail that we do not need to know about (click). </a:t>
            </a:r>
          </a:p>
        </p:txBody>
      </p:sp>
      <p:sp>
        <p:nvSpPr>
          <p:cNvPr id="4" name="Slide Number Placeholder 3"/>
          <p:cNvSpPr>
            <a:spLocks noGrp="1"/>
          </p:cNvSpPr>
          <p:nvPr>
            <p:ph type="sldNum" sz="quarter" idx="5"/>
          </p:nvPr>
        </p:nvSpPr>
        <p:spPr/>
        <p:txBody>
          <a:bodyPr/>
          <a:lstStyle/>
          <a:p>
            <a:fld id="{01FE2C82-B256-4A2D-8B7B-5FC77B42DD21}" type="slidenum">
              <a:rPr lang="en-US" smtClean="0"/>
              <a:t>18</a:t>
            </a:fld>
            <a:endParaRPr lang="en-US"/>
          </a:p>
        </p:txBody>
      </p:sp>
    </p:spTree>
    <p:extLst>
      <p:ext uri="{BB962C8B-B14F-4D97-AF65-F5344CB8AC3E}">
        <p14:creationId xmlns:p14="http://schemas.microsoft.com/office/powerpoint/2010/main" val="155230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section, y</a:t>
            </a:r>
            <a:r>
              <a:rPr lang="en-US" baseline="0" dirty="0"/>
              <a:t>ou will simply input your designated leader’s FTE to the accredited program, and do the same for the FTE total of the rest of your faculty. You do not need to include names of the designated leader or other faculty. This section is measuring that the program meets the minimum faculty requirement.</a:t>
            </a:r>
          </a:p>
          <a:p>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19</a:t>
            </a:fld>
            <a:endParaRPr lang="en-US"/>
          </a:p>
        </p:txBody>
      </p:sp>
    </p:spTree>
    <p:extLst>
      <p:ext uri="{BB962C8B-B14F-4D97-AF65-F5344CB8AC3E}">
        <p14:creationId xmlns:p14="http://schemas.microsoft.com/office/powerpoint/2010/main" val="204497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few housekeeping items…</a:t>
            </a:r>
          </a:p>
          <a:p>
            <a:r>
              <a:rPr lang="en-US" dirty="0"/>
              <a:t>Your controls are on the bottom of your screen seen here in the teal box. You can submit a question to our Q&amp;A box at any time or you can raise your hand and we will unmute you during the Q&amp;A period at the end of the presentation. Please don’t use the Chat box for questions – use the specific Q&amp;A function</a:t>
            </a:r>
          </a:p>
        </p:txBody>
      </p:sp>
      <p:sp>
        <p:nvSpPr>
          <p:cNvPr id="4" name="Slide Number Placeholder 3"/>
          <p:cNvSpPr>
            <a:spLocks noGrp="1"/>
          </p:cNvSpPr>
          <p:nvPr>
            <p:ph type="sldNum" sz="quarter" idx="5"/>
          </p:nvPr>
        </p:nvSpPr>
        <p:spPr/>
        <p:txBody>
          <a:bodyPr/>
          <a:lstStyle/>
          <a:p>
            <a:fld id="{01FE2C82-B256-4A2D-8B7B-5FC77B42DD21}" type="slidenum">
              <a:rPr lang="en-US" smtClean="0"/>
              <a:t>2</a:t>
            </a:fld>
            <a:endParaRPr lang="en-US"/>
          </a:p>
        </p:txBody>
      </p:sp>
    </p:spTree>
    <p:extLst>
      <p:ext uri="{BB962C8B-B14F-4D97-AF65-F5344CB8AC3E}">
        <p14:creationId xmlns:p14="http://schemas.microsoft.com/office/powerpoint/2010/main" val="391058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 these examples are succinct but detailed (click x2). In the first one, the program gives a timeline and in the second, the program indicates when a substantive change was submitted and for which concentration.</a:t>
            </a:r>
          </a:p>
        </p:txBody>
      </p:sp>
      <p:sp>
        <p:nvSpPr>
          <p:cNvPr id="4" name="Slide Number Placeholder 3"/>
          <p:cNvSpPr>
            <a:spLocks noGrp="1"/>
          </p:cNvSpPr>
          <p:nvPr>
            <p:ph type="sldNum" sz="quarter" idx="5"/>
          </p:nvPr>
        </p:nvSpPr>
        <p:spPr/>
        <p:txBody>
          <a:bodyPr/>
          <a:lstStyle/>
          <a:p>
            <a:fld id="{01FE2C82-B256-4A2D-8B7B-5FC77B42DD21}" type="slidenum">
              <a:rPr lang="en-US" smtClean="0"/>
              <a:t>20</a:t>
            </a:fld>
            <a:endParaRPr lang="en-US"/>
          </a:p>
        </p:txBody>
      </p:sp>
    </p:spTree>
    <p:extLst>
      <p:ext uri="{BB962C8B-B14F-4D97-AF65-F5344CB8AC3E}">
        <p14:creationId xmlns:p14="http://schemas.microsoft.com/office/powerpoint/2010/main" val="160437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Graduation</a:t>
            </a:r>
            <a:r>
              <a:rPr lang="en-US" baseline="0" dirty="0"/>
              <a:t> rates is a section that generates a lot of questions and confusion. We’ve found that data get reported incorrectly based on misunderstandings, so we’ve been working very hard to make sure that our request is understood by our programs. If you have questions, please ask because it’s a lot simpler to clarify in advance than to have to do it through the interim reporting process.</a:t>
            </a:r>
            <a:endParaRPr lang="en-US" dirty="0"/>
          </a:p>
          <a:p>
            <a:endParaRPr lang="en-US" dirty="0"/>
          </a:p>
          <a:p>
            <a:r>
              <a:rPr lang="en-US" dirty="0"/>
              <a:t>A question</a:t>
            </a:r>
            <a:r>
              <a:rPr lang="en-US" baseline="0" dirty="0"/>
              <a:t> that we sometimes get is “My program has a seven-year max and we’ve only been around for five years but we have had graduates. How do we report these students? We don’t want to write ‘zero’ since we have had graduates.” But it’s really important to remember that this reporting is based solely on maximum time to graduate. We will eventually capture those students who graduated earlier than their max time, but not yet. If you have a program that hasn’t existed long enough to reach the max time yet, you’ll simply explain that in the narrative box. It’s really as simple as a few words: write “program began in 2020 and first students will reach the max in 2027”</a:t>
            </a:r>
            <a:endParaRPr lang="en-US" dirty="0"/>
          </a:p>
          <a:p>
            <a:endParaRPr lang="en-US" dirty="0"/>
          </a:p>
          <a:p>
            <a:r>
              <a:rPr lang="en-US" dirty="0"/>
              <a:t>If any graduation rate reflects a level </a:t>
            </a:r>
            <a:r>
              <a:rPr lang="en-US" b="1" dirty="0"/>
              <a:t>lower than 70%</a:t>
            </a:r>
            <a:r>
              <a:rPr lang="en-US" dirty="0"/>
              <a:t>, provide an explanation here. You may also provide other explanatory information on degree completion if applicable. </a:t>
            </a:r>
          </a:p>
          <a:p>
            <a:endParaRPr lang="en-US" dirty="0"/>
          </a:p>
          <a:p>
            <a:r>
              <a:rPr lang="en-US" dirty="0"/>
              <a:t>We have an FAQ document on our website that I would encourage you</a:t>
            </a:r>
            <a:r>
              <a:rPr lang="en-US" baseline="0" dirty="0"/>
              <a:t> to look at if you have any questions about reporting graduation rates. You can find it by expanding question 10 under the General FAQ’s and clicking on the link for more information about graduation rates.</a:t>
            </a:r>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21</a:t>
            </a:fld>
            <a:endParaRPr lang="en-US"/>
          </a:p>
        </p:txBody>
      </p:sp>
    </p:spTree>
    <p:extLst>
      <p:ext uri="{BB962C8B-B14F-4D97-AF65-F5344CB8AC3E}">
        <p14:creationId xmlns:p14="http://schemas.microsoft.com/office/powerpoint/2010/main" val="1329109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 you know which cohort to report on for this reporting year?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an example: if your max time to graduate is five years, you will report </a:t>
            </a:r>
            <a:r>
              <a:rPr lang="en-US" b="1" dirty="0"/>
              <a:t>only on the students who reached 75 credits and declared the major in the 2017-18 academic year</a:t>
            </a:r>
            <a:r>
              <a:rPr lang="en-US" dirty="0"/>
              <a:t> in the 2022 annual report, since it reached the five-year graduation mark in 2021-22—the reporting year for the annual report. The program should assign these students to a “cohort”, in this case it would be the 2017-18 cohort.</a:t>
            </a:r>
          </a:p>
          <a:p>
            <a:endParaRPr lang="en-US" baseline="0" dirty="0"/>
          </a:p>
          <a:p>
            <a:r>
              <a:rPr lang="en-US" baseline="0" dirty="0"/>
              <a:t>If your MTTG is six years, you would use the current reporting year as year 6 and count backwards. </a:t>
            </a:r>
          </a:p>
          <a:p>
            <a:r>
              <a:rPr lang="en-US" baseline="0" dirty="0"/>
              <a:t>The students who reached 75 credits and declared the major in the 2016-17 academic year and therefore become the 2016-17 cohort are the students you need to report on. </a:t>
            </a:r>
          </a:p>
          <a:p>
            <a:endParaRPr lang="en-US" baseline="0" dirty="0"/>
          </a:p>
        </p:txBody>
      </p:sp>
      <p:sp>
        <p:nvSpPr>
          <p:cNvPr id="4" name="Slide Number Placeholder 3"/>
          <p:cNvSpPr>
            <a:spLocks noGrp="1"/>
          </p:cNvSpPr>
          <p:nvPr>
            <p:ph type="sldNum" sz="quarter" idx="10"/>
          </p:nvPr>
        </p:nvSpPr>
        <p:spPr/>
        <p:txBody>
          <a:bodyPr/>
          <a:lstStyle/>
          <a:p>
            <a:fld id="{01FE2C82-B256-4A2D-8B7B-5FC77B42DD21}" type="slidenum">
              <a:rPr lang="en-US" smtClean="0"/>
              <a:t>22</a:t>
            </a:fld>
            <a:endParaRPr lang="en-US"/>
          </a:p>
        </p:txBody>
      </p:sp>
    </p:spTree>
    <p:extLst>
      <p:ext uri="{BB962C8B-B14F-4D97-AF65-F5344CB8AC3E}">
        <p14:creationId xmlns:p14="http://schemas.microsoft.com/office/powerpoint/2010/main" val="37508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 and click. Explain sub-bullet.</a:t>
            </a:r>
          </a:p>
          <a:p>
            <a:endParaRPr lang="en-US" dirty="0"/>
          </a:p>
          <a:p>
            <a:r>
              <a:rPr lang="en-US" dirty="0"/>
              <a:t>Read second bullet and click. Explain sub-bullet.</a:t>
            </a:r>
          </a:p>
        </p:txBody>
      </p:sp>
      <p:sp>
        <p:nvSpPr>
          <p:cNvPr id="4" name="Slide Number Placeholder 3"/>
          <p:cNvSpPr>
            <a:spLocks noGrp="1"/>
          </p:cNvSpPr>
          <p:nvPr>
            <p:ph type="sldNum" sz="quarter" idx="5"/>
          </p:nvPr>
        </p:nvSpPr>
        <p:spPr/>
        <p:txBody>
          <a:bodyPr/>
          <a:lstStyle/>
          <a:p>
            <a:fld id="{01FE2C82-B256-4A2D-8B7B-5FC77B42DD21}" type="slidenum">
              <a:rPr lang="en-US" smtClean="0"/>
              <a:t>23</a:t>
            </a:fld>
            <a:endParaRPr lang="en-US"/>
          </a:p>
        </p:txBody>
      </p:sp>
    </p:spTree>
    <p:extLst>
      <p:ext uri="{BB962C8B-B14F-4D97-AF65-F5344CB8AC3E}">
        <p14:creationId xmlns:p14="http://schemas.microsoft.com/office/powerpoint/2010/main" val="222214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 and click. Explain sub-bullet.</a:t>
            </a:r>
          </a:p>
          <a:p>
            <a:endParaRPr lang="en-US" dirty="0"/>
          </a:p>
          <a:p>
            <a:r>
              <a:rPr lang="en-US" dirty="0"/>
              <a:t>Read second bullet and click. Explain sub-bullets. This is probably not very common but I wanted to cover this in the event that your program offers different bachelors degrees such as a BS and a BA.</a:t>
            </a:r>
          </a:p>
          <a:p>
            <a:endParaRPr lang="en-US" dirty="0"/>
          </a:p>
          <a:p>
            <a:r>
              <a:rPr lang="en-US" b="1" dirty="0"/>
              <a:t>*Emphasize the importance of removing students from their original cohort to a new cohort if they take a leave of absence/extension or switch to another degree within the accredited unit. </a:t>
            </a:r>
          </a:p>
          <a:p>
            <a:endParaRPr lang="en-US" dirty="0"/>
          </a:p>
          <a:p>
            <a:r>
              <a:rPr lang="en-US" dirty="0"/>
              <a:t>For example, if a student has a maximum time to graduation of five years and after completing two years, they take a leave of absence. When they come back, you would remove the student from their original cohort and add them to the cohort that has three years left of their maximum time to graduation. </a:t>
            </a:r>
          </a:p>
          <a:p>
            <a:endParaRPr lang="en-US" dirty="0"/>
          </a:p>
          <a:p>
            <a:r>
              <a:rPr lang="en-US" dirty="0"/>
              <a:t>Now, let’s look at an example on the next slide.</a:t>
            </a:r>
          </a:p>
        </p:txBody>
      </p:sp>
      <p:sp>
        <p:nvSpPr>
          <p:cNvPr id="4" name="Slide Number Placeholder 3"/>
          <p:cNvSpPr>
            <a:spLocks noGrp="1"/>
          </p:cNvSpPr>
          <p:nvPr>
            <p:ph type="sldNum" sz="quarter" idx="5"/>
          </p:nvPr>
        </p:nvSpPr>
        <p:spPr/>
        <p:txBody>
          <a:bodyPr/>
          <a:lstStyle/>
          <a:p>
            <a:fld id="{01FE2C82-B256-4A2D-8B7B-5FC77B42DD21}" type="slidenum">
              <a:rPr lang="en-US" smtClean="0"/>
              <a:t>24</a:t>
            </a:fld>
            <a:endParaRPr lang="en-US"/>
          </a:p>
        </p:txBody>
      </p:sp>
    </p:spTree>
    <p:extLst>
      <p:ext uri="{BB962C8B-B14F-4D97-AF65-F5344CB8AC3E}">
        <p14:creationId xmlns:p14="http://schemas.microsoft.com/office/powerpoint/2010/main" val="9144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say that your BSPH students have seven years to graduate. Counting back seven years starting with the 2021-22 academic year, year one will be the 2015-16 academic year. You will report on the 2015-16 cohort which is the number of students who reached 75 credits and declared the major in this academic year. First, populate the maximum time to graduate, which in this case is 7 years (click).  </a:t>
            </a:r>
          </a:p>
          <a:p>
            <a:endParaRPr lang="en-US" baseline="0" dirty="0"/>
          </a:p>
          <a:p>
            <a:r>
              <a:rPr lang="en-US" baseline="0" dirty="0"/>
              <a:t>Let’s also imagine that 20 students are in this cohort, so populate 20 in the number starting column (click).</a:t>
            </a:r>
          </a:p>
          <a:p>
            <a:endParaRPr lang="en-US" baseline="0" dirty="0"/>
          </a:p>
          <a:p>
            <a:r>
              <a:rPr lang="en-US" baseline="0" dirty="0"/>
              <a:t>Continuing with our scenario, six students withdrew (within these 7 years) which you populate in the number withdrawn column (click), 14 students graduated (within these 7 years) which you populate in the number graduating column (click), and 0 are still continuing courses beyond the seven-year maximum time to graduate, which you will leave as 0 in the number continuing column.</a:t>
            </a:r>
          </a:p>
          <a:p>
            <a:endParaRPr lang="en-US" baseline="0" dirty="0"/>
          </a:p>
          <a:p>
            <a:r>
              <a:rPr lang="en-US" baseline="0" dirty="0"/>
              <a:t>***It’s really important to understand that the ‘number continuing’ should always be zero since you are reporting on the maximum allowable time to graduate. If students are continuing beyond this amount of time, then this is not their max allowable time and they need to be moved to a different cohort based on their updated max allowable time.</a:t>
            </a:r>
          </a:p>
          <a:p>
            <a:endParaRPr lang="en-US" baseline="0" dirty="0"/>
          </a:p>
          <a:p>
            <a:r>
              <a:rPr lang="en-US" baseline="0" dirty="0"/>
              <a:t>The system will calculate the graduation rate based on the data you enter and will display in the graduation rate column. If the rate is below 70%, the text will be red and you will be prompted to provide narrative on the next screen. In the above example, the graduation rate is 70% and therefore will not flag (click).</a:t>
            </a:r>
          </a:p>
          <a:p>
            <a:endParaRPr lang="en-US" baseline="0" dirty="0"/>
          </a:p>
          <a:p>
            <a:r>
              <a:rPr lang="en-US" baseline="0" dirty="0"/>
              <a:t>Again, if students take an official leave of absence they should be removed from their originally assigned cohort and added to a more recent cohort that aligns with what is left of their MTTG. As another example, if the MTTG is seven years and after the student’s third year they take a leave of absence, they should be removed from the original academic year and added to the academic year that has four years left before meeting the MTTG when they return.</a:t>
            </a:r>
          </a:p>
          <a:p>
            <a:endParaRPr lang="en-US" baseline="0" dirty="0"/>
          </a:p>
          <a:p>
            <a:r>
              <a:rPr lang="en-US" baseline="0" dirty="0"/>
              <a:t>As a reminder, graduation rates are calculated with the number of students graduating divided by the number of students starting, in this case 14 graduates/20 starting students.</a:t>
            </a:r>
          </a:p>
          <a:p>
            <a:endParaRPr lang="en-US" baseline="0" dirty="0"/>
          </a:p>
          <a:p>
            <a:r>
              <a:rPr lang="en-US" baseline="0" dirty="0"/>
              <a:t>Let’s cover one more example where we move a student from their originally assigned cohort to the new cohort after taking a leave of absence.</a:t>
            </a:r>
            <a:r>
              <a:rPr lang="en-US" b="1" baseline="0" dirty="0"/>
              <a:t> **Switch to an example graduation template excel file and move a student live.**</a:t>
            </a:r>
          </a:p>
        </p:txBody>
      </p:sp>
      <p:sp>
        <p:nvSpPr>
          <p:cNvPr id="4" name="Slide Number Placeholder 3"/>
          <p:cNvSpPr>
            <a:spLocks noGrp="1"/>
          </p:cNvSpPr>
          <p:nvPr>
            <p:ph type="sldNum" sz="quarter" idx="10"/>
          </p:nvPr>
        </p:nvSpPr>
        <p:spPr/>
        <p:txBody>
          <a:bodyPr/>
          <a:lstStyle/>
          <a:p>
            <a:fld id="{01FE2C82-B256-4A2D-8B7B-5FC77B42DD21}" type="slidenum">
              <a:rPr lang="en-US" smtClean="0"/>
              <a:t>25</a:t>
            </a:fld>
            <a:endParaRPr lang="en-US"/>
          </a:p>
        </p:txBody>
      </p:sp>
    </p:spTree>
    <p:extLst>
      <p:ext uri="{BB962C8B-B14F-4D97-AF65-F5344CB8AC3E}">
        <p14:creationId xmlns:p14="http://schemas.microsoft.com/office/powerpoint/2010/main" val="367715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graduation rate does not meet the threshold, you will be asked to provide a narrative explanation. Narrative should include information about students who withdrew or did not complete the program during the MTTG as well as strategies to increase the graduation rate.</a:t>
            </a:r>
          </a:p>
          <a:p>
            <a:endParaRPr lang="en-US" dirty="0"/>
          </a:p>
          <a:p>
            <a:r>
              <a:rPr lang="en-US" dirty="0"/>
              <a:t>Walk through that the first two examples provide specific information about why students withdrew and what the unit is doing or explaining why the cohort was anomalous. The last example does not include specific information.</a:t>
            </a:r>
          </a:p>
        </p:txBody>
      </p:sp>
      <p:sp>
        <p:nvSpPr>
          <p:cNvPr id="4" name="Slide Number Placeholder 3"/>
          <p:cNvSpPr>
            <a:spLocks noGrp="1"/>
          </p:cNvSpPr>
          <p:nvPr>
            <p:ph type="sldNum" sz="quarter" idx="5"/>
          </p:nvPr>
        </p:nvSpPr>
        <p:spPr/>
        <p:txBody>
          <a:bodyPr/>
          <a:lstStyle/>
          <a:p>
            <a:fld id="{01FE2C82-B256-4A2D-8B7B-5FC77B42DD21}" type="slidenum">
              <a:rPr lang="en-US" smtClean="0"/>
              <a:t>26</a:t>
            </a:fld>
            <a:endParaRPr lang="en-US"/>
          </a:p>
        </p:txBody>
      </p:sp>
    </p:spTree>
    <p:extLst>
      <p:ext uri="{BB962C8B-B14F-4D97-AF65-F5344CB8AC3E}">
        <p14:creationId xmlns:p14="http://schemas.microsoft.com/office/powerpoint/2010/main" val="969116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Post-grad outcomes is not based on or linked to max time to graduate. You’ll likely be reporting on students from different assigned cohorts who graduated in the previous year.</a:t>
            </a:r>
          </a:p>
        </p:txBody>
      </p:sp>
      <p:sp>
        <p:nvSpPr>
          <p:cNvPr id="4" name="Slide Number Placeholder 3"/>
          <p:cNvSpPr>
            <a:spLocks noGrp="1"/>
          </p:cNvSpPr>
          <p:nvPr>
            <p:ph type="sldNum" sz="quarter" idx="10"/>
          </p:nvPr>
        </p:nvSpPr>
        <p:spPr/>
        <p:txBody>
          <a:bodyPr/>
          <a:lstStyle/>
          <a:p>
            <a:fld id="{FF75D7F8-D1AE-4760-AEF7-F89E38E7B620}" type="slidenum">
              <a:rPr lang="en-US" smtClean="0"/>
              <a:pPr/>
              <a:t>27</a:t>
            </a:fld>
            <a:endParaRPr lang="en-US"/>
          </a:p>
        </p:txBody>
      </p:sp>
    </p:spTree>
    <p:extLst>
      <p:ext uri="{BB962C8B-B14F-4D97-AF65-F5344CB8AC3E}">
        <p14:creationId xmlns:p14="http://schemas.microsoft.com/office/powerpoint/2010/main" val="4179161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0" dirty="0"/>
              <a:t>Data must be presented as actual numbers rather than percentages. </a:t>
            </a:r>
          </a:p>
          <a:p>
            <a:pPr defTabSz="932871">
              <a:defRPr/>
            </a:pPr>
            <a:endParaRPr lang="en-US" dirty="0"/>
          </a:p>
          <a:p>
            <a:pPr defTabSz="932871">
              <a:defRPr/>
            </a:pPr>
            <a:r>
              <a:rPr lang="en-US" dirty="0"/>
              <a:t>Do you have graduates who are employed and also </a:t>
            </a:r>
            <a:r>
              <a:rPr lang="en-US" b="0" dirty="0"/>
              <a:t>continuing their education?</a:t>
            </a:r>
            <a:r>
              <a:rPr lang="en-US" b="0" baseline="0" dirty="0"/>
              <a:t> </a:t>
            </a:r>
            <a:r>
              <a:rPr lang="en-US" b="1" dirty="0"/>
              <a:t>Pick one category; NO ONE should be double counted.</a:t>
            </a:r>
          </a:p>
          <a:p>
            <a:pPr defTabSz="932871">
              <a:defRPr/>
            </a:pPr>
            <a:r>
              <a:rPr lang="en-US" dirty="0"/>
              <a:t>Do you have graduates who are employed but are actively seeking a new position or opportunity? </a:t>
            </a:r>
            <a:r>
              <a:rPr lang="en-US" b="1" dirty="0"/>
              <a:t>You may count these individuals as employed for purposes of reporting.</a:t>
            </a:r>
          </a:p>
          <a:p>
            <a:pPr defTabSz="932871">
              <a:defRPr/>
            </a:pPr>
            <a:endParaRPr lang="en-US" dirty="0"/>
          </a:p>
          <a:p>
            <a:pPr defTabSz="932871">
              <a:defRPr/>
            </a:pPr>
            <a:r>
              <a:rPr lang="en-US" dirty="0"/>
              <a:t>CEPH expects programs to achieve, at a minimum, an 80% placement rate for each degree 12 months after graduation.</a:t>
            </a:r>
          </a:p>
          <a:p>
            <a:pPr defTabSz="932871">
              <a:defRPr/>
            </a:pPr>
            <a:r>
              <a:rPr lang="en-US" dirty="0"/>
              <a:t>If data indicate 20% or more of graduates are actively seeking employment, you must provide an explanation.</a:t>
            </a:r>
          </a:p>
          <a:p>
            <a:pPr defTabSz="932871">
              <a:defRPr/>
            </a:pPr>
            <a:r>
              <a:rPr lang="en-US" dirty="0"/>
              <a:t>If you report a placement rate lower than 80% and cannot provide a reasonable explanation, you will be required to do interim reporting. Timing of data collection (</a:t>
            </a:r>
            <a:r>
              <a:rPr lang="en-US" dirty="0" err="1"/>
              <a:t>eg</a:t>
            </a:r>
            <a:r>
              <a:rPr lang="en-US" dirty="0"/>
              <a:t>, at the time of graduation) is not an acceptable explanation for rates below the threshold.</a:t>
            </a:r>
          </a:p>
          <a:p>
            <a:pPr defTabSz="932871">
              <a:defRPr/>
            </a:pPr>
            <a:r>
              <a:rPr lang="en-US" dirty="0"/>
              <a:t>If more</a:t>
            </a:r>
            <a:r>
              <a:rPr lang="en-US" baseline="0" dirty="0"/>
              <a:t> than 50% of these graduates have a status unknown to you, that will also trigger additional reporting.</a:t>
            </a:r>
          </a:p>
          <a:p>
            <a:pPr defTabSz="932871">
              <a:defRPr/>
            </a:pPr>
            <a:endParaRPr lang="en-US" baseline="0" dirty="0"/>
          </a:p>
          <a:p>
            <a:pPr defTabSz="932871">
              <a:defRPr/>
            </a:pPr>
            <a:r>
              <a:rPr lang="en-US" baseline="0" dirty="0"/>
              <a:t>Keep in mind that you can collect this information in a variety of ways: survey, email, personal contact/knowledge, Facebook, LinkedIn, etc.</a:t>
            </a:r>
          </a:p>
          <a:p>
            <a:pPr defTabSz="932871">
              <a:defRPr/>
            </a:pPr>
            <a:r>
              <a:rPr lang="en-US" baseline="0" dirty="0"/>
              <a:t>We have an FAQ document on our website about collecting and reporting post-graduation outcomes that you may find helpful. You can find it in the General FAQ’s after expanding question number 11 and clicking on the link for more information about post-graduate outcomes.</a:t>
            </a:r>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28</a:t>
            </a:fld>
            <a:endParaRPr lang="en-US"/>
          </a:p>
        </p:txBody>
      </p:sp>
    </p:spTree>
    <p:extLst>
      <p:ext uri="{BB962C8B-B14F-4D97-AF65-F5344CB8AC3E}">
        <p14:creationId xmlns:p14="http://schemas.microsoft.com/office/powerpoint/2010/main" val="72251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clarify which students we’re looking at in this section. This is a different</a:t>
            </a:r>
            <a:r>
              <a:rPr lang="en-US" baseline="0" dirty="0"/>
              <a:t> group of students from those you just reported on in the graduation rates section. There are two principles to keep in mind:</a:t>
            </a:r>
          </a:p>
          <a:p>
            <a:pPr marL="228600" indent="-228600">
              <a:buAutoNum type="arabicPeriod"/>
            </a:pPr>
            <a:r>
              <a:rPr lang="en-US" baseline="0" dirty="0"/>
              <a:t>These are the graduates who reached 12-months post-graduation during the reporting year (i.e., 2021-2022 in this case). So, this is about your students who graduated in 2020-2021.</a:t>
            </a:r>
          </a:p>
          <a:p>
            <a:pPr marL="228600" indent="-228600">
              <a:buAutoNum type="arabicPeriod"/>
            </a:pPr>
            <a:r>
              <a:rPr lang="en-US" baseline="0" dirty="0"/>
              <a:t>These students will likely have reached the 75 credits and declared the major in different years and therefore assigned to different cohorts, so we’re not asking about a specific cohort of students. This is about those who graduated a year ago, regardless of when they reached the credit threshold and were assigned to a cohort in the degree program.</a:t>
            </a:r>
            <a:endParaRPr lang="en-US" dirty="0"/>
          </a:p>
          <a:p>
            <a:endParaRPr lang="en-US" baseline="0" dirty="0"/>
          </a:p>
          <a:p>
            <a:r>
              <a:rPr lang="en-US" baseline="0" dirty="0"/>
              <a:t>Let’s look at an example on the next slide.</a:t>
            </a:r>
          </a:p>
        </p:txBody>
      </p:sp>
      <p:sp>
        <p:nvSpPr>
          <p:cNvPr id="4" name="Slide Number Placeholder 3"/>
          <p:cNvSpPr>
            <a:spLocks noGrp="1"/>
          </p:cNvSpPr>
          <p:nvPr>
            <p:ph type="sldNum" sz="quarter" idx="10"/>
          </p:nvPr>
        </p:nvSpPr>
        <p:spPr/>
        <p:txBody>
          <a:bodyPr/>
          <a:lstStyle/>
          <a:p>
            <a:fld id="{01FE2C82-B256-4A2D-8B7B-5FC77B42DD21}" type="slidenum">
              <a:rPr lang="en-US" smtClean="0"/>
              <a:t>29</a:t>
            </a:fld>
            <a:endParaRPr lang="en-US"/>
          </a:p>
        </p:txBody>
      </p:sp>
    </p:spTree>
    <p:extLst>
      <p:ext uri="{BB962C8B-B14F-4D97-AF65-F5344CB8AC3E}">
        <p14:creationId xmlns:p14="http://schemas.microsoft.com/office/powerpoint/2010/main" val="146971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recording this webinar, and you can access this and other presentations at CEPH.org. Here is how to navigate to the page… We post the most recent at the top.</a:t>
            </a:r>
          </a:p>
        </p:txBody>
      </p:sp>
      <p:sp>
        <p:nvSpPr>
          <p:cNvPr id="4" name="Slide Number Placeholder 3"/>
          <p:cNvSpPr>
            <a:spLocks noGrp="1"/>
          </p:cNvSpPr>
          <p:nvPr>
            <p:ph type="sldNum" sz="quarter" idx="10"/>
          </p:nvPr>
        </p:nvSpPr>
        <p:spPr/>
        <p:txBody>
          <a:bodyPr/>
          <a:lstStyle/>
          <a:p>
            <a:fld id="{01FE2C82-B256-4A2D-8B7B-5FC77B42DD21}" type="slidenum">
              <a:rPr lang="en-US" smtClean="0"/>
              <a:t>3</a:t>
            </a:fld>
            <a:endParaRPr lang="en-US"/>
          </a:p>
        </p:txBody>
      </p:sp>
    </p:spTree>
    <p:extLst>
      <p:ext uri="{BB962C8B-B14F-4D97-AF65-F5344CB8AC3E}">
        <p14:creationId xmlns:p14="http://schemas.microsoft.com/office/powerpoint/2010/main" val="237235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would report the post-graduation status of the bachelor’s students who graduated in 2020-21 regardless of the cohort they were assigned to. Let’s say that 20 students graduated. You reviewed your data and determined that 10 students are employed (click), 8 are continuing education/training (click), 2 are actively seeking employment (click), and no one is not seeking employment by choice. Since we said you are reporting on 20 graduates and 20 individuals are accounted for, there are no unknown outcomes.</a:t>
            </a:r>
          </a:p>
          <a:p>
            <a:r>
              <a:rPr lang="en-US" dirty="0"/>
              <a:t> </a:t>
            </a:r>
          </a:p>
          <a:p>
            <a:r>
              <a:rPr lang="en-US" dirty="0"/>
              <a:t>The system will again calculate the post-graduation outcome rate based on the total number of known outcomes. In this example, the rate is 90% (click), which exceeds the minimum threshold, so the system will not prompt you for any additional narrative. If the rate is under 80%, the system will flag the rate, display it in red, and prompt a narrative response on the next page.</a:t>
            </a:r>
          </a:p>
          <a:p>
            <a:endParaRPr lang="en-US" dirty="0"/>
          </a:p>
          <a:p>
            <a:r>
              <a:rPr lang="en-US" dirty="0"/>
              <a:t>Again, if you have alumni who fit into two columns, choose one. No one should be double counted.</a:t>
            </a:r>
          </a:p>
        </p:txBody>
      </p:sp>
      <p:sp>
        <p:nvSpPr>
          <p:cNvPr id="4" name="Slide Number Placeholder 3"/>
          <p:cNvSpPr>
            <a:spLocks noGrp="1"/>
          </p:cNvSpPr>
          <p:nvPr>
            <p:ph type="sldNum" sz="quarter" idx="10"/>
          </p:nvPr>
        </p:nvSpPr>
        <p:spPr/>
        <p:txBody>
          <a:bodyPr/>
          <a:lstStyle/>
          <a:p>
            <a:fld id="{01FE2C82-B256-4A2D-8B7B-5FC77B42DD21}" type="slidenum">
              <a:rPr lang="en-US" smtClean="0"/>
              <a:t>30</a:t>
            </a:fld>
            <a:endParaRPr lang="en-US"/>
          </a:p>
        </p:txBody>
      </p:sp>
    </p:spTree>
    <p:extLst>
      <p:ext uri="{BB962C8B-B14F-4D97-AF65-F5344CB8AC3E}">
        <p14:creationId xmlns:p14="http://schemas.microsoft.com/office/powerpoint/2010/main" val="365054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more example with unknown outcomes. Let’s say that in this example we have a total of 40 graduates. Twenty of them are employed and the fictitious program doesn’t know the status of the other 20. Therefore, we enter 20 in employed (click) and 20 in unknown (click). The system will calculate the rate based on the known outcomes, in this case 100% (click), but will flag because half of the graduates’ outcomes are unknown. The program would then be required to provide narrative to explain why the unknown rate was so high and plans to reduce the unknown rate.</a:t>
            </a:r>
          </a:p>
        </p:txBody>
      </p:sp>
      <p:sp>
        <p:nvSpPr>
          <p:cNvPr id="4" name="Slide Number Placeholder 3"/>
          <p:cNvSpPr>
            <a:spLocks noGrp="1"/>
          </p:cNvSpPr>
          <p:nvPr>
            <p:ph type="sldNum" sz="quarter" idx="10"/>
          </p:nvPr>
        </p:nvSpPr>
        <p:spPr/>
        <p:txBody>
          <a:bodyPr/>
          <a:lstStyle/>
          <a:p>
            <a:fld id="{01FE2C82-B256-4A2D-8B7B-5FC77B42DD21}" type="slidenum">
              <a:rPr lang="en-US" smtClean="0"/>
              <a:t>31</a:t>
            </a:fld>
            <a:endParaRPr lang="en-US"/>
          </a:p>
        </p:txBody>
      </p:sp>
    </p:spTree>
    <p:extLst>
      <p:ext uri="{BB962C8B-B14F-4D97-AF65-F5344CB8AC3E}">
        <p14:creationId xmlns:p14="http://schemas.microsoft.com/office/powerpoint/2010/main" val="315967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example provides information about why the unknown rate was high and what the program intends to do. The second does not provide any detail.</a:t>
            </a:r>
          </a:p>
        </p:txBody>
      </p:sp>
      <p:sp>
        <p:nvSpPr>
          <p:cNvPr id="4" name="Slide Number Placeholder 3"/>
          <p:cNvSpPr>
            <a:spLocks noGrp="1"/>
          </p:cNvSpPr>
          <p:nvPr>
            <p:ph type="sldNum" sz="quarter" idx="5"/>
          </p:nvPr>
        </p:nvSpPr>
        <p:spPr/>
        <p:txBody>
          <a:bodyPr/>
          <a:lstStyle/>
          <a:p>
            <a:fld id="{01FE2C82-B256-4A2D-8B7B-5FC77B42DD21}" type="slidenum">
              <a:rPr lang="en-US" smtClean="0"/>
              <a:t>32</a:t>
            </a:fld>
            <a:endParaRPr lang="en-US"/>
          </a:p>
        </p:txBody>
      </p:sp>
    </p:spTree>
    <p:extLst>
      <p:ext uri="{BB962C8B-B14F-4D97-AF65-F5344CB8AC3E}">
        <p14:creationId xmlns:p14="http://schemas.microsoft.com/office/powerpoint/2010/main" val="373934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Council will review the annual reports at the first meeting for which space is available on the agenda– usually winter (which is in February/early March). </a:t>
            </a:r>
          </a:p>
          <a:p>
            <a:endParaRPr lang="en-US" dirty="0"/>
          </a:p>
          <a:p>
            <a:r>
              <a:rPr lang="en-US" dirty="0"/>
              <a:t>Following its review, the Council will send a letter to each program confirming receipt of the annual report and, if applicable, identifying any potential concerns. </a:t>
            </a:r>
          </a:p>
          <a:p>
            <a:endParaRPr lang="en-US" dirty="0"/>
          </a:p>
          <a:p>
            <a:r>
              <a:rPr lang="en-US" dirty="0"/>
              <a:t>Based on its review, the Council may request an interim report or additional information. A follow-up consultation visit, abbreviated review, or full accreditation review may also be required in special circumstances.</a:t>
            </a:r>
          </a:p>
        </p:txBody>
      </p:sp>
      <p:sp>
        <p:nvSpPr>
          <p:cNvPr id="4" name="Slide Number Placeholder 3"/>
          <p:cNvSpPr>
            <a:spLocks noGrp="1"/>
          </p:cNvSpPr>
          <p:nvPr>
            <p:ph type="sldNum" sz="quarter" idx="10"/>
          </p:nvPr>
        </p:nvSpPr>
        <p:spPr/>
        <p:txBody>
          <a:bodyPr/>
          <a:lstStyle/>
          <a:p>
            <a:fld id="{FF75D7F8-D1AE-4760-AEF7-F89E38E7B620}" type="slidenum">
              <a:rPr lang="en-US" smtClean="0"/>
              <a:pPr/>
              <a:t>33</a:t>
            </a:fld>
            <a:endParaRPr lang="en-US"/>
          </a:p>
        </p:txBody>
      </p:sp>
    </p:spTree>
    <p:extLst>
      <p:ext uri="{BB962C8B-B14F-4D97-AF65-F5344CB8AC3E}">
        <p14:creationId xmlns:p14="http://schemas.microsoft.com/office/powerpoint/2010/main" val="130093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Listed here are the CEPH resources we noted during this webinar. Again, you can find the FAQ’s and webinar recordings by clicking “For Schools and Programs” in the maroon panel, and “FAQs and Webinars” in the gray bar.</a:t>
            </a:r>
          </a:p>
        </p:txBody>
      </p:sp>
      <p:sp>
        <p:nvSpPr>
          <p:cNvPr id="4" name="Slide Number Placeholder 3"/>
          <p:cNvSpPr>
            <a:spLocks noGrp="1"/>
          </p:cNvSpPr>
          <p:nvPr>
            <p:ph type="sldNum" sz="quarter" idx="10"/>
          </p:nvPr>
        </p:nvSpPr>
        <p:spPr/>
        <p:txBody>
          <a:bodyPr/>
          <a:lstStyle/>
          <a:p>
            <a:fld id="{FF75D7F8-D1AE-4760-AEF7-F89E38E7B620}" type="slidenum">
              <a:rPr lang="en-US" smtClean="0"/>
              <a:pPr/>
              <a:t>34</a:t>
            </a:fld>
            <a:endParaRPr lang="en-US"/>
          </a:p>
        </p:txBody>
      </p:sp>
    </p:spTree>
    <p:extLst>
      <p:ext uri="{BB962C8B-B14F-4D97-AF65-F5344CB8AC3E}">
        <p14:creationId xmlns:p14="http://schemas.microsoft.com/office/powerpoint/2010/main" val="747662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your calendars for an upcoming opportunity!  CEPH is holding a networking discussion for Standalone Baccalaureate Programs on November 16 at Noon Eastern Time. </a:t>
            </a:r>
          </a:p>
        </p:txBody>
      </p:sp>
      <p:sp>
        <p:nvSpPr>
          <p:cNvPr id="4" name="Slide Number Placeholder 3"/>
          <p:cNvSpPr>
            <a:spLocks noGrp="1"/>
          </p:cNvSpPr>
          <p:nvPr>
            <p:ph type="sldNum" sz="quarter" idx="5"/>
          </p:nvPr>
        </p:nvSpPr>
        <p:spPr/>
        <p:txBody>
          <a:bodyPr/>
          <a:lstStyle/>
          <a:p>
            <a:fld id="{01FE2C82-B256-4A2D-8B7B-5FC77B42DD21}" type="slidenum">
              <a:rPr lang="en-US" smtClean="0"/>
              <a:t>35</a:t>
            </a:fld>
            <a:endParaRPr lang="en-US"/>
          </a:p>
        </p:txBody>
      </p:sp>
    </p:spTree>
    <p:extLst>
      <p:ext uri="{BB962C8B-B14F-4D97-AF65-F5344CB8AC3E}">
        <p14:creationId xmlns:p14="http://schemas.microsoft.com/office/powerpoint/2010/main" val="98389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it’s time to answer your questions!</a:t>
            </a:r>
          </a:p>
        </p:txBody>
      </p:sp>
      <p:sp>
        <p:nvSpPr>
          <p:cNvPr id="4" name="Slide Number Placeholder 3"/>
          <p:cNvSpPr>
            <a:spLocks noGrp="1"/>
          </p:cNvSpPr>
          <p:nvPr>
            <p:ph type="sldNum" sz="quarter" idx="5"/>
          </p:nvPr>
        </p:nvSpPr>
        <p:spPr/>
        <p:txBody>
          <a:bodyPr/>
          <a:lstStyle/>
          <a:p>
            <a:fld id="{01FE2C82-B256-4A2D-8B7B-5FC77B42DD21}" type="slidenum">
              <a:rPr lang="en-US" smtClean="0"/>
              <a:t>36</a:t>
            </a:fld>
            <a:endParaRPr lang="en-US"/>
          </a:p>
        </p:txBody>
      </p:sp>
    </p:spTree>
    <p:extLst>
      <p:ext uri="{BB962C8B-B14F-4D97-AF65-F5344CB8AC3E}">
        <p14:creationId xmlns:p14="http://schemas.microsoft.com/office/powerpoint/2010/main" val="310232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webinar</a:t>
            </a:r>
            <a:r>
              <a:rPr lang="en-US" altLang="en-US" baseline="0" dirty="0"/>
              <a:t> will review the following elements:</a:t>
            </a:r>
          </a:p>
          <a:p>
            <a:pPr eaLnBrk="1" hangingPunct="1">
              <a:spcBef>
                <a:spcPct val="0"/>
              </a:spcBef>
            </a:pPr>
            <a:endParaRPr lang="en-US" altLang="en-US" baseline="0" dirty="0"/>
          </a:p>
          <a:p>
            <a:pPr eaLnBrk="1" hangingPunct="1">
              <a:spcBef>
                <a:spcPct val="0"/>
              </a:spcBef>
            </a:pPr>
            <a:r>
              <a:rPr lang="en-US" altLang="en-US" baseline="0" dirty="0"/>
              <a:t>We will begin with general guidelines about the annual reporting process, and lead into setting up user accounts for those who will be filling out the annual report.</a:t>
            </a:r>
          </a:p>
          <a:p>
            <a:pPr eaLnBrk="1" hangingPunct="1">
              <a:spcBef>
                <a:spcPct val="0"/>
              </a:spcBef>
            </a:pPr>
            <a:endParaRPr lang="en-US" altLang="en-US" baseline="0" dirty="0"/>
          </a:p>
          <a:p>
            <a:pPr eaLnBrk="1" hangingPunct="1">
              <a:spcBef>
                <a:spcPct val="0"/>
              </a:spcBef>
            </a:pPr>
            <a:r>
              <a:rPr lang="en-US" altLang="en-US" baseline="0" dirty="0"/>
              <a:t>We will then go through the annual reporting questionnaires and end with a question and answer period.</a:t>
            </a: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958" indent="-291522" eaLnBrk="0" hangingPunct="0">
              <a:defRPr>
                <a:solidFill>
                  <a:schemeClr val="tx1"/>
                </a:solidFill>
                <a:latin typeface="Arial" panose="020B0604020202020204" pitchFamily="34" charset="0"/>
                <a:cs typeface="Arial" panose="020B0604020202020204" pitchFamily="34" charset="0"/>
              </a:defRPr>
            </a:lvl2pPr>
            <a:lvl3pPr marL="1166089" indent="-233218" eaLnBrk="0" hangingPunct="0">
              <a:defRPr>
                <a:solidFill>
                  <a:schemeClr val="tx1"/>
                </a:solidFill>
                <a:latin typeface="Arial" panose="020B0604020202020204" pitchFamily="34" charset="0"/>
                <a:cs typeface="Arial" panose="020B0604020202020204" pitchFamily="34" charset="0"/>
              </a:defRPr>
            </a:lvl3pPr>
            <a:lvl4pPr marL="1632524" indent="-233218" eaLnBrk="0" hangingPunct="0">
              <a:defRPr>
                <a:solidFill>
                  <a:schemeClr val="tx1"/>
                </a:solidFill>
                <a:latin typeface="Arial" panose="020B0604020202020204" pitchFamily="34" charset="0"/>
                <a:cs typeface="Arial" panose="020B0604020202020204" pitchFamily="34" charset="0"/>
              </a:defRPr>
            </a:lvl4pPr>
            <a:lvl5pPr marL="2098959" indent="-233218" eaLnBrk="0" hangingPunct="0">
              <a:defRPr>
                <a:solidFill>
                  <a:schemeClr val="tx1"/>
                </a:solidFill>
                <a:latin typeface="Arial" panose="020B0604020202020204" pitchFamily="34" charset="0"/>
                <a:cs typeface="Arial" panose="020B0604020202020204" pitchFamily="34" charset="0"/>
              </a:defRPr>
            </a:lvl5pPr>
            <a:lvl6pPr marL="2565395"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1830"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8266"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4701" indent="-2332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1DFE5-D5A4-48D0-99F1-E5C35B062ADB}" type="slidenum">
              <a:rPr lang="en-US" altLang="en-US"/>
              <a:pPr eaLnBrk="1" hangingPunct="1"/>
              <a:t>4</a:t>
            </a:fld>
            <a:endParaRPr lang="en-US" altLang="en-US"/>
          </a:p>
        </p:txBody>
      </p:sp>
    </p:spTree>
    <p:extLst>
      <p:ext uri="{BB962C8B-B14F-4D97-AF65-F5344CB8AC3E}">
        <p14:creationId xmlns:p14="http://schemas.microsoft.com/office/powerpoint/2010/main" val="2795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Let’s first talk through some general principles for completing</a:t>
            </a:r>
            <a:r>
              <a:rPr lang="en-US" baseline="0" dirty="0"/>
              <a:t> the annual report. First, the deadline is December 9, 2022.</a:t>
            </a:r>
          </a:p>
          <a:p>
            <a:pPr defTabSz="932871">
              <a:defRPr/>
            </a:pPr>
            <a:endParaRPr lang="en-US" baseline="0" dirty="0"/>
          </a:p>
          <a:p>
            <a:pPr defTabSz="932871">
              <a:defRPr/>
            </a:pPr>
            <a:r>
              <a:rPr lang="en-US" baseline="0" dirty="0"/>
              <a:t>All accredited programs must complete an annual report every single year. The one exception is those receiving initial accreditation in 2022. If your unit has been initially accredited in 2022, you do not need to participate in this webinar this year. You will start reporting in 2023. </a:t>
            </a:r>
            <a:endParaRPr lang="en-US" dirty="0"/>
          </a:p>
          <a:p>
            <a:pPr defTabSz="932871">
              <a:defRPr/>
            </a:pPr>
            <a:endParaRPr lang="en-US" dirty="0"/>
          </a:p>
          <a:p>
            <a:pPr defTabSz="932871">
              <a:defRPr/>
            </a:pPr>
            <a:r>
              <a:rPr lang="en-US" dirty="0"/>
              <a:t>You’re going to be reporting on the most recently completed academic year. In this case, it will cover the 2021-2022 academic year (i.e., fall 2021</a:t>
            </a:r>
            <a:r>
              <a:rPr lang="en-US" baseline="0" dirty="0"/>
              <a:t> </a:t>
            </a:r>
            <a:r>
              <a:rPr lang="en-US" dirty="0"/>
              <a:t>and spring 2022). </a:t>
            </a:r>
            <a:r>
              <a:rPr lang="en-US" b="1" dirty="0"/>
              <a:t>The one exception is faculty resources – this should be as current as possible when submitting the report,</a:t>
            </a:r>
            <a:r>
              <a:rPr lang="en-US" b="1" baseline="0" dirty="0"/>
              <a:t> which means the beginning of fall 2022 at least.</a:t>
            </a:r>
            <a:endParaRPr lang="en-US" dirty="0"/>
          </a:p>
          <a:p>
            <a:pPr defTabSz="932871">
              <a:defRPr/>
            </a:pPr>
            <a:endParaRPr lang="en-US" dirty="0"/>
          </a:p>
          <a:p>
            <a:pPr lvl="0"/>
            <a:r>
              <a:rPr lang="en-US" dirty="0"/>
              <a:t>Summer may be included as well (e.g., fall 2021, spring 2022 and summer 2022), if considered part of the 2021-2022 academic year.</a:t>
            </a:r>
          </a:p>
          <a:p>
            <a:pPr lvl="0"/>
            <a:r>
              <a:rPr lang="en-US" dirty="0"/>
              <a:t>Defer to university academic year—just be consistent in each annual report</a:t>
            </a:r>
          </a:p>
          <a:p>
            <a:pPr lvl="0"/>
            <a:endParaRPr lang="en-US" dirty="0"/>
          </a:p>
          <a:p>
            <a:pPr lvl="0"/>
            <a:r>
              <a:rPr lang="en-US" dirty="0"/>
              <a:t>Fill in what you can + add narrative where needed</a:t>
            </a:r>
          </a:p>
          <a:p>
            <a:pPr lvl="0"/>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5</a:t>
            </a:fld>
            <a:endParaRPr lang="en-US"/>
          </a:p>
        </p:txBody>
      </p:sp>
    </p:spTree>
    <p:extLst>
      <p:ext uri="{BB962C8B-B14F-4D97-AF65-F5344CB8AC3E}">
        <p14:creationId xmlns:p14="http://schemas.microsoft.com/office/powerpoint/2010/main" val="12051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b="0" dirty="0"/>
              <a:t>Read slide first</a:t>
            </a:r>
          </a:p>
          <a:p>
            <a:pPr defTabSz="932871">
              <a:defRPr/>
            </a:pPr>
            <a:endParaRPr lang="en-US" b="0" dirty="0"/>
          </a:p>
          <a:p>
            <a:pPr defTabSz="932871">
              <a:defRPr/>
            </a:pPr>
            <a:r>
              <a:rPr lang="en-US" b="0" dirty="0"/>
              <a:t>As a reminder, substantive</a:t>
            </a:r>
            <a:r>
              <a:rPr lang="en-US" b="0" baseline="0" dirty="0"/>
              <a:t> change notices should be submitted when adding, discontinuing, or renaming a degree, offering an existing degree at a distant site or different modality, or when making significant changes to the curriculum, administration/organization, or the unit’s guiding statements.</a:t>
            </a:r>
          </a:p>
          <a:p>
            <a:pPr defTabSz="932871">
              <a:defRPr/>
            </a:pPr>
            <a:endParaRPr lang="en-US" b="0" baseline="0"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6</a:t>
            </a:fld>
            <a:endParaRPr lang="en-US"/>
          </a:p>
        </p:txBody>
      </p:sp>
    </p:spTree>
    <p:extLst>
      <p:ext uri="{BB962C8B-B14F-4D97-AF65-F5344CB8AC3E}">
        <p14:creationId xmlns:p14="http://schemas.microsoft.com/office/powerpoint/2010/main" val="415133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Access the website at </a:t>
            </a:r>
            <a:r>
              <a:rPr lang="en-US" u="sng" dirty="0">
                <a:hlinkClick r:id="rId3"/>
              </a:rPr>
              <a:t>ceph.org/reporting</a:t>
            </a:r>
            <a:endParaRPr lang="en-US" u="sng" dirty="0"/>
          </a:p>
          <a:p>
            <a:pPr lvl="0"/>
            <a:endParaRPr lang="en-US" dirty="0"/>
          </a:p>
          <a:p>
            <a:pPr lvl="0"/>
            <a:r>
              <a:rPr lang="en-US" dirty="0"/>
              <a:t>Most of you probably already have an account set up from a previous year’s reporting process</a:t>
            </a:r>
          </a:p>
          <a:p>
            <a:pPr lvl="0"/>
            <a:r>
              <a:rPr lang="en-US" dirty="0"/>
              <a:t>But if you don’t,</a:t>
            </a:r>
            <a:r>
              <a:rPr lang="en-US" baseline="0" dirty="0"/>
              <a:t> r</a:t>
            </a:r>
            <a:r>
              <a:rPr lang="en-US" dirty="0"/>
              <a:t>egister with your name and email address, and create a password</a:t>
            </a:r>
          </a:p>
          <a:p>
            <a:pPr lvl="0"/>
            <a:r>
              <a:rPr lang="en-US" dirty="0"/>
              <a:t>CEPH staff will approve your registration and activate your account – please</a:t>
            </a:r>
            <a:r>
              <a:rPr lang="en-US" baseline="0" dirty="0"/>
              <a:t> allow one business day to get this approval</a:t>
            </a:r>
            <a:endParaRPr lang="en-US" dirty="0"/>
          </a:p>
          <a:p>
            <a:pPr lvl="0"/>
            <a:r>
              <a:rPr lang="en-US" dirty="0"/>
              <a:t>You will receive a confirmation email from CEPH that contains a login link (this message may be delivered to your spam/junk/clutter folder)</a:t>
            </a:r>
          </a:p>
          <a:p>
            <a:pPr lvl="0"/>
            <a:endParaRPr lang="en-US" dirty="0"/>
          </a:p>
          <a:p>
            <a:r>
              <a:rPr lang="en-US" dirty="0"/>
              <a:t>Once you have access to your institution’s record, follow the prompts to input data on all required pages</a:t>
            </a:r>
          </a:p>
          <a:p>
            <a:endParaRPr lang="en-US" dirty="0"/>
          </a:p>
        </p:txBody>
      </p:sp>
      <p:sp>
        <p:nvSpPr>
          <p:cNvPr id="4" name="Slide Number Placeholder 3"/>
          <p:cNvSpPr>
            <a:spLocks noGrp="1"/>
          </p:cNvSpPr>
          <p:nvPr>
            <p:ph type="sldNum" sz="quarter" idx="10"/>
          </p:nvPr>
        </p:nvSpPr>
        <p:spPr/>
        <p:txBody>
          <a:bodyPr/>
          <a:lstStyle/>
          <a:p>
            <a:fld id="{FF75D7F8-D1AE-4760-AEF7-F89E38E7B620}" type="slidenum">
              <a:rPr lang="en-US" smtClean="0"/>
              <a:pPr/>
              <a:t>7</a:t>
            </a:fld>
            <a:endParaRPr lang="en-US"/>
          </a:p>
        </p:txBody>
      </p:sp>
    </p:spTree>
    <p:extLst>
      <p:ext uri="{BB962C8B-B14F-4D97-AF65-F5344CB8AC3E}">
        <p14:creationId xmlns:p14="http://schemas.microsoft.com/office/powerpoint/2010/main" val="422096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 about first bullet point: You must reset your password, CEPH cannot. If you are still having issues logging in, reach out to your staff contact for assistance.</a:t>
            </a:r>
          </a:p>
        </p:txBody>
      </p:sp>
      <p:sp>
        <p:nvSpPr>
          <p:cNvPr id="4" name="Slide Number Placeholder 3"/>
          <p:cNvSpPr>
            <a:spLocks noGrp="1"/>
          </p:cNvSpPr>
          <p:nvPr>
            <p:ph type="sldNum" sz="quarter" idx="5"/>
          </p:nvPr>
        </p:nvSpPr>
        <p:spPr/>
        <p:txBody>
          <a:bodyPr/>
          <a:lstStyle/>
          <a:p>
            <a:fld id="{01FE2C82-B256-4A2D-8B7B-5FC77B42DD21}" type="slidenum">
              <a:rPr lang="en-US" smtClean="0"/>
              <a:t>8</a:t>
            </a:fld>
            <a:endParaRPr lang="en-US"/>
          </a:p>
        </p:txBody>
      </p:sp>
    </p:spTree>
    <p:extLst>
      <p:ext uri="{BB962C8B-B14F-4D97-AF65-F5344CB8AC3E}">
        <p14:creationId xmlns:p14="http://schemas.microsoft.com/office/powerpoint/2010/main" val="363838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7 sections of the annual report. </a:t>
            </a:r>
          </a:p>
          <a:p>
            <a:endParaRPr lang="en-US" dirty="0"/>
          </a:p>
          <a:p>
            <a:r>
              <a:rPr lang="en-US" dirty="0"/>
              <a:t>The data that programs must enter in the 2022 annual report are the same as the 2021 annual report.</a:t>
            </a:r>
          </a:p>
        </p:txBody>
      </p:sp>
      <p:sp>
        <p:nvSpPr>
          <p:cNvPr id="4" name="Slide Number Placeholder 3"/>
          <p:cNvSpPr>
            <a:spLocks noGrp="1"/>
          </p:cNvSpPr>
          <p:nvPr>
            <p:ph type="sldNum" sz="quarter" idx="10"/>
          </p:nvPr>
        </p:nvSpPr>
        <p:spPr/>
        <p:txBody>
          <a:bodyPr/>
          <a:lstStyle/>
          <a:p>
            <a:fld id="{01FE2C82-B256-4A2D-8B7B-5FC77B42DD21}" type="slidenum">
              <a:rPr lang="en-US" smtClean="0"/>
              <a:t>9</a:t>
            </a:fld>
            <a:endParaRPr lang="en-US"/>
          </a:p>
        </p:txBody>
      </p:sp>
    </p:spTree>
    <p:extLst>
      <p:ext uri="{BB962C8B-B14F-4D97-AF65-F5344CB8AC3E}">
        <p14:creationId xmlns:p14="http://schemas.microsoft.com/office/powerpoint/2010/main" val="354504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8092" y="3421626"/>
            <a:ext cx="8240108"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8092" y="3085765"/>
            <a:ext cx="8240108"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48092" y="4590611"/>
            <a:ext cx="8240108"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800" y="1228542"/>
            <a:ext cx="5926765" cy="1079807"/>
          </a:xfrm>
          <a:prstGeom prst="rect">
            <a:avLst/>
          </a:prstGeom>
        </p:spPr>
      </p:pic>
    </p:spTree>
    <p:extLst>
      <p:ext uri="{BB962C8B-B14F-4D97-AF65-F5344CB8AC3E}">
        <p14:creationId xmlns:p14="http://schemas.microsoft.com/office/powerpoint/2010/main" val="261170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7989752"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448094"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8"/>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65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1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476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581193" y="2228005"/>
            <a:ext cx="7989752"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33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7" y="514197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36573"/>
            <a:ext cx="798975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581194" y="4541417"/>
            <a:ext cx="798975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0673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581193"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3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3" y="2926053"/>
            <a:ext cx="3899527"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282" y="2926053"/>
            <a:ext cx="3907662"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5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3" y="59972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0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23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65600" y="5756400"/>
            <a:ext cx="19008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6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52647"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3" y="5262296"/>
            <a:ext cx="3536625"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446399" y="601200"/>
            <a:ext cx="82404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8" y="5262297"/>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7800477" y="6056938"/>
            <a:ext cx="770468"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3" y="687476"/>
            <a:ext cx="7989752"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581193" y="1908952"/>
            <a:ext cx="7989752"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7800477" y="6056938"/>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2"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193" y="6051462"/>
            <a:ext cx="889803" cy="332876"/>
          </a:xfrm>
          <a:prstGeom prst="rect">
            <a:avLst/>
          </a:prstGeom>
        </p:spPr>
      </p:pic>
    </p:spTree>
    <p:extLst>
      <p:ext uri="{BB962C8B-B14F-4D97-AF65-F5344CB8AC3E}">
        <p14:creationId xmlns:p14="http://schemas.microsoft.com/office/powerpoint/2010/main" val="279596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ceph.org/constituents/schools/faqs/general/annual-reports/" TargetMode="External"/><Relationship Id="rId7" Type="http://schemas.openxmlformats.org/officeDocument/2006/relationships/hyperlink" Target="mailto:submissions@ceph.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eph.org/constituents/schools/faqs/pres/" TargetMode="External"/><Relationship Id="rId5" Type="http://schemas.openxmlformats.org/officeDocument/2006/relationships/hyperlink" Target="https://ceph.org/constituents/schools/faqs/general/post-grad-outcomes/" TargetMode="External"/><Relationship Id="rId4" Type="http://schemas.openxmlformats.org/officeDocument/2006/relationships/hyperlink" Target="https://ceph.org/constituents/schools/faqs/general/graduation-rat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eph.org/about/dates-to-rememb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Annual Reporting Webinar</a:t>
            </a:r>
          </a:p>
        </p:txBody>
      </p:sp>
      <p:sp>
        <p:nvSpPr>
          <p:cNvPr id="4" name="Subtitle 2">
            <a:extLst>
              <a:ext uri="{FF2B5EF4-FFF2-40B4-BE49-F238E27FC236}">
                <a16:creationId xmlns:a16="http://schemas.microsoft.com/office/drawing/2014/main" id="{30A0294F-9D7F-4FA5-B480-C4DF01D433D0}"/>
              </a:ext>
            </a:extLst>
          </p:cNvPr>
          <p:cNvSpPr txBox="1">
            <a:spLocks/>
          </p:cNvSpPr>
          <p:nvPr/>
        </p:nvSpPr>
        <p:spPr>
          <a:xfrm>
            <a:off x="448092" y="5371661"/>
            <a:ext cx="8240108"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bg1"/>
                </a:solidFill>
                <a:effectLst/>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600" b="0" kern="1200" cap="none" spc="0">
                <a:ln>
                  <a:noFill/>
                </a:ln>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panose="05000000000000000000" pitchFamily="2" charset="2"/>
              <a:buNone/>
              <a:defRPr sz="2400" b="0" kern="1200" cap="none" spc="0">
                <a:ln>
                  <a:noFill/>
                </a:ln>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b="0" kern="1200" cap="none" spc="0">
                <a:ln>
                  <a:noFill/>
                </a:ln>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dirty="0"/>
              <a:t>October 5, 2022</a:t>
            </a:r>
          </a:p>
        </p:txBody>
      </p:sp>
    </p:spTree>
    <p:extLst>
      <p:ext uri="{BB962C8B-B14F-4D97-AF65-F5344CB8AC3E}">
        <p14:creationId xmlns:p14="http://schemas.microsoft.com/office/powerpoint/2010/main" val="54259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719367" y="1113764"/>
            <a:ext cx="2452312" cy="4624327"/>
          </a:xfrm>
        </p:spPr>
        <p:txBody>
          <a:bodyPr anchor="ctr">
            <a:normAutofit/>
          </a:bodyPr>
          <a:lstStyle/>
          <a:p>
            <a:pPr eaLnBrk="1" hangingPunct="1"/>
            <a:r>
              <a:rPr lang="en-US" altLang="en-US" dirty="0">
                <a:solidFill>
                  <a:srgbClr val="FFFFFF"/>
                </a:solidFill>
              </a:rPr>
              <a:t>General information</a:t>
            </a:r>
          </a:p>
        </p:txBody>
      </p:sp>
      <p:sp>
        <p:nvSpPr>
          <p:cNvPr id="12291" name="Content Placeholder 2"/>
          <p:cNvSpPr>
            <a:spLocks noGrp="1"/>
          </p:cNvSpPr>
          <p:nvPr>
            <p:ph sz="quarter" idx="1"/>
          </p:nvPr>
        </p:nvSpPr>
        <p:spPr>
          <a:xfrm>
            <a:off x="3866928" y="1113764"/>
            <a:ext cx="4581135" cy="4624327"/>
          </a:xfrm>
        </p:spPr>
        <p:txBody>
          <a:bodyPr anchor="ctr">
            <a:normAutofit/>
          </a:bodyPr>
          <a:lstStyle/>
          <a:p>
            <a:pPr>
              <a:lnSpc>
                <a:spcPct val="90000"/>
              </a:lnSpc>
              <a:defRPr/>
            </a:pPr>
            <a:r>
              <a:rPr lang="en-US" sz="2400" dirty="0">
                <a:latin typeface="+mj-lt"/>
              </a:rPr>
              <a:t>Change in relationship of program to parent institution?</a:t>
            </a:r>
          </a:p>
          <a:p>
            <a:pPr>
              <a:lnSpc>
                <a:spcPct val="90000"/>
              </a:lnSpc>
              <a:defRPr/>
            </a:pPr>
            <a:r>
              <a:rPr lang="en-US" sz="2400" dirty="0">
                <a:latin typeface="+mj-lt"/>
              </a:rPr>
              <a:t>New degrees or concentrations? </a:t>
            </a:r>
          </a:p>
          <a:p>
            <a:pPr>
              <a:lnSpc>
                <a:spcPct val="90000"/>
              </a:lnSpc>
              <a:defRPr/>
            </a:pPr>
            <a:r>
              <a:rPr lang="en-US" sz="2400" dirty="0">
                <a:latin typeface="+mj-lt"/>
              </a:rPr>
              <a:t>Discontinued degrees or concentrations? </a:t>
            </a:r>
          </a:p>
          <a:p>
            <a:pPr>
              <a:lnSpc>
                <a:spcPct val="90000"/>
              </a:lnSpc>
              <a:defRPr/>
            </a:pPr>
            <a:r>
              <a:rPr lang="en-US" sz="2400" dirty="0">
                <a:latin typeface="+mj-lt"/>
              </a:rPr>
              <a:t>Significant curricular changes?</a:t>
            </a:r>
          </a:p>
          <a:p>
            <a:pPr marL="0" indent="0">
              <a:lnSpc>
                <a:spcPct val="90000"/>
              </a:lnSpc>
              <a:buNone/>
              <a:defRPr/>
            </a:pPr>
            <a:endParaRPr lang="en-US" sz="1500" dirty="0">
              <a:latin typeface="+mj-lt"/>
            </a:endParaRPr>
          </a:p>
          <a:p>
            <a:pPr marL="0" indent="0" eaLnBrk="1" hangingPunct="1">
              <a:lnSpc>
                <a:spcPct val="90000"/>
              </a:lnSpc>
              <a:buNone/>
              <a:defRPr/>
            </a:pPr>
            <a:endParaRPr lang="en-US" sz="1500" dirty="0">
              <a:latin typeface="+mj-lt"/>
            </a:endParaRPr>
          </a:p>
        </p:txBody>
      </p:sp>
    </p:spTree>
    <p:extLst>
      <p:ext uri="{BB962C8B-B14F-4D97-AF65-F5344CB8AC3E}">
        <p14:creationId xmlns:p14="http://schemas.microsoft.com/office/powerpoint/2010/main" val="145976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9C4-1F34-43DC-9CC6-1ECBF3C22722}"/>
              </a:ext>
            </a:extLst>
          </p:cNvPr>
          <p:cNvSpPr>
            <a:spLocks noGrp="1"/>
          </p:cNvSpPr>
          <p:nvPr>
            <p:ph type="title"/>
          </p:nvPr>
        </p:nvSpPr>
        <p:spPr>
          <a:xfrm>
            <a:off x="435894" y="702156"/>
            <a:ext cx="8272212" cy="1013800"/>
          </a:xfrm>
        </p:spPr>
        <p:txBody>
          <a:bodyPr>
            <a:normAutofit/>
          </a:bodyPr>
          <a:lstStyle/>
          <a:p>
            <a:r>
              <a:rPr lang="en-US">
                <a:solidFill>
                  <a:srgbClr val="FFFEFF"/>
                </a:solidFill>
              </a:rPr>
              <a:t>Tips for general information section</a:t>
            </a:r>
          </a:p>
        </p:txBody>
      </p:sp>
      <p:graphicFrame>
        <p:nvGraphicFramePr>
          <p:cNvPr id="5" name="Content Placeholder 2">
            <a:extLst>
              <a:ext uri="{FF2B5EF4-FFF2-40B4-BE49-F238E27FC236}">
                <a16:creationId xmlns:a16="http://schemas.microsoft.com/office/drawing/2014/main" id="{BC1E0954-0AB0-4D3D-9F07-AC0AAFF999E8}"/>
              </a:ext>
            </a:extLst>
          </p:cNvPr>
          <p:cNvGraphicFramePr>
            <a:graphicFrameLocks noGrp="1"/>
          </p:cNvGraphicFramePr>
          <p:nvPr>
            <p:ph idx="1"/>
            <p:extLst>
              <p:ext uri="{D42A27DB-BD31-4B8C-83A1-F6EECF244321}">
                <p14:modId xmlns:p14="http://schemas.microsoft.com/office/powerpoint/2010/main" val="3194191051"/>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70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1CEB-1BB7-4532-B279-77F401BA715E}"/>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A039D49E-D626-48AD-827F-4D984FA5EEF7}"/>
              </a:ext>
            </a:extLst>
          </p:cNvPr>
          <p:cNvSpPr>
            <a:spLocks noGrp="1"/>
          </p:cNvSpPr>
          <p:nvPr>
            <p:ph idx="1"/>
          </p:nvPr>
        </p:nvSpPr>
        <p:spPr/>
        <p:txBody>
          <a:bodyPr/>
          <a:lstStyle/>
          <a:p>
            <a:pPr marL="324000" lvl="1" indent="0">
              <a:buNone/>
            </a:pPr>
            <a:r>
              <a:rPr lang="en-US" sz="1900" dirty="0"/>
              <a:t>Added a new BSPH concentration in global health with first students enrolling in fall 2022.</a:t>
            </a:r>
          </a:p>
          <a:p>
            <a:pPr marL="324000" lvl="1" indent="0">
              <a:buNone/>
            </a:pPr>
            <a:endParaRPr lang="en-US" sz="1900" dirty="0"/>
          </a:p>
          <a:p>
            <a:pPr marL="324000" lvl="1" indent="0">
              <a:buNone/>
            </a:pPr>
            <a:endParaRPr lang="en-US" sz="1900" dirty="0"/>
          </a:p>
          <a:p>
            <a:pPr marL="324000" lvl="1" indent="0">
              <a:buNone/>
            </a:pPr>
            <a:r>
              <a:rPr lang="en-US" sz="1900" dirty="0"/>
              <a:t>The program has been considering adding a global health concentration for some time now. Given the worldwide need for training in this area and student interest, the program met in May to discuss the curriculum and competencies. The university approved the concentration in July and the program plans to enroll students in the fall. </a:t>
            </a:r>
          </a:p>
          <a:p>
            <a:endParaRPr lang="en-US" dirty="0"/>
          </a:p>
        </p:txBody>
      </p:sp>
      <p:sp>
        <p:nvSpPr>
          <p:cNvPr id="4" name="Multiplication Sign 3">
            <a:extLst>
              <a:ext uri="{FF2B5EF4-FFF2-40B4-BE49-F238E27FC236}">
                <a16:creationId xmlns:a16="http://schemas.microsoft.com/office/drawing/2014/main" id="{C9F5817F-323E-4A42-B4F2-886EDFE39FBA}"/>
              </a:ext>
            </a:extLst>
          </p:cNvPr>
          <p:cNvSpPr/>
          <p:nvPr/>
        </p:nvSpPr>
        <p:spPr>
          <a:xfrm>
            <a:off x="1954114" y="3170035"/>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with solid fill">
            <a:extLst>
              <a:ext uri="{FF2B5EF4-FFF2-40B4-BE49-F238E27FC236}">
                <a16:creationId xmlns:a16="http://schemas.microsoft.com/office/drawing/2014/main" id="{E67EF61B-CC39-43E0-8E24-0D2126A169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0575" y="1892101"/>
            <a:ext cx="1724891" cy="1724891"/>
          </a:xfrm>
          <a:prstGeom prst="rect">
            <a:avLst/>
          </a:prstGeom>
        </p:spPr>
      </p:pic>
    </p:spTree>
    <p:extLst>
      <p:ext uri="{BB962C8B-B14F-4D97-AF65-F5344CB8AC3E}">
        <p14:creationId xmlns:p14="http://schemas.microsoft.com/office/powerpoint/2010/main" val="31590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pPr eaLnBrk="1" hangingPunct="1"/>
            <a:r>
              <a:rPr lang="en-US" altLang="en-US">
                <a:solidFill>
                  <a:srgbClr val="FFFEFF"/>
                </a:solidFill>
              </a:rPr>
              <a:t>Admissions information</a:t>
            </a:r>
          </a:p>
        </p:txBody>
      </p:sp>
      <p:graphicFrame>
        <p:nvGraphicFramePr>
          <p:cNvPr id="14340" name="Content Placeholder 2">
            <a:extLst>
              <a:ext uri="{FF2B5EF4-FFF2-40B4-BE49-F238E27FC236}">
                <a16:creationId xmlns:a16="http://schemas.microsoft.com/office/drawing/2014/main" id="{6DC6938B-EB95-430F-8E81-5CC1498CA915}"/>
              </a:ext>
            </a:extLst>
          </p:cNvPr>
          <p:cNvGraphicFramePr>
            <a:graphicFrameLocks noGrp="1"/>
          </p:cNvGraphicFramePr>
          <p:nvPr>
            <p:ph sz="quarter" idx="1"/>
            <p:extLst>
              <p:ext uri="{D42A27DB-BD31-4B8C-83A1-F6EECF244321}">
                <p14:modId xmlns:p14="http://schemas.microsoft.com/office/powerpoint/2010/main" val="174462253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3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FED8-06BA-488D-A34F-6CDFAA0A1E63}"/>
              </a:ext>
            </a:extLst>
          </p:cNvPr>
          <p:cNvSpPr>
            <a:spLocks noGrp="1"/>
          </p:cNvSpPr>
          <p:nvPr>
            <p:ph type="title"/>
          </p:nvPr>
        </p:nvSpPr>
        <p:spPr/>
        <p:txBody>
          <a:bodyPr/>
          <a:lstStyle/>
          <a:p>
            <a:r>
              <a:rPr lang="en-US" dirty="0"/>
              <a:t>For example…</a:t>
            </a:r>
          </a:p>
        </p:txBody>
      </p:sp>
      <p:pic>
        <p:nvPicPr>
          <p:cNvPr id="4" name="Content Placeholder 3">
            <a:extLst>
              <a:ext uri="{FF2B5EF4-FFF2-40B4-BE49-F238E27FC236}">
                <a16:creationId xmlns:a16="http://schemas.microsoft.com/office/drawing/2014/main" id="{618DE9DC-B262-4617-92C2-0E97AA64D743}"/>
              </a:ext>
            </a:extLst>
          </p:cNvPr>
          <p:cNvPicPr>
            <a:picLocks noGrp="1" noChangeAspect="1"/>
          </p:cNvPicPr>
          <p:nvPr>
            <p:ph idx="1"/>
          </p:nvPr>
        </p:nvPicPr>
        <p:blipFill rotWithShape="1">
          <a:blip r:embed="rId3"/>
          <a:srcRect l="19405" t="43898" r="17038" b="26277"/>
          <a:stretch/>
        </p:blipFill>
        <p:spPr>
          <a:xfrm>
            <a:off x="204256" y="2537955"/>
            <a:ext cx="8735488" cy="2643026"/>
          </a:xfrm>
          <a:prstGeom prst="rect">
            <a:avLst/>
          </a:prstGeom>
        </p:spPr>
      </p:pic>
      <p:sp>
        <p:nvSpPr>
          <p:cNvPr id="5" name="TextBox 4">
            <a:extLst>
              <a:ext uri="{FF2B5EF4-FFF2-40B4-BE49-F238E27FC236}">
                <a16:creationId xmlns:a16="http://schemas.microsoft.com/office/drawing/2014/main" id="{E4AC69D2-BB38-495D-BDAB-3F41D15C4B1E}"/>
              </a:ext>
            </a:extLst>
          </p:cNvPr>
          <p:cNvSpPr txBox="1"/>
          <p:nvPr/>
        </p:nvSpPr>
        <p:spPr>
          <a:xfrm>
            <a:off x="581193" y="3997569"/>
            <a:ext cx="1024869" cy="369332"/>
          </a:xfrm>
          <a:prstGeom prst="rect">
            <a:avLst/>
          </a:prstGeom>
          <a:noFill/>
        </p:spPr>
        <p:txBody>
          <a:bodyPr wrap="square" rtlCol="0">
            <a:spAutoFit/>
          </a:bodyPr>
          <a:lstStyle/>
          <a:p>
            <a:r>
              <a:rPr lang="en-US" dirty="0"/>
              <a:t>45</a:t>
            </a:r>
          </a:p>
        </p:txBody>
      </p:sp>
    </p:spTree>
    <p:extLst>
      <p:ext uri="{BB962C8B-B14F-4D97-AF65-F5344CB8AC3E}">
        <p14:creationId xmlns:p14="http://schemas.microsoft.com/office/powerpoint/2010/main" val="9624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4BCD-DB01-4E37-AFA9-5DCACF0B234A}"/>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C56C8402-9CF9-4A7D-9D21-81BBBC0CDCE5}"/>
              </a:ext>
            </a:extLst>
          </p:cNvPr>
          <p:cNvSpPr>
            <a:spLocks noGrp="1"/>
          </p:cNvSpPr>
          <p:nvPr>
            <p:ph idx="1"/>
          </p:nvPr>
        </p:nvSpPr>
        <p:spPr/>
        <p:txBody>
          <a:bodyPr>
            <a:normAutofit/>
          </a:bodyPr>
          <a:lstStyle/>
          <a:p>
            <a:r>
              <a:rPr lang="en-US" sz="2400" dirty="0"/>
              <a:t>The program added a new BSPH concentration and is reporting students from this concentration for the first time this year. Current total student FTE is 70 and current total faculty FTE is 8.5.</a:t>
            </a:r>
          </a:p>
          <a:p>
            <a:pPr marL="0" indent="0">
              <a:buNone/>
            </a:pPr>
            <a:endParaRPr lang="en-US" sz="2400" dirty="0"/>
          </a:p>
          <a:p>
            <a:r>
              <a:rPr lang="en-US" sz="2400" dirty="0"/>
              <a:t>We decided to do more marketing and then we thought about and then added another concentration, so we have more students this year.</a:t>
            </a:r>
          </a:p>
        </p:txBody>
      </p:sp>
      <p:sp>
        <p:nvSpPr>
          <p:cNvPr id="5" name="Multiplication Sign 4">
            <a:extLst>
              <a:ext uri="{FF2B5EF4-FFF2-40B4-BE49-F238E27FC236}">
                <a16:creationId xmlns:a16="http://schemas.microsoft.com/office/drawing/2014/main" id="{C82F7AD3-8680-4517-A328-079D973ACFD8}"/>
              </a:ext>
            </a:extLst>
          </p:cNvPr>
          <p:cNvSpPr/>
          <p:nvPr/>
        </p:nvSpPr>
        <p:spPr>
          <a:xfrm>
            <a:off x="2730230" y="342900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44329CA5-6979-4AEB-A9E2-9B2706AD0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8097" y="2991995"/>
            <a:ext cx="1331210" cy="1331210"/>
          </a:xfrm>
          <a:prstGeom prst="rect">
            <a:avLst/>
          </a:prstGeom>
        </p:spPr>
      </p:pic>
    </p:spTree>
    <p:extLst>
      <p:ext uri="{BB962C8B-B14F-4D97-AF65-F5344CB8AC3E}">
        <p14:creationId xmlns:p14="http://schemas.microsoft.com/office/powerpoint/2010/main" val="7209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38" name="Title 1"/>
          <p:cNvSpPr>
            <a:spLocks noGrp="1"/>
          </p:cNvSpPr>
          <p:nvPr>
            <p:ph type="title"/>
          </p:nvPr>
        </p:nvSpPr>
        <p:spPr>
          <a:xfrm>
            <a:off x="573082" y="826346"/>
            <a:ext cx="2378929" cy="1013800"/>
          </a:xfrm>
        </p:spPr>
        <p:txBody>
          <a:bodyPr>
            <a:normAutofit/>
          </a:bodyPr>
          <a:lstStyle/>
          <a:p>
            <a:pPr eaLnBrk="1" hangingPunct="1"/>
            <a:r>
              <a:rPr lang="en-US" altLang="en-US">
                <a:solidFill>
                  <a:srgbClr val="FFFFFF"/>
                </a:solidFill>
              </a:rPr>
              <a:t>Finances</a:t>
            </a:r>
            <a:endParaRPr lang="en-US" altLang="en-US" dirty="0">
              <a:solidFill>
                <a:srgbClr val="FFFFFF"/>
              </a:solidFill>
            </a:endParaRPr>
          </a:p>
        </p:txBody>
      </p:sp>
      <p:grpSp>
        <p:nvGrpSpPr>
          <p:cNvPr id="76" name="Group 75">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77" name="Rectangle 76">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2291" name="Content Placeholder 2"/>
          <p:cNvSpPr>
            <a:spLocks noGrp="1"/>
          </p:cNvSpPr>
          <p:nvPr>
            <p:ph sz="quarter" idx="1"/>
          </p:nvPr>
        </p:nvSpPr>
        <p:spPr>
          <a:xfrm>
            <a:off x="573082" y="2052084"/>
            <a:ext cx="2274937" cy="3856229"/>
          </a:xfrm>
        </p:spPr>
        <p:txBody>
          <a:bodyPr anchor="t">
            <a:normAutofit/>
          </a:bodyPr>
          <a:lstStyle/>
          <a:p>
            <a:pPr>
              <a:defRPr/>
            </a:pPr>
            <a:r>
              <a:rPr lang="en-US" sz="1600" dirty="0">
                <a:solidFill>
                  <a:srgbClr val="FFFFFF"/>
                </a:solidFill>
                <a:latin typeface="+mj-lt"/>
              </a:rPr>
              <a:t>Upload a budget table: sources of funds </a:t>
            </a:r>
          </a:p>
          <a:p>
            <a:pPr>
              <a:defRPr/>
            </a:pPr>
            <a:r>
              <a:rPr lang="en-US" sz="1600" dirty="0">
                <a:solidFill>
                  <a:srgbClr val="FFFFFF"/>
                </a:solidFill>
                <a:latin typeface="+mj-lt"/>
              </a:rPr>
              <a:t>Provide a brief explanation in the narrative box, if applicable</a:t>
            </a:r>
          </a:p>
        </p:txBody>
      </p:sp>
      <p:graphicFrame>
        <p:nvGraphicFramePr>
          <p:cNvPr id="4" name="Table 3">
            <a:extLst>
              <a:ext uri="{FF2B5EF4-FFF2-40B4-BE49-F238E27FC236}">
                <a16:creationId xmlns:a16="http://schemas.microsoft.com/office/drawing/2014/main" id="{24D93D5B-C040-193E-F62F-8CCC5DBC7DB4}"/>
              </a:ext>
            </a:extLst>
          </p:cNvPr>
          <p:cNvGraphicFramePr>
            <a:graphicFrameLocks noGrp="1"/>
          </p:cNvGraphicFramePr>
          <p:nvPr>
            <p:extLst>
              <p:ext uri="{D42A27DB-BD31-4B8C-83A1-F6EECF244321}">
                <p14:modId xmlns:p14="http://schemas.microsoft.com/office/powerpoint/2010/main" val="3183112813"/>
              </p:ext>
            </p:extLst>
          </p:nvPr>
        </p:nvGraphicFramePr>
        <p:xfrm>
          <a:off x="3480739" y="1265487"/>
          <a:ext cx="5101742" cy="3843219"/>
        </p:xfrm>
        <a:graphic>
          <a:graphicData uri="http://schemas.openxmlformats.org/drawingml/2006/table">
            <a:tbl>
              <a:tblPr>
                <a:tableStyleId>{073A0DAA-6AF3-43AB-8588-CEC1D06C72B9}</a:tableStyleId>
              </a:tblPr>
              <a:tblGrid>
                <a:gridCol w="3365188">
                  <a:extLst>
                    <a:ext uri="{9D8B030D-6E8A-4147-A177-3AD203B41FA5}">
                      <a16:colId xmlns:a16="http://schemas.microsoft.com/office/drawing/2014/main" val="402003011"/>
                    </a:ext>
                  </a:extLst>
                </a:gridCol>
                <a:gridCol w="1736554">
                  <a:extLst>
                    <a:ext uri="{9D8B030D-6E8A-4147-A177-3AD203B41FA5}">
                      <a16:colId xmlns:a16="http://schemas.microsoft.com/office/drawing/2014/main" val="2102379298"/>
                    </a:ext>
                  </a:extLst>
                </a:gridCol>
              </a:tblGrid>
              <a:tr h="395922">
                <a:tc gridSpan="2">
                  <a:txBody>
                    <a:bodyPr/>
                    <a:lstStyle/>
                    <a:p>
                      <a:pPr algn="l" fontAlgn="ctr"/>
                      <a:r>
                        <a:rPr lang="en-US" sz="1800" b="1" u="none" strike="noStrike" dirty="0">
                          <a:effectLst/>
                        </a:rPr>
                        <a:t>Source of Funds</a:t>
                      </a:r>
                      <a:endParaRPr lang="en-US" sz="1400" b="1"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2769997"/>
                  </a:ext>
                </a:extLst>
              </a:tr>
              <a:tr h="380184">
                <a:tc>
                  <a:txBody>
                    <a:bodyPr/>
                    <a:lstStyle/>
                    <a:p>
                      <a:pPr algn="l" fontAlgn="ctr"/>
                      <a:r>
                        <a:rPr lang="en-US" sz="1600" u="none" strike="noStrike" dirty="0">
                          <a:effectLst/>
                        </a:rPr>
                        <a:t>Tuition &amp; Fees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61023371"/>
                  </a:ext>
                </a:extLst>
              </a:tr>
              <a:tr h="380184">
                <a:tc>
                  <a:txBody>
                    <a:bodyPr/>
                    <a:lstStyle/>
                    <a:p>
                      <a:pPr algn="l" fontAlgn="ctr"/>
                      <a:r>
                        <a:rPr lang="en-US" sz="1600" u="none" strike="noStrike" dirty="0">
                          <a:effectLst/>
                        </a:rPr>
                        <a:t>State Appropriation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47452860"/>
                  </a:ext>
                </a:extLst>
              </a:tr>
              <a:tr h="380184">
                <a:tc>
                  <a:txBody>
                    <a:bodyPr/>
                    <a:lstStyle/>
                    <a:p>
                      <a:pPr algn="l" fontAlgn="ctr"/>
                      <a:r>
                        <a:rPr lang="en-US" sz="1600" u="none" strike="noStrike" dirty="0">
                          <a:effectLst/>
                        </a:rPr>
                        <a:t>University Funds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5468152"/>
                  </a:ext>
                </a:extLst>
              </a:tr>
              <a:tr h="380184">
                <a:tc>
                  <a:txBody>
                    <a:bodyPr/>
                    <a:lstStyle/>
                    <a:p>
                      <a:pPr algn="l" fontAlgn="ctr"/>
                      <a:r>
                        <a:rPr lang="en-US" sz="1600" u="none" strike="noStrike" dirty="0">
                          <a:effectLst/>
                        </a:rPr>
                        <a:t>Grants/Contracts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79012785"/>
                  </a:ext>
                </a:extLst>
              </a:tr>
              <a:tr h="396433">
                <a:tc>
                  <a:txBody>
                    <a:bodyPr/>
                    <a:lstStyle/>
                    <a:p>
                      <a:pPr algn="l" fontAlgn="ctr"/>
                      <a:r>
                        <a:rPr lang="en-US" sz="1600" u="none" strike="noStrike" dirty="0">
                          <a:effectLst/>
                        </a:rPr>
                        <a:t>Indirect Cost Recovery</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5539642"/>
                  </a:ext>
                </a:extLst>
              </a:tr>
              <a:tr h="380184">
                <a:tc>
                  <a:txBody>
                    <a:bodyPr/>
                    <a:lstStyle/>
                    <a:p>
                      <a:pPr algn="l" fontAlgn="ctr"/>
                      <a:r>
                        <a:rPr lang="en-US" sz="1600" u="none" strike="noStrike" dirty="0">
                          <a:effectLst/>
                        </a:rPr>
                        <a:t>Endowment</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74497801"/>
                  </a:ext>
                </a:extLst>
              </a:tr>
              <a:tr h="380184">
                <a:tc>
                  <a:txBody>
                    <a:bodyPr/>
                    <a:lstStyle/>
                    <a:p>
                      <a:pPr algn="l" fontAlgn="ctr"/>
                      <a:r>
                        <a:rPr lang="en-US" sz="1600" u="none" strike="noStrike" dirty="0">
                          <a:effectLst/>
                        </a:rPr>
                        <a:t>Gifts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28008007"/>
                  </a:ext>
                </a:extLst>
              </a:tr>
              <a:tr h="389576">
                <a:tc>
                  <a:txBody>
                    <a:bodyPr/>
                    <a:lstStyle/>
                    <a:p>
                      <a:pPr algn="l" fontAlgn="ctr"/>
                      <a:r>
                        <a:rPr lang="en-US" sz="1600" u="none" strike="noStrike" dirty="0">
                          <a:effectLst/>
                        </a:rPr>
                        <a:t>Other (explain)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p>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53436172"/>
                  </a:ext>
                </a:extLst>
              </a:tr>
              <a:tr h="380184">
                <a:tc>
                  <a:txBody>
                    <a:bodyPr/>
                    <a:lstStyle/>
                    <a:p>
                      <a:pPr algn="r" fontAlgn="ctr"/>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90662676"/>
                  </a:ext>
                </a:extLst>
              </a:tr>
            </a:tbl>
          </a:graphicData>
        </a:graphic>
      </p:graphicFrame>
    </p:spTree>
    <p:extLst>
      <p:ext uri="{BB962C8B-B14F-4D97-AF65-F5344CB8AC3E}">
        <p14:creationId xmlns:p14="http://schemas.microsoft.com/office/powerpoint/2010/main" val="291092890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5" y="485678"/>
            <a:ext cx="3131058"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719367" y="1113764"/>
            <a:ext cx="2452312" cy="4624327"/>
          </a:xfrm>
        </p:spPr>
        <p:txBody>
          <a:bodyPr vert="horz" lIns="91440" tIns="45720" rIns="91440" bIns="45720" rtlCol="0" anchor="ctr">
            <a:normAutofit/>
          </a:bodyPr>
          <a:lstStyle/>
          <a:p>
            <a:r>
              <a:rPr lang="en-US" altLang="en-US" dirty="0">
                <a:solidFill>
                  <a:srgbClr val="FFFFFF"/>
                </a:solidFill>
              </a:rPr>
              <a:t>Other resources</a:t>
            </a:r>
          </a:p>
        </p:txBody>
      </p:sp>
      <p:sp>
        <p:nvSpPr>
          <p:cNvPr id="6" name="Content Placeholder 2"/>
          <p:cNvSpPr txBox="1">
            <a:spLocks/>
          </p:cNvSpPr>
          <p:nvPr/>
        </p:nvSpPr>
        <p:spPr>
          <a:xfrm>
            <a:off x="3866928" y="1113764"/>
            <a:ext cx="4581135" cy="46243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Bold" panose="020B0704020202020204" pitchFamily="34" charset="0"/>
                <a:ea typeface="+mn-ea"/>
                <a:cs typeface="Arial Bold" panose="020B07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2"/>
              </a:buClr>
              <a:buSzPct val="92000"/>
              <a:buFont typeface="Wingdings 2" panose="05020102010507070707" pitchFamily="18" charset="2"/>
              <a:buChar char=""/>
              <a:defRPr/>
            </a:pPr>
            <a:r>
              <a:rPr lang="en-US" sz="2000" u="sng" dirty="0">
                <a:solidFill>
                  <a:schemeClr val="tx2"/>
                </a:solidFill>
                <a:latin typeface="+mn-lt"/>
                <a:cs typeface="+mn-cs"/>
              </a:rPr>
              <a:t>Significant</a:t>
            </a:r>
            <a:r>
              <a:rPr lang="en-US" sz="2000" dirty="0">
                <a:solidFill>
                  <a:schemeClr val="tx2"/>
                </a:solidFill>
                <a:latin typeface="+mn-lt"/>
                <a:cs typeface="+mn-cs"/>
              </a:rPr>
              <a:t> changes in other resources (</a:t>
            </a:r>
            <a:r>
              <a:rPr lang="en-US" sz="2000" dirty="0" err="1">
                <a:solidFill>
                  <a:schemeClr val="tx2"/>
                </a:solidFill>
                <a:latin typeface="+mn-lt"/>
                <a:cs typeface="+mn-cs"/>
              </a:rPr>
              <a:t>eg</a:t>
            </a:r>
            <a:r>
              <a:rPr lang="en-US" sz="2000" dirty="0">
                <a:solidFill>
                  <a:schemeClr val="tx2"/>
                </a:solidFill>
                <a:latin typeface="+mn-lt"/>
                <a:cs typeface="+mn-cs"/>
              </a:rPr>
              <a:t>, facilities, computer equipment, travel support, etc.) that may impact student learning or other areas of compliance with the criteria</a:t>
            </a:r>
          </a:p>
          <a:p>
            <a:pPr lvl="1" defTabSz="457200">
              <a:spcBef>
                <a:spcPct val="20000"/>
              </a:spcBef>
              <a:spcAft>
                <a:spcPts val="600"/>
              </a:spcAft>
              <a:buClr>
                <a:schemeClr val="accent2"/>
              </a:buClr>
              <a:buSzPct val="92000"/>
              <a:buFont typeface="Wingdings 2" panose="05020102010507070707" pitchFamily="18" charset="2"/>
              <a:buChar char=""/>
              <a:defRPr/>
            </a:pPr>
            <a:r>
              <a:rPr lang="en-US" sz="2000" dirty="0">
                <a:solidFill>
                  <a:schemeClr val="tx2"/>
                </a:solidFill>
                <a:cs typeface="+mn-cs"/>
              </a:rPr>
              <a:t>Temporary changes/reductions related to COVID-19 should be reported only if they continue to impact student learning or compliance with accreditation criteria</a:t>
            </a:r>
            <a:endParaRPr lang="en-US" sz="2000" dirty="0">
              <a:solidFill>
                <a:schemeClr val="tx2"/>
              </a:solidFill>
              <a:latin typeface="+mn-lt"/>
              <a:cs typeface="+mn-cs"/>
            </a:endParaRPr>
          </a:p>
          <a:p>
            <a:pPr defTabSz="457200">
              <a:spcBef>
                <a:spcPct val="20000"/>
              </a:spcBef>
              <a:spcAft>
                <a:spcPts val="600"/>
              </a:spcAft>
              <a:buClr>
                <a:schemeClr val="accent2"/>
              </a:buClr>
              <a:buSzPct val="92000"/>
              <a:buFont typeface="Wingdings 2" panose="05020102010507070707" pitchFamily="18" charset="2"/>
              <a:buChar char=""/>
              <a:defRPr/>
            </a:pPr>
            <a:r>
              <a:rPr lang="en-US" sz="2000" dirty="0">
                <a:solidFill>
                  <a:schemeClr val="tx2"/>
                </a:solidFill>
                <a:latin typeface="+mn-lt"/>
                <a:cs typeface="+mn-cs"/>
              </a:rPr>
              <a:t>Spare the details!</a:t>
            </a:r>
          </a:p>
          <a:p>
            <a:pPr defTabSz="457200">
              <a:spcBef>
                <a:spcPct val="20000"/>
              </a:spcBef>
              <a:spcAft>
                <a:spcPts val="600"/>
              </a:spcAft>
              <a:buClr>
                <a:schemeClr val="accent2"/>
              </a:buClr>
              <a:buSzPct val="92000"/>
              <a:buFont typeface="Wingdings 2" panose="05020102010507070707" pitchFamily="18" charset="2"/>
              <a:buChar char=""/>
              <a:defRPr/>
            </a:pPr>
            <a:endParaRPr lang="en-US" sz="1500" dirty="0">
              <a:solidFill>
                <a:schemeClr val="tx2"/>
              </a:solidFill>
              <a:latin typeface="+mn-lt"/>
              <a:cs typeface="+mn-cs"/>
            </a:endParaRPr>
          </a:p>
          <a:p>
            <a:pPr defTabSz="457200">
              <a:spcBef>
                <a:spcPct val="20000"/>
              </a:spcBef>
              <a:spcAft>
                <a:spcPts val="600"/>
              </a:spcAft>
              <a:buClr>
                <a:schemeClr val="accent2"/>
              </a:buClr>
              <a:buSzPct val="92000"/>
              <a:buFont typeface="Wingdings 2" panose="05020102010507070707" pitchFamily="18" charset="2"/>
              <a:buChar char=""/>
            </a:pPr>
            <a:endParaRPr lang="en-US" sz="1500" dirty="0">
              <a:solidFill>
                <a:schemeClr val="tx2"/>
              </a:solidFill>
              <a:latin typeface="+mn-lt"/>
              <a:cs typeface="+mn-cs"/>
            </a:endParaRPr>
          </a:p>
          <a:p>
            <a:pPr defTabSz="457200">
              <a:spcBef>
                <a:spcPct val="20000"/>
              </a:spcBef>
              <a:spcAft>
                <a:spcPts val="600"/>
              </a:spcAft>
              <a:buClr>
                <a:schemeClr val="accent2"/>
              </a:buClr>
              <a:buSzPct val="92000"/>
              <a:buFont typeface="Wingdings 2" panose="05020102010507070707" pitchFamily="18" charset="2"/>
              <a:buChar char=""/>
              <a:defRPr/>
            </a:pPr>
            <a:endParaRPr lang="en-US" sz="1500" dirty="0">
              <a:solidFill>
                <a:schemeClr val="tx2"/>
              </a:solidFill>
              <a:latin typeface="+mn-lt"/>
              <a:cs typeface="+mn-cs"/>
            </a:endParaRPr>
          </a:p>
          <a:p>
            <a:pPr defTabSz="457200">
              <a:spcBef>
                <a:spcPct val="20000"/>
              </a:spcBef>
              <a:spcAft>
                <a:spcPts val="600"/>
              </a:spcAft>
              <a:buClr>
                <a:schemeClr val="accent2"/>
              </a:buClr>
              <a:buSzPct val="92000"/>
              <a:buFont typeface="Wingdings 2" panose="05020102010507070707" pitchFamily="18" charset="2"/>
              <a:buChar char=""/>
              <a:defRPr/>
            </a:pPr>
            <a:endParaRPr lang="en-US" sz="1500" dirty="0">
              <a:solidFill>
                <a:schemeClr val="tx2"/>
              </a:solidFill>
              <a:latin typeface="+mn-lt"/>
              <a:cs typeface="+mn-cs"/>
            </a:endParaRPr>
          </a:p>
        </p:txBody>
      </p:sp>
    </p:spTree>
    <p:extLst>
      <p:ext uri="{BB962C8B-B14F-4D97-AF65-F5344CB8AC3E}">
        <p14:creationId xmlns:p14="http://schemas.microsoft.com/office/powerpoint/2010/main" val="147780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BC2A-1D0C-4CA7-BFBE-3DBBC88F9211}"/>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9E9298B7-A7C0-470A-B0E5-D370446506B6}"/>
              </a:ext>
            </a:extLst>
          </p:cNvPr>
          <p:cNvSpPr>
            <a:spLocks noGrp="1"/>
          </p:cNvSpPr>
          <p:nvPr>
            <p:ph idx="1"/>
          </p:nvPr>
        </p:nvSpPr>
        <p:spPr/>
        <p:txBody>
          <a:bodyPr>
            <a:normAutofit fontScale="77500" lnSpcReduction="20000"/>
          </a:bodyPr>
          <a:lstStyle/>
          <a:p>
            <a:r>
              <a:rPr lang="en-US" dirty="0"/>
              <a:t>One of the two administrative staff members retired. The department has posted the job and is in the process of interviewing candidates with plans to onboard in spring 2023.</a:t>
            </a:r>
          </a:p>
          <a:p>
            <a:endParaRPr lang="en-US" dirty="0"/>
          </a:p>
          <a:p>
            <a:r>
              <a:rPr lang="en-US" dirty="0"/>
              <a:t>The program has two administrative staff, and one has retired. The program wants to replace this person, so it has had to work with the Business Office to get approval to post the job. Once we post the job, we can start interviewing candidates to replace the staff member that retired. In addition, we got more computers which has helped our other staff member.</a:t>
            </a:r>
          </a:p>
        </p:txBody>
      </p:sp>
      <p:pic>
        <p:nvPicPr>
          <p:cNvPr id="4" name="Graphic 3" descr="Checkmark with solid fill">
            <a:extLst>
              <a:ext uri="{FF2B5EF4-FFF2-40B4-BE49-F238E27FC236}">
                <a16:creationId xmlns:a16="http://schemas.microsoft.com/office/drawing/2014/main" id="{E1FDDB08-F400-4451-8BEB-24654167CC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3562" y="1750550"/>
            <a:ext cx="1331210" cy="1331210"/>
          </a:xfrm>
          <a:prstGeom prst="rect">
            <a:avLst/>
          </a:prstGeom>
        </p:spPr>
      </p:pic>
      <p:sp>
        <p:nvSpPr>
          <p:cNvPr id="5" name="Multiplication Sign 4">
            <a:extLst>
              <a:ext uri="{FF2B5EF4-FFF2-40B4-BE49-F238E27FC236}">
                <a16:creationId xmlns:a16="http://schemas.microsoft.com/office/drawing/2014/main" id="{AEEED0F6-5CB1-4139-A1CD-DAEAAE16CA71}"/>
              </a:ext>
            </a:extLst>
          </p:cNvPr>
          <p:cNvSpPr/>
          <p:nvPr/>
        </p:nvSpPr>
        <p:spPr>
          <a:xfrm>
            <a:off x="2898760" y="3081760"/>
            <a:ext cx="1841770" cy="300048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5154" y="668377"/>
            <a:ext cx="9144000" cy="990600"/>
          </a:xfrm>
        </p:spPr>
        <p:txBody>
          <a:bodyPr>
            <a:noAutofit/>
          </a:bodyPr>
          <a:lstStyle/>
          <a:p>
            <a:pPr eaLnBrk="1" hangingPunct="1"/>
            <a:r>
              <a:rPr lang="en-US" altLang="en-US" dirty="0"/>
              <a:t>SBP Quantitative faculty information </a:t>
            </a:r>
            <a:br>
              <a:rPr lang="en-US" altLang="en-US" dirty="0"/>
            </a:br>
            <a:endParaRPr lang="en-US" altLang="en-US" dirty="0"/>
          </a:p>
        </p:txBody>
      </p:sp>
      <p:sp>
        <p:nvSpPr>
          <p:cNvPr id="12291" name="Content Placeholder 2"/>
          <p:cNvSpPr>
            <a:spLocks noGrp="1"/>
          </p:cNvSpPr>
          <p:nvPr>
            <p:ph sz="quarter" idx="1"/>
          </p:nvPr>
        </p:nvSpPr>
        <p:spPr>
          <a:xfrm>
            <a:off x="515154" y="2145633"/>
            <a:ext cx="8147581" cy="1821060"/>
          </a:xfrm>
        </p:spPr>
        <p:txBody>
          <a:bodyPr>
            <a:normAutofit/>
          </a:bodyPr>
          <a:lstStyle/>
          <a:p>
            <a:pPr marL="0" indent="0" eaLnBrk="1" hangingPunct="1">
              <a:buNone/>
              <a:defRPr/>
            </a:pPr>
            <a:endParaRPr lang="en-US" sz="2400" dirty="0">
              <a:latin typeface="+mj-lt"/>
            </a:endParaRPr>
          </a:p>
          <a:p>
            <a:pPr eaLnBrk="1" hangingPunct="1">
              <a:defRPr/>
            </a:pPr>
            <a:endParaRPr lang="en-US" dirty="0">
              <a:latin typeface="+mj-lt"/>
            </a:endParaRPr>
          </a:p>
        </p:txBody>
      </p:sp>
      <p:pic>
        <p:nvPicPr>
          <p:cNvPr id="5" name="Picture 1" descr="image001">
            <a:extLst>
              <a:ext uri="{FF2B5EF4-FFF2-40B4-BE49-F238E27FC236}">
                <a16:creationId xmlns:a16="http://schemas.microsoft.com/office/drawing/2014/main" id="{70B172A0-3CD4-4EB7-9EBE-80C6ADA0C5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0" t="38023" r="38612" b="32386"/>
          <a:stretch/>
        </p:blipFill>
        <p:spPr bwMode="auto">
          <a:xfrm>
            <a:off x="803189" y="2116473"/>
            <a:ext cx="8121776" cy="296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88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D18352CE-1628-465B-B2B6-79683EAE75A1}"/>
              </a:ext>
            </a:extLst>
          </p:cNvPr>
          <p:cNvPicPr>
            <a:picLocks noChangeAspect="1"/>
          </p:cNvPicPr>
          <p:nvPr/>
        </p:nvPicPr>
        <p:blipFill>
          <a:blip r:embed="rId3"/>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F5F1E850-CB1A-449A-9F67-D704B6280A3B}"/>
              </a:ext>
            </a:extLst>
          </p:cNvPr>
          <p:cNvSpPr/>
          <p:nvPr/>
        </p:nvSpPr>
        <p:spPr>
          <a:xfrm>
            <a:off x="3986784" y="5510784"/>
            <a:ext cx="1792224" cy="646176"/>
          </a:xfrm>
          <a:prstGeom prst="rect">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FFE9C96-6BD3-4A8B-A064-2327FD25B3A6}"/>
              </a:ext>
            </a:extLst>
          </p:cNvPr>
          <p:cNvCxnSpPr>
            <a:cxnSpLocks/>
          </p:cNvCxnSpPr>
          <p:nvPr/>
        </p:nvCxnSpPr>
        <p:spPr>
          <a:xfrm flipV="1">
            <a:off x="5632704" y="5205984"/>
            <a:ext cx="658368" cy="627888"/>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013BF719-44F4-4AA6-9A87-B3474BCB014B}"/>
              </a:ext>
            </a:extLst>
          </p:cNvPr>
          <p:cNvSpPr/>
          <p:nvPr/>
        </p:nvSpPr>
        <p:spPr>
          <a:xfrm>
            <a:off x="110359" y="6000750"/>
            <a:ext cx="2632841" cy="857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98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7016-FCB1-40A2-AFAF-8BB7BB50C68B}"/>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EBBCCBAB-D350-4B3B-B48A-24A7013A6BCD}"/>
              </a:ext>
            </a:extLst>
          </p:cNvPr>
          <p:cNvSpPr>
            <a:spLocks noGrp="1"/>
          </p:cNvSpPr>
          <p:nvPr>
            <p:ph idx="1"/>
          </p:nvPr>
        </p:nvSpPr>
        <p:spPr/>
        <p:txBody>
          <a:bodyPr>
            <a:normAutofit/>
          </a:bodyPr>
          <a:lstStyle/>
          <a:p>
            <a:r>
              <a:rPr lang="en-US" dirty="0"/>
              <a:t>A PIF for the BSPH in community health resigned in spring 2022. The program has posted the position and plans to hire a replacement by spring 2023. </a:t>
            </a:r>
          </a:p>
          <a:p>
            <a:r>
              <a:rPr lang="en-US" dirty="0"/>
              <a:t>The program lost a faculty member from the global health concentration and submitted a substantive change form June 12, 2022 to discontinue the concentration.</a:t>
            </a:r>
          </a:p>
          <a:p>
            <a:endParaRPr lang="en-US" dirty="0"/>
          </a:p>
        </p:txBody>
      </p:sp>
      <p:pic>
        <p:nvPicPr>
          <p:cNvPr id="4" name="Graphic 3" descr="Checkmark with solid fill">
            <a:extLst>
              <a:ext uri="{FF2B5EF4-FFF2-40B4-BE49-F238E27FC236}">
                <a16:creationId xmlns:a16="http://schemas.microsoft.com/office/drawing/2014/main" id="{A350576E-18A3-49F3-95CB-096301417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2790" y="2604321"/>
            <a:ext cx="1331210" cy="1331210"/>
          </a:xfrm>
          <a:prstGeom prst="rect">
            <a:avLst/>
          </a:prstGeom>
        </p:spPr>
      </p:pic>
      <p:pic>
        <p:nvPicPr>
          <p:cNvPr id="5" name="Graphic 4" descr="Checkmark with solid fill">
            <a:extLst>
              <a:ext uri="{FF2B5EF4-FFF2-40B4-BE49-F238E27FC236}">
                <a16:creationId xmlns:a16="http://schemas.microsoft.com/office/drawing/2014/main" id="{33D3331C-E5A9-43A5-B626-7D87200C5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942" y="4527590"/>
            <a:ext cx="1331210" cy="1331210"/>
          </a:xfrm>
          <a:prstGeom prst="rect">
            <a:avLst/>
          </a:prstGeom>
        </p:spPr>
      </p:pic>
    </p:spTree>
    <p:extLst>
      <p:ext uri="{BB962C8B-B14F-4D97-AF65-F5344CB8AC3E}">
        <p14:creationId xmlns:p14="http://schemas.microsoft.com/office/powerpoint/2010/main" val="40512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38" name="Title 1"/>
          <p:cNvSpPr>
            <a:spLocks noGrp="1"/>
          </p:cNvSpPr>
          <p:nvPr>
            <p:ph type="title"/>
          </p:nvPr>
        </p:nvSpPr>
        <p:spPr>
          <a:xfrm>
            <a:off x="571590" y="960723"/>
            <a:ext cx="3726367" cy="1013800"/>
          </a:xfrm>
        </p:spPr>
        <p:txBody>
          <a:bodyPr>
            <a:normAutofit/>
          </a:bodyPr>
          <a:lstStyle/>
          <a:p>
            <a:r>
              <a:rPr lang="en-US" altLang="en-US">
                <a:solidFill>
                  <a:srgbClr val="FFFFFF"/>
                </a:solidFill>
              </a:rPr>
              <a:t>Graduation rates</a:t>
            </a:r>
          </a:p>
        </p:txBody>
      </p:sp>
      <p:sp>
        <p:nvSpPr>
          <p:cNvPr id="76" name="Rectangle 7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291" name="Content Placeholder 2"/>
          <p:cNvSpPr>
            <a:spLocks noGrp="1"/>
          </p:cNvSpPr>
          <p:nvPr>
            <p:ph sz="quarter" idx="1"/>
          </p:nvPr>
        </p:nvSpPr>
        <p:spPr>
          <a:xfrm>
            <a:off x="587540" y="2254102"/>
            <a:ext cx="3710416" cy="3650344"/>
          </a:xfrm>
        </p:spPr>
        <p:txBody>
          <a:bodyPr>
            <a:normAutofit/>
          </a:bodyPr>
          <a:lstStyle/>
          <a:p>
            <a:pPr eaLnBrk="1" hangingPunct="1">
              <a:lnSpc>
                <a:spcPct val="90000"/>
              </a:lnSpc>
              <a:defRPr/>
            </a:pPr>
            <a:r>
              <a:rPr lang="en-US" sz="2000" u="sng" dirty="0">
                <a:solidFill>
                  <a:srgbClr val="FFFFFF"/>
                </a:solidFill>
                <a:latin typeface="+mj-lt"/>
              </a:rPr>
              <a:t>ONLY the most recent cohort that has reached the maximum allowable time to graduate</a:t>
            </a:r>
          </a:p>
          <a:p>
            <a:pPr>
              <a:lnSpc>
                <a:spcPct val="90000"/>
              </a:lnSpc>
              <a:defRPr/>
            </a:pPr>
            <a:r>
              <a:rPr lang="en-US" sz="2000" dirty="0">
                <a:solidFill>
                  <a:srgbClr val="FFFFFF"/>
                </a:solidFill>
                <a:latin typeface="+mj-lt"/>
              </a:rPr>
              <a:t>Row for each degree conferred—NOT by concentration or department</a:t>
            </a:r>
          </a:p>
          <a:p>
            <a:pPr>
              <a:lnSpc>
                <a:spcPct val="90000"/>
              </a:lnSpc>
              <a:defRPr/>
            </a:pPr>
            <a:r>
              <a:rPr lang="en-US" sz="2000" dirty="0">
                <a:solidFill>
                  <a:srgbClr val="FFFFFF"/>
                </a:solidFill>
                <a:latin typeface="+mj-lt"/>
              </a:rPr>
              <a:t>Explanation required for any low graduation rate(s): &lt;70%</a:t>
            </a:r>
          </a:p>
        </p:txBody>
      </p:sp>
      <p:pic>
        <p:nvPicPr>
          <p:cNvPr id="4" name="Graphic 3" descr="Graduation cap">
            <a:extLst>
              <a:ext uri="{FF2B5EF4-FFF2-40B4-BE49-F238E27FC236}">
                <a16:creationId xmlns:a16="http://schemas.microsoft.com/office/drawing/2014/main" id="{0DD27066-9E4B-4CDC-AEEF-B504A59C20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1063" y="1576373"/>
            <a:ext cx="3714356" cy="3714356"/>
          </a:xfrm>
          <a:prstGeom prst="rect">
            <a:avLst/>
          </a:prstGeom>
        </p:spPr>
      </p:pic>
    </p:spTree>
    <p:extLst>
      <p:ext uri="{BB962C8B-B14F-4D97-AF65-F5344CB8AC3E}">
        <p14:creationId xmlns:p14="http://schemas.microsoft.com/office/powerpoint/2010/main" val="27179910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3733" y="5181599"/>
            <a:ext cx="3217334" cy="491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7BE5F3B-2D32-4246-ADAB-53A77C8164B0}"/>
              </a:ext>
            </a:extLst>
          </p:cNvPr>
          <p:cNvSpPr>
            <a:spLocks noGrp="1"/>
          </p:cNvSpPr>
          <p:nvPr>
            <p:ph idx="1"/>
          </p:nvPr>
        </p:nvSpPr>
        <p:spPr>
          <a:xfrm>
            <a:off x="581025" y="2227263"/>
            <a:ext cx="7989888" cy="3632200"/>
          </a:xfrm>
        </p:spPr>
        <p:txBody>
          <a:bodyPr>
            <a:normAutofit fontScale="92500" lnSpcReduction="20000"/>
          </a:bodyPr>
          <a:lstStyle/>
          <a:p>
            <a:r>
              <a:rPr lang="en-US" dirty="0"/>
              <a:t>Current reporting year:  AY 2021-22</a:t>
            </a:r>
          </a:p>
          <a:p>
            <a:r>
              <a:rPr lang="en-US" dirty="0"/>
              <a:t>5-year MTTG (max time to graduate)</a:t>
            </a:r>
          </a:p>
          <a:p>
            <a:r>
              <a:rPr lang="en-US" dirty="0"/>
              <a:t>What cohort do we report on?</a:t>
            </a:r>
          </a:p>
          <a:p>
            <a:pPr lvl="2"/>
            <a:r>
              <a:rPr lang="en-US" dirty="0"/>
              <a:t>2021-22– Year 5</a:t>
            </a:r>
          </a:p>
          <a:p>
            <a:pPr lvl="2"/>
            <a:r>
              <a:rPr lang="en-US" dirty="0"/>
              <a:t>2020-21 – Year 4</a:t>
            </a:r>
          </a:p>
          <a:p>
            <a:pPr lvl="2"/>
            <a:r>
              <a:rPr lang="en-US" dirty="0"/>
              <a:t>2019-20 – Year 3 </a:t>
            </a:r>
          </a:p>
          <a:p>
            <a:pPr lvl="2"/>
            <a:r>
              <a:rPr lang="en-US" dirty="0"/>
              <a:t>2018-19 – Year 2</a:t>
            </a:r>
          </a:p>
          <a:p>
            <a:pPr lvl="2"/>
            <a:r>
              <a:rPr lang="en-US" dirty="0"/>
              <a:t>2017-18 – Year 1</a:t>
            </a:r>
          </a:p>
          <a:p>
            <a:pPr marL="0" indent="0">
              <a:buNone/>
            </a:pPr>
            <a:endParaRPr lang="en-US" dirty="0"/>
          </a:p>
        </p:txBody>
      </p:sp>
      <p:sp>
        <p:nvSpPr>
          <p:cNvPr id="2" name="Title 1">
            <a:extLst>
              <a:ext uri="{FF2B5EF4-FFF2-40B4-BE49-F238E27FC236}">
                <a16:creationId xmlns:a16="http://schemas.microsoft.com/office/drawing/2014/main" id="{8CE6CF97-11FE-419A-B929-AC684C33D3EA}"/>
              </a:ext>
            </a:extLst>
          </p:cNvPr>
          <p:cNvSpPr>
            <a:spLocks noGrp="1"/>
          </p:cNvSpPr>
          <p:nvPr>
            <p:ph type="title"/>
          </p:nvPr>
        </p:nvSpPr>
        <p:spPr/>
        <p:txBody>
          <a:bodyPr>
            <a:normAutofit fontScale="90000"/>
          </a:bodyPr>
          <a:lstStyle/>
          <a:p>
            <a:r>
              <a:rPr lang="en-US" dirty="0"/>
              <a:t>How do I know what cohort to report on for graduation rates?</a:t>
            </a:r>
          </a:p>
        </p:txBody>
      </p:sp>
    </p:spTree>
    <p:extLst>
      <p:ext uri="{BB962C8B-B14F-4D97-AF65-F5344CB8AC3E}">
        <p14:creationId xmlns:p14="http://schemas.microsoft.com/office/powerpoint/2010/main" val="17660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3688-BDEA-4C6C-97CD-3BD942DB8A10}"/>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7A087352-E517-4503-885D-C282CEAE48B8}"/>
              </a:ext>
            </a:extLst>
          </p:cNvPr>
          <p:cNvSpPr>
            <a:spLocks noGrp="1"/>
          </p:cNvSpPr>
          <p:nvPr>
            <p:ph idx="1"/>
          </p:nvPr>
        </p:nvSpPr>
        <p:spPr>
          <a:xfrm>
            <a:off x="581193" y="1898249"/>
            <a:ext cx="8364024" cy="4120586"/>
          </a:xfrm>
        </p:spPr>
        <p:txBody>
          <a:bodyPr>
            <a:normAutofit fontScale="92500"/>
          </a:bodyPr>
          <a:lstStyle/>
          <a:p>
            <a:endParaRPr lang="en-US" sz="2000" dirty="0"/>
          </a:p>
          <a:p>
            <a:r>
              <a:rPr lang="en-US" dirty="0"/>
              <a:t>Our program doesn’t have a maximum time to graduation.</a:t>
            </a:r>
            <a:endParaRPr lang="en-US" sz="2400" dirty="0"/>
          </a:p>
          <a:p>
            <a:pPr lvl="1"/>
            <a:r>
              <a:rPr lang="en-US" sz="2400" dirty="0"/>
              <a:t>Each degree must have one maximum time to graduation. If full-time and part-time students have different max times, use the longer one. </a:t>
            </a:r>
            <a:endParaRPr lang="en-US" sz="1800" dirty="0"/>
          </a:p>
          <a:p>
            <a:r>
              <a:rPr lang="en-US" dirty="0"/>
              <a:t>We are reporting on all students who graduated during the 2021-22 AY.</a:t>
            </a:r>
          </a:p>
          <a:p>
            <a:pPr lvl="1"/>
            <a:r>
              <a:rPr lang="en-US" sz="2400" dirty="0"/>
              <a:t>Only report on students who reached their max time to graduation during the 2021-22 AY.</a:t>
            </a:r>
            <a:endParaRPr lang="en-US" sz="1800" dirty="0"/>
          </a:p>
        </p:txBody>
      </p:sp>
      <p:sp>
        <p:nvSpPr>
          <p:cNvPr id="4" name="Multiplication Sign 3">
            <a:extLst>
              <a:ext uri="{FF2B5EF4-FFF2-40B4-BE49-F238E27FC236}">
                <a16:creationId xmlns:a16="http://schemas.microsoft.com/office/drawing/2014/main" id="{8EFD4C5C-8882-41C7-A40F-300A8FF58790}"/>
              </a:ext>
            </a:extLst>
          </p:cNvPr>
          <p:cNvSpPr/>
          <p:nvPr/>
        </p:nvSpPr>
        <p:spPr>
          <a:xfrm>
            <a:off x="3233821" y="158560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8DBD96E4-2A0D-47BD-84CB-2459571D97A3}"/>
              </a:ext>
            </a:extLst>
          </p:cNvPr>
          <p:cNvSpPr/>
          <p:nvPr/>
        </p:nvSpPr>
        <p:spPr>
          <a:xfrm>
            <a:off x="3233821" y="3432265"/>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C9EC-5EC0-4D2C-9700-21AD39FBB978}"/>
              </a:ext>
            </a:extLst>
          </p:cNvPr>
          <p:cNvSpPr>
            <a:spLocks noGrp="1"/>
          </p:cNvSpPr>
          <p:nvPr>
            <p:ph type="title"/>
          </p:nvPr>
        </p:nvSpPr>
        <p:spPr/>
        <p:txBody>
          <a:bodyPr/>
          <a:lstStyle/>
          <a:p>
            <a:r>
              <a:rPr lang="en-US" dirty="0"/>
              <a:t>Challenges in reporting graduation rates</a:t>
            </a:r>
          </a:p>
        </p:txBody>
      </p:sp>
      <p:sp>
        <p:nvSpPr>
          <p:cNvPr id="3" name="Content Placeholder 2">
            <a:extLst>
              <a:ext uri="{FF2B5EF4-FFF2-40B4-BE49-F238E27FC236}">
                <a16:creationId xmlns:a16="http://schemas.microsoft.com/office/drawing/2014/main" id="{CAE95B5E-D8FA-4861-94D3-653D114B72F0}"/>
              </a:ext>
            </a:extLst>
          </p:cNvPr>
          <p:cNvSpPr>
            <a:spLocks noGrp="1"/>
          </p:cNvSpPr>
          <p:nvPr>
            <p:ph idx="1"/>
          </p:nvPr>
        </p:nvSpPr>
        <p:spPr/>
        <p:txBody>
          <a:bodyPr>
            <a:normAutofit fontScale="92500" lnSpcReduction="20000"/>
          </a:bodyPr>
          <a:lstStyle/>
          <a:p>
            <a:r>
              <a:rPr lang="en-US" sz="1600" dirty="0"/>
              <a:t>We count our undergraduate students starting their freshman year. Many students change majors, so our withdrawal rates are high. </a:t>
            </a:r>
          </a:p>
          <a:p>
            <a:pPr lvl="1"/>
            <a:endParaRPr lang="en-US" sz="1400" dirty="0"/>
          </a:p>
          <a:p>
            <a:pPr lvl="1"/>
            <a:r>
              <a:rPr lang="en-US" sz="1400" dirty="0"/>
              <a:t>Start counting students when they have declared the major and reached 75 credits. Then as students meet these requirements, assign them to a cohort and track their graduation rates. </a:t>
            </a:r>
          </a:p>
          <a:p>
            <a:pPr marL="324000" lvl="1" indent="0">
              <a:buNone/>
            </a:pPr>
            <a:endParaRPr lang="en-US" sz="1400" dirty="0"/>
          </a:p>
          <a:p>
            <a:pPr marL="324000" lvl="1" indent="0">
              <a:buNone/>
            </a:pPr>
            <a:endParaRPr lang="en-US" sz="1400" dirty="0"/>
          </a:p>
          <a:p>
            <a:r>
              <a:rPr lang="en-US" sz="1600" dirty="0"/>
              <a:t>Students transfer between degrees within the unit of accreditation. We count them in their original degree (or in both degrees). </a:t>
            </a:r>
          </a:p>
          <a:p>
            <a:pPr marL="0" indent="0">
              <a:buNone/>
            </a:pPr>
            <a:endParaRPr lang="en-US" sz="1400" dirty="0"/>
          </a:p>
          <a:p>
            <a:pPr lvl="1"/>
            <a:r>
              <a:rPr lang="en-US" sz="1400" dirty="0"/>
              <a:t>Students who switch to a degree within the unit of accreditation (e.g., BS to BA) should only be counted toward the new degree. </a:t>
            </a:r>
          </a:p>
          <a:p>
            <a:pPr lvl="1"/>
            <a:r>
              <a:rPr lang="en-US" sz="1400" dirty="0"/>
              <a:t>Students who take a leave of absence or receive permission to extend their time in the program should be moved from their original cohort to a more recent cohort based on their updated maximum allowable time to graduation.</a:t>
            </a:r>
          </a:p>
        </p:txBody>
      </p:sp>
      <p:sp>
        <p:nvSpPr>
          <p:cNvPr id="4" name="Multiplication Sign 3">
            <a:extLst>
              <a:ext uri="{FF2B5EF4-FFF2-40B4-BE49-F238E27FC236}">
                <a16:creationId xmlns:a16="http://schemas.microsoft.com/office/drawing/2014/main" id="{C4190945-2746-43AC-9A3E-6AEC00059206}"/>
              </a:ext>
            </a:extLst>
          </p:cNvPr>
          <p:cNvSpPr/>
          <p:nvPr/>
        </p:nvSpPr>
        <p:spPr>
          <a:xfrm>
            <a:off x="3194910" y="1585607"/>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DCDE1CCA-BC40-4A59-8703-A6E2FCEA2633}"/>
              </a:ext>
            </a:extLst>
          </p:cNvPr>
          <p:cNvSpPr/>
          <p:nvPr/>
        </p:nvSpPr>
        <p:spPr>
          <a:xfrm>
            <a:off x="3194910" y="331064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8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pic>
        <p:nvPicPr>
          <p:cNvPr id="3" name="Picture 2">
            <a:extLst>
              <a:ext uri="{FF2B5EF4-FFF2-40B4-BE49-F238E27FC236}">
                <a16:creationId xmlns:a16="http://schemas.microsoft.com/office/drawing/2014/main" id="{45A2D5D2-29E9-4CDB-B1D0-E72DC44B0F51}"/>
              </a:ext>
            </a:extLst>
          </p:cNvPr>
          <p:cNvPicPr>
            <a:picLocks noChangeAspect="1"/>
          </p:cNvPicPr>
          <p:nvPr/>
        </p:nvPicPr>
        <p:blipFill rotWithShape="1">
          <a:blip r:embed="rId3"/>
          <a:srcRect l="28518" t="50000" r="36666" b="42257"/>
          <a:stretch/>
        </p:blipFill>
        <p:spPr>
          <a:xfrm>
            <a:off x="2111829" y="2960076"/>
            <a:ext cx="6847969" cy="981973"/>
          </a:xfrm>
          <a:prstGeom prst="rect">
            <a:avLst/>
          </a:prstGeom>
        </p:spPr>
      </p:pic>
      <p:sp>
        <p:nvSpPr>
          <p:cNvPr id="9" name="TextBox 8">
            <a:extLst>
              <a:ext uri="{FF2B5EF4-FFF2-40B4-BE49-F238E27FC236}">
                <a16:creationId xmlns:a16="http://schemas.microsoft.com/office/drawing/2014/main" id="{A0F230C2-517B-43AD-B2C1-325419CF046D}"/>
              </a:ext>
            </a:extLst>
          </p:cNvPr>
          <p:cNvSpPr txBox="1"/>
          <p:nvPr/>
        </p:nvSpPr>
        <p:spPr>
          <a:xfrm>
            <a:off x="2396934" y="3629762"/>
            <a:ext cx="339970" cy="276999"/>
          </a:xfrm>
          <a:prstGeom prst="rect">
            <a:avLst/>
          </a:prstGeom>
          <a:solidFill>
            <a:schemeClr val="bg1"/>
          </a:solidFill>
        </p:spPr>
        <p:txBody>
          <a:bodyPr wrap="square" rtlCol="0">
            <a:spAutoFit/>
          </a:bodyPr>
          <a:lstStyle/>
          <a:p>
            <a:r>
              <a:rPr lang="en-US" sz="1200" b="1" dirty="0"/>
              <a:t>7</a:t>
            </a:r>
            <a:endParaRPr lang="en-US" sz="1600" b="1" dirty="0"/>
          </a:p>
        </p:txBody>
      </p:sp>
      <p:sp>
        <p:nvSpPr>
          <p:cNvPr id="10" name="TextBox 9">
            <a:extLst>
              <a:ext uri="{FF2B5EF4-FFF2-40B4-BE49-F238E27FC236}">
                <a16:creationId xmlns:a16="http://schemas.microsoft.com/office/drawing/2014/main" id="{938E5ED8-574D-4D3F-B178-A1CD0C17ADA3}"/>
              </a:ext>
            </a:extLst>
          </p:cNvPr>
          <p:cNvSpPr txBox="1"/>
          <p:nvPr/>
        </p:nvSpPr>
        <p:spPr>
          <a:xfrm>
            <a:off x="3443655" y="3629762"/>
            <a:ext cx="474784" cy="276999"/>
          </a:xfrm>
          <a:prstGeom prst="rect">
            <a:avLst/>
          </a:prstGeom>
          <a:solidFill>
            <a:schemeClr val="bg1"/>
          </a:solidFill>
        </p:spPr>
        <p:txBody>
          <a:bodyPr wrap="square" rtlCol="0">
            <a:spAutoFit/>
          </a:bodyPr>
          <a:lstStyle/>
          <a:p>
            <a:r>
              <a:rPr lang="en-US" sz="1200" b="1" dirty="0"/>
              <a:t>20</a:t>
            </a:r>
            <a:endParaRPr lang="en-US" b="1" dirty="0"/>
          </a:p>
        </p:txBody>
      </p:sp>
      <p:sp>
        <p:nvSpPr>
          <p:cNvPr id="11" name="TextBox 10">
            <a:extLst>
              <a:ext uri="{FF2B5EF4-FFF2-40B4-BE49-F238E27FC236}">
                <a16:creationId xmlns:a16="http://schemas.microsoft.com/office/drawing/2014/main" id="{D13A46A9-CADF-4E46-AA4E-F0D627BD6D00}"/>
              </a:ext>
            </a:extLst>
          </p:cNvPr>
          <p:cNvSpPr txBox="1"/>
          <p:nvPr/>
        </p:nvSpPr>
        <p:spPr>
          <a:xfrm>
            <a:off x="4371685" y="3614372"/>
            <a:ext cx="480646" cy="276999"/>
          </a:xfrm>
          <a:prstGeom prst="rect">
            <a:avLst/>
          </a:prstGeom>
          <a:solidFill>
            <a:schemeClr val="bg1"/>
          </a:solidFill>
        </p:spPr>
        <p:txBody>
          <a:bodyPr wrap="square" rtlCol="0">
            <a:spAutoFit/>
          </a:bodyPr>
          <a:lstStyle/>
          <a:p>
            <a:r>
              <a:rPr lang="en-US" sz="1200" b="1" dirty="0"/>
              <a:t>6</a:t>
            </a:r>
            <a:endParaRPr lang="en-US" sz="1600" b="1" dirty="0"/>
          </a:p>
        </p:txBody>
      </p:sp>
      <p:sp>
        <p:nvSpPr>
          <p:cNvPr id="12" name="TextBox 11">
            <a:extLst>
              <a:ext uri="{FF2B5EF4-FFF2-40B4-BE49-F238E27FC236}">
                <a16:creationId xmlns:a16="http://schemas.microsoft.com/office/drawing/2014/main" id="{A102BFC8-044C-4B4E-8E47-F9F21995AA52}"/>
              </a:ext>
            </a:extLst>
          </p:cNvPr>
          <p:cNvSpPr txBox="1"/>
          <p:nvPr/>
        </p:nvSpPr>
        <p:spPr>
          <a:xfrm>
            <a:off x="5349114" y="3629762"/>
            <a:ext cx="480646" cy="276999"/>
          </a:xfrm>
          <a:prstGeom prst="rect">
            <a:avLst/>
          </a:prstGeom>
          <a:solidFill>
            <a:schemeClr val="bg1"/>
          </a:solidFill>
        </p:spPr>
        <p:txBody>
          <a:bodyPr wrap="square" rtlCol="0">
            <a:spAutoFit/>
          </a:bodyPr>
          <a:lstStyle/>
          <a:p>
            <a:r>
              <a:rPr lang="en-US" sz="1200" b="1" dirty="0"/>
              <a:t>14</a:t>
            </a:r>
            <a:endParaRPr lang="en-US" sz="1600" b="1" dirty="0"/>
          </a:p>
        </p:txBody>
      </p:sp>
      <p:sp>
        <p:nvSpPr>
          <p:cNvPr id="14" name="TextBox 13">
            <a:extLst>
              <a:ext uri="{FF2B5EF4-FFF2-40B4-BE49-F238E27FC236}">
                <a16:creationId xmlns:a16="http://schemas.microsoft.com/office/drawing/2014/main" id="{74E8C313-3612-41D5-835A-4D684B044EEE}"/>
              </a:ext>
            </a:extLst>
          </p:cNvPr>
          <p:cNvSpPr txBox="1"/>
          <p:nvPr/>
        </p:nvSpPr>
        <p:spPr>
          <a:xfrm>
            <a:off x="7173275" y="3598984"/>
            <a:ext cx="739802" cy="307777"/>
          </a:xfrm>
          <a:prstGeom prst="rect">
            <a:avLst/>
          </a:prstGeom>
          <a:solidFill>
            <a:schemeClr val="bg1"/>
          </a:solidFill>
        </p:spPr>
        <p:txBody>
          <a:bodyPr wrap="square" rtlCol="0">
            <a:spAutoFit/>
          </a:bodyPr>
          <a:lstStyle/>
          <a:p>
            <a:r>
              <a:rPr lang="en-US" sz="1400" b="1" dirty="0"/>
              <a:t>70</a:t>
            </a:r>
            <a:r>
              <a:rPr lang="en-US" sz="1400" dirty="0"/>
              <a:t>%</a:t>
            </a:r>
            <a:endParaRPr lang="en-US" dirty="0"/>
          </a:p>
        </p:txBody>
      </p:sp>
      <p:pic>
        <p:nvPicPr>
          <p:cNvPr id="19" name="Picture 18">
            <a:extLst>
              <a:ext uri="{FF2B5EF4-FFF2-40B4-BE49-F238E27FC236}">
                <a16:creationId xmlns:a16="http://schemas.microsoft.com/office/drawing/2014/main" id="{DA126CE1-F4A3-B2E4-A4B8-BBF6317C81FB}"/>
              </a:ext>
            </a:extLst>
          </p:cNvPr>
          <p:cNvPicPr>
            <a:picLocks noChangeAspect="1"/>
          </p:cNvPicPr>
          <p:nvPr/>
        </p:nvPicPr>
        <p:blipFill rotWithShape="1">
          <a:blip r:embed="rId4"/>
          <a:srcRect l="6086" t="35564" r="84405" b="46542"/>
          <a:stretch/>
        </p:blipFill>
        <p:spPr>
          <a:xfrm>
            <a:off x="1071510" y="3109658"/>
            <a:ext cx="1179041" cy="1317206"/>
          </a:xfrm>
          <a:prstGeom prst="rect">
            <a:avLst/>
          </a:prstGeom>
        </p:spPr>
      </p:pic>
    </p:spTree>
    <p:extLst>
      <p:ext uri="{BB962C8B-B14F-4D97-AF65-F5344CB8AC3E}">
        <p14:creationId xmlns:p14="http://schemas.microsoft.com/office/powerpoint/2010/main" val="25210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C35-3B8E-4090-BCB3-E6B1628A6B5F}"/>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1633B95D-A769-4B29-815B-0E8CD5B13537}"/>
              </a:ext>
            </a:extLst>
          </p:cNvPr>
          <p:cNvSpPr>
            <a:spLocks noGrp="1"/>
          </p:cNvSpPr>
          <p:nvPr>
            <p:ph idx="1"/>
          </p:nvPr>
        </p:nvSpPr>
        <p:spPr/>
        <p:txBody>
          <a:bodyPr>
            <a:normAutofit fontScale="85000" lnSpcReduction="20000"/>
          </a:bodyPr>
          <a:lstStyle/>
          <a:p>
            <a:r>
              <a:rPr lang="en-US" dirty="0"/>
              <a:t>With only four students in the cohort, two withdrew for personal reasons while the other two graduated leaving the program with a 50% graduation rate.</a:t>
            </a:r>
          </a:p>
          <a:p>
            <a:r>
              <a:rPr lang="en-US" dirty="0"/>
              <a:t>A third of the students withdrew from the BS program. To address this, the program is requiring additional meetings with advisors to keep students on track and assist with any issues. The program has also made adjustments to the final project to ensure students can complete it the semester they expect to graduate.</a:t>
            </a:r>
          </a:p>
          <a:p>
            <a:r>
              <a:rPr lang="en-US" dirty="0"/>
              <a:t>We aren’t sure what happened, it seems that students withdrew for personal reasons that we can’t control. </a:t>
            </a:r>
          </a:p>
        </p:txBody>
      </p:sp>
      <p:sp>
        <p:nvSpPr>
          <p:cNvPr id="4" name="Multiplication Sign 3">
            <a:extLst>
              <a:ext uri="{FF2B5EF4-FFF2-40B4-BE49-F238E27FC236}">
                <a16:creationId xmlns:a16="http://schemas.microsoft.com/office/drawing/2014/main" id="{F144F187-B844-477A-9784-ED98DB2014F4}"/>
              </a:ext>
            </a:extLst>
          </p:cNvPr>
          <p:cNvSpPr/>
          <p:nvPr/>
        </p:nvSpPr>
        <p:spPr>
          <a:xfrm>
            <a:off x="3762316" y="4601616"/>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7F2DE373-5635-4E09-8229-C2071FB6A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42" y="1686340"/>
            <a:ext cx="1083329" cy="1083329"/>
          </a:xfrm>
          <a:prstGeom prst="rect">
            <a:avLst/>
          </a:prstGeom>
        </p:spPr>
      </p:pic>
      <p:pic>
        <p:nvPicPr>
          <p:cNvPr id="6" name="Graphic 5" descr="Checkmark with solid fill">
            <a:extLst>
              <a:ext uri="{FF2B5EF4-FFF2-40B4-BE49-F238E27FC236}">
                <a16:creationId xmlns:a16="http://schemas.microsoft.com/office/drawing/2014/main" id="{6B3AF5AA-E07F-4206-A6C5-EFF6EE3E07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1141" y="4088332"/>
            <a:ext cx="1083329" cy="1083329"/>
          </a:xfrm>
          <a:prstGeom prst="rect">
            <a:avLst/>
          </a:prstGeom>
        </p:spPr>
      </p:pic>
    </p:spTree>
    <p:extLst>
      <p:ext uri="{BB962C8B-B14F-4D97-AF65-F5344CB8AC3E}">
        <p14:creationId xmlns:p14="http://schemas.microsoft.com/office/powerpoint/2010/main" val="36445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69824776-E6D0-4124-8BEC-79FACEAF7A5B}"/>
              </a:ext>
            </a:extLst>
          </p:cNvPr>
          <p:cNvGraphicFramePr>
            <a:graphicFrameLocks noGrp="1"/>
          </p:cNvGraphicFramePr>
          <p:nvPr>
            <p:ph sz="quarter" idx="1"/>
            <p:extLst>
              <p:ext uri="{D42A27DB-BD31-4B8C-83A1-F6EECF244321}">
                <p14:modId xmlns:p14="http://schemas.microsoft.com/office/powerpoint/2010/main" val="1371289475"/>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07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Post-graduation outcomes</a:t>
            </a:r>
          </a:p>
        </p:txBody>
      </p:sp>
      <p:graphicFrame>
        <p:nvGraphicFramePr>
          <p:cNvPr id="14340" name="Content Placeholder 2">
            <a:extLst>
              <a:ext uri="{FF2B5EF4-FFF2-40B4-BE49-F238E27FC236}">
                <a16:creationId xmlns:a16="http://schemas.microsoft.com/office/drawing/2014/main" id="{3C3506FF-EBD5-4BC2-B3CC-A54046832473}"/>
              </a:ext>
            </a:extLst>
          </p:cNvPr>
          <p:cNvGraphicFramePr>
            <a:graphicFrameLocks noGrp="1"/>
          </p:cNvGraphicFramePr>
          <p:nvPr>
            <p:ph sz="quarter" idx="1"/>
            <p:extLst>
              <p:ext uri="{D42A27DB-BD31-4B8C-83A1-F6EECF244321}">
                <p14:modId xmlns:p14="http://schemas.microsoft.com/office/powerpoint/2010/main" val="1363788056"/>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794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CF97-11FE-419A-B929-AC684C33D3EA}"/>
              </a:ext>
            </a:extLst>
          </p:cNvPr>
          <p:cNvSpPr>
            <a:spLocks noGrp="1"/>
          </p:cNvSpPr>
          <p:nvPr>
            <p:ph type="title"/>
          </p:nvPr>
        </p:nvSpPr>
        <p:spPr>
          <a:xfrm>
            <a:off x="559671" y="1037967"/>
            <a:ext cx="2290568" cy="4709131"/>
          </a:xfrm>
        </p:spPr>
        <p:txBody>
          <a:bodyPr anchor="ctr">
            <a:normAutofit/>
          </a:bodyPr>
          <a:lstStyle/>
          <a:p>
            <a:r>
              <a:rPr lang="en-US">
                <a:solidFill>
                  <a:schemeClr val="accent1"/>
                </a:solidFill>
              </a:rPr>
              <a:t>How do I know what cohort to report on for post-graduation outcomes?</a:t>
            </a:r>
          </a:p>
        </p:txBody>
      </p:sp>
      <p:sp>
        <p:nvSpPr>
          <p:cNvPr id="8"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Content Placeholder 2">
            <a:extLst>
              <a:ext uri="{FF2B5EF4-FFF2-40B4-BE49-F238E27FC236}">
                <a16:creationId xmlns:a16="http://schemas.microsoft.com/office/drawing/2014/main" id="{909E53CC-7336-47F9-818C-ADB7F06614D2}"/>
              </a:ext>
            </a:extLst>
          </p:cNvPr>
          <p:cNvGraphicFramePr>
            <a:graphicFrameLocks noGrp="1"/>
          </p:cNvGraphicFramePr>
          <p:nvPr>
            <p:ph idx="1"/>
            <p:extLst>
              <p:ext uri="{D42A27DB-BD31-4B8C-83A1-F6EECF244321}">
                <p14:modId xmlns:p14="http://schemas.microsoft.com/office/powerpoint/2010/main" val="3583652880"/>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7471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89843B1-970B-4874-B8D3-80B4AF8F6141}"/>
              </a:ext>
            </a:extLst>
          </p:cNvPr>
          <p:cNvPicPr>
            <a:picLocks noChangeAspect="1"/>
          </p:cNvPicPr>
          <p:nvPr/>
        </p:nvPicPr>
        <p:blipFill>
          <a:blip r:embed="rId3"/>
          <a:stretch>
            <a:fillRect/>
          </a:stretch>
        </p:blipFill>
        <p:spPr>
          <a:xfrm>
            <a:off x="357760" y="2470532"/>
            <a:ext cx="8537955" cy="4098217"/>
          </a:xfrm>
          <a:prstGeom prst="rect">
            <a:avLst/>
          </a:prstGeom>
        </p:spPr>
      </p:pic>
      <p:sp>
        <p:nvSpPr>
          <p:cNvPr id="7" name="TextBox 6">
            <a:extLst>
              <a:ext uri="{FF2B5EF4-FFF2-40B4-BE49-F238E27FC236}">
                <a16:creationId xmlns:a16="http://schemas.microsoft.com/office/drawing/2014/main" id="{27FE5D2A-6AD6-4EC9-8CAA-781F0EF16932}"/>
              </a:ext>
            </a:extLst>
          </p:cNvPr>
          <p:cNvSpPr txBox="1"/>
          <p:nvPr/>
        </p:nvSpPr>
        <p:spPr>
          <a:xfrm>
            <a:off x="477584" y="898645"/>
            <a:ext cx="7711504" cy="646331"/>
          </a:xfrm>
          <a:prstGeom prst="rect">
            <a:avLst/>
          </a:prstGeom>
          <a:noFill/>
        </p:spPr>
        <p:txBody>
          <a:bodyPr wrap="square" rtlCol="0">
            <a:spAutoFit/>
          </a:bodyPr>
          <a:lstStyle/>
          <a:p>
            <a:r>
              <a:rPr lang="en-US" sz="3600" dirty="0">
                <a:solidFill>
                  <a:schemeClr val="bg2"/>
                </a:solidFill>
              </a:rPr>
              <a:t>Availability of slides &amp; recording</a:t>
            </a:r>
          </a:p>
        </p:txBody>
      </p:sp>
      <p:sp>
        <p:nvSpPr>
          <p:cNvPr id="10" name="Rectangle 9">
            <a:extLst>
              <a:ext uri="{FF2B5EF4-FFF2-40B4-BE49-F238E27FC236}">
                <a16:creationId xmlns:a16="http://schemas.microsoft.com/office/drawing/2014/main" id="{75C34645-C844-4F5E-9497-06597B676F7C}"/>
              </a:ext>
            </a:extLst>
          </p:cNvPr>
          <p:cNvSpPr/>
          <p:nvPr/>
        </p:nvSpPr>
        <p:spPr>
          <a:xfrm>
            <a:off x="477583" y="3459139"/>
            <a:ext cx="19050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58A724C6-D3A2-4AF3-973C-AA56025892C1}"/>
              </a:ext>
            </a:extLst>
          </p:cNvPr>
          <p:cNvSpPr/>
          <p:nvPr/>
        </p:nvSpPr>
        <p:spPr>
          <a:xfrm>
            <a:off x="5142173" y="4838443"/>
            <a:ext cx="1409700" cy="317500"/>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FC6D3705-FE40-4A96-9ABD-D868E8EB5AA7}"/>
              </a:ext>
            </a:extLst>
          </p:cNvPr>
          <p:cNvSpPr/>
          <p:nvPr/>
        </p:nvSpPr>
        <p:spPr>
          <a:xfrm>
            <a:off x="4626737" y="5752393"/>
            <a:ext cx="4159503" cy="816356"/>
          </a:xfrm>
          <a:prstGeom prst="rect">
            <a:avLst/>
          </a:prstGeom>
          <a:noFill/>
          <a:ln w="571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33" name="Graphic 32" descr="Badge 1 with solid fill">
            <a:extLst>
              <a:ext uri="{FF2B5EF4-FFF2-40B4-BE49-F238E27FC236}">
                <a16:creationId xmlns:a16="http://schemas.microsoft.com/office/drawing/2014/main" id="{B0FAE828-BE4C-4C11-862A-48AC305DF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4386" y="3021495"/>
            <a:ext cx="596394" cy="596394"/>
          </a:xfrm>
          <a:prstGeom prst="rect">
            <a:avLst/>
          </a:prstGeom>
        </p:spPr>
      </p:pic>
      <p:pic>
        <p:nvPicPr>
          <p:cNvPr id="35" name="Graphic 34" descr="Badge with solid fill">
            <a:extLst>
              <a:ext uri="{FF2B5EF4-FFF2-40B4-BE49-F238E27FC236}">
                <a16:creationId xmlns:a16="http://schemas.microsoft.com/office/drawing/2014/main" id="{C6702337-CAB0-4705-8827-D4E32B9020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328" y="4368857"/>
            <a:ext cx="581090" cy="581090"/>
          </a:xfrm>
          <a:prstGeom prst="rect">
            <a:avLst/>
          </a:prstGeom>
        </p:spPr>
      </p:pic>
      <p:pic>
        <p:nvPicPr>
          <p:cNvPr id="37" name="Graphic 36" descr="Badge 3 with solid fill">
            <a:extLst>
              <a:ext uri="{FF2B5EF4-FFF2-40B4-BE49-F238E27FC236}">
                <a16:creationId xmlns:a16="http://schemas.microsoft.com/office/drawing/2014/main" id="{87055174-3E4D-4E65-BF0A-5016B06AAB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54441" y="5258774"/>
            <a:ext cx="652970" cy="652970"/>
          </a:xfrm>
          <a:prstGeom prst="rect">
            <a:avLst/>
          </a:prstGeom>
        </p:spPr>
      </p:pic>
    </p:spTree>
    <p:extLst>
      <p:ext uri="{BB962C8B-B14F-4D97-AF65-F5344CB8AC3E}">
        <p14:creationId xmlns:p14="http://schemas.microsoft.com/office/powerpoint/2010/main" val="239600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 </a:t>
            </a:r>
          </a:p>
        </p:txBody>
      </p:sp>
      <p:pic>
        <p:nvPicPr>
          <p:cNvPr id="18" name="Picture 17">
            <a:extLst>
              <a:ext uri="{FF2B5EF4-FFF2-40B4-BE49-F238E27FC236}">
                <a16:creationId xmlns:a16="http://schemas.microsoft.com/office/drawing/2014/main" id="{0B7363AF-1E77-02E0-3C33-9918F86B1175}"/>
              </a:ext>
            </a:extLst>
          </p:cNvPr>
          <p:cNvPicPr>
            <a:picLocks noChangeAspect="1"/>
          </p:cNvPicPr>
          <p:nvPr/>
        </p:nvPicPr>
        <p:blipFill rotWithShape="1">
          <a:blip r:embed="rId3"/>
          <a:srcRect l="20648" t="38935" r="8151" b="49249"/>
          <a:stretch/>
        </p:blipFill>
        <p:spPr>
          <a:xfrm>
            <a:off x="1033591" y="2364734"/>
            <a:ext cx="7989752" cy="925766"/>
          </a:xfrm>
          <a:prstGeom prst="rect">
            <a:avLst/>
          </a:prstGeom>
        </p:spPr>
      </p:pic>
      <p:pic>
        <p:nvPicPr>
          <p:cNvPr id="19" name="Picture 18">
            <a:extLst>
              <a:ext uri="{FF2B5EF4-FFF2-40B4-BE49-F238E27FC236}">
                <a16:creationId xmlns:a16="http://schemas.microsoft.com/office/drawing/2014/main" id="{9A749BEF-A1A2-C0BF-FF7B-DCC6481FCF42}"/>
              </a:ext>
            </a:extLst>
          </p:cNvPr>
          <p:cNvPicPr>
            <a:picLocks noChangeAspect="1"/>
          </p:cNvPicPr>
          <p:nvPr/>
        </p:nvPicPr>
        <p:blipFill rotWithShape="1">
          <a:blip r:embed="rId4"/>
          <a:srcRect l="6086" t="35564" r="84405" b="46542"/>
          <a:stretch/>
        </p:blipFill>
        <p:spPr>
          <a:xfrm>
            <a:off x="34551" y="2530354"/>
            <a:ext cx="1014567" cy="1133458"/>
          </a:xfrm>
          <a:prstGeom prst="rect">
            <a:avLst/>
          </a:prstGeom>
        </p:spPr>
      </p:pic>
      <p:sp>
        <p:nvSpPr>
          <p:cNvPr id="7" name="TextBox 6">
            <a:extLst>
              <a:ext uri="{FF2B5EF4-FFF2-40B4-BE49-F238E27FC236}">
                <a16:creationId xmlns:a16="http://schemas.microsoft.com/office/drawing/2014/main" id="{B486576D-B51D-4665-9728-E9B87A3E5D40}"/>
              </a:ext>
            </a:extLst>
          </p:cNvPr>
          <p:cNvSpPr txBox="1"/>
          <p:nvPr/>
        </p:nvSpPr>
        <p:spPr>
          <a:xfrm>
            <a:off x="1181423" y="3013501"/>
            <a:ext cx="466405" cy="276999"/>
          </a:xfrm>
          <a:prstGeom prst="rect">
            <a:avLst/>
          </a:prstGeom>
          <a:solidFill>
            <a:schemeClr val="bg1"/>
          </a:solidFill>
        </p:spPr>
        <p:txBody>
          <a:bodyPr wrap="square" rtlCol="0">
            <a:spAutoFit/>
          </a:bodyPr>
          <a:lstStyle/>
          <a:p>
            <a:r>
              <a:rPr lang="en-US" sz="1200" b="1" dirty="0"/>
              <a:t>10</a:t>
            </a:r>
            <a:endParaRPr lang="en-US" b="1" dirty="0"/>
          </a:p>
        </p:txBody>
      </p:sp>
      <p:sp>
        <p:nvSpPr>
          <p:cNvPr id="8" name="TextBox 7">
            <a:extLst>
              <a:ext uri="{FF2B5EF4-FFF2-40B4-BE49-F238E27FC236}">
                <a16:creationId xmlns:a16="http://schemas.microsoft.com/office/drawing/2014/main" id="{927EDF7D-96E9-4C72-87F3-A119E2732AAA}"/>
              </a:ext>
            </a:extLst>
          </p:cNvPr>
          <p:cNvSpPr txBox="1"/>
          <p:nvPr/>
        </p:nvSpPr>
        <p:spPr>
          <a:xfrm>
            <a:off x="1942650" y="3013500"/>
            <a:ext cx="211016" cy="276999"/>
          </a:xfrm>
          <a:prstGeom prst="rect">
            <a:avLst/>
          </a:prstGeom>
          <a:solidFill>
            <a:schemeClr val="bg1"/>
          </a:solidFill>
        </p:spPr>
        <p:txBody>
          <a:bodyPr wrap="square" rtlCol="0">
            <a:spAutoFit/>
          </a:bodyPr>
          <a:lstStyle/>
          <a:p>
            <a:r>
              <a:rPr lang="en-US" sz="1200" b="1" dirty="0"/>
              <a:t>8</a:t>
            </a:r>
            <a:endParaRPr lang="en-US" b="1" dirty="0"/>
          </a:p>
        </p:txBody>
      </p:sp>
      <p:sp>
        <p:nvSpPr>
          <p:cNvPr id="9" name="TextBox 8">
            <a:extLst>
              <a:ext uri="{FF2B5EF4-FFF2-40B4-BE49-F238E27FC236}">
                <a16:creationId xmlns:a16="http://schemas.microsoft.com/office/drawing/2014/main" id="{C797F6F7-C834-4452-A796-E36357F1FA5F}"/>
              </a:ext>
            </a:extLst>
          </p:cNvPr>
          <p:cNvSpPr txBox="1"/>
          <p:nvPr/>
        </p:nvSpPr>
        <p:spPr>
          <a:xfrm>
            <a:off x="3566023" y="3013499"/>
            <a:ext cx="211016" cy="276999"/>
          </a:xfrm>
          <a:prstGeom prst="rect">
            <a:avLst/>
          </a:prstGeom>
          <a:solidFill>
            <a:schemeClr val="bg1"/>
          </a:solidFill>
        </p:spPr>
        <p:txBody>
          <a:bodyPr wrap="square" rtlCol="0">
            <a:spAutoFit/>
          </a:bodyPr>
          <a:lstStyle/>
          <a:p>
            <a:r>
              <a:rPr lang="en-US" sz="1200" b="1" dirty="0"/>
              <a:t>2</a:t>
            </a:r>
            <a:endParaRPr lang="en-US" b="1" dirty="0"/>
          </a:p>
        </p:txBody>
      </p:sp>
      <p:sp>
        <p:nvSpPr>
          <p:cNvPr id="10" name="TextBox 9">
            <a:extLst>
              <a:ext uri="{FF2B5EF4-FFF2-40B4-BE49-F238E27FC236}">
                <a16:creationId xmlns:a16="http://schemas.microsoft.com/office/drawing/2014/main" id="{E091ED75-E921-4BCB-B1BF-73C5B717551D}"/>
              </a:ext>
            </a:extLst>
          </p:cNvPr>
          <p:cNvSpPr txBox="1"/>
          <p:nvPr/>
        </p:nvSpPr>
        <p:spPr>
          <a:xfrm>
            <a:off x="7398493" y="3013499"/>
            <a:ext cx="564084" cy="276999"/>
          </a:xfrm>
          <a:prstGeom prst="rect">
            <a:avLst/>
          </a:prstGeom>
          <a:solidFill>
            <a:schemeClr val="bg1"/>
          </a:solidFill>
        </p:spPr>
        <p:txBody>
          <a:bodyPr wrap="square" rtlCol="0">
            <a:spAutoFit/>
          </a:bodyPr>
          <a:lstStyle/>
          <a:p>
            <a:r>
              <a:rPr lang="en-US" sz="1200" b="1" dirty="0"/>
              <a:t>90%</a:t>
            </a:r>
            <a:endParaRPr lang="en-US" b="1" dirty="0"/>
          </a:p>
        </p:txBody>
      </p:sp>
    </p:spTree>
    <p:extLst>
      <p:ext uri="{BB962C8B-B14F-4D97-AF65-F5344CB8AC3E}">
        <p14:creationId xmlns:p14="http://schemas.microsoft.com/office/powerpoint/2010/main" val="5186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example... </a:t>
            </a:r>
          </a:p>
        </p:txBody>
      </p:sp>
      <p:pic>
        <p:nvPicPr>
          <p:cNvPr id="4" name="Picture 3">
            <a:extLst>
              <a:ext uri="{FF2B5EF4-FFF2-40B4-BE49-F238E27FC236}">
                <a16:creationId xmlns:a16="http://schemas.microsoft.com/office/drawing/2014/main" id="{87426200-37C9-8A81-0CFC-ABE73F8E7A1C}"/>
              </a:ext>
            </a:extLst>
          </p:cNvPr>
          <p:cNvPicPr>
            <a:picLocks noChangeAspect="1"/>
          </p:cNvPicPr>
          <p:nvPr/>
        </p:nvPicPr>
        <p:blipFill rotWithShape="1">
          <a:blip r:embed="rId3"/>
          <a:srcRect l="6086" t="35564" r="84405" b="46542"/>
          <a:stretch/>
        </p:blipFill>
        <p:spPr>
          <a:xfrm>
            <a:off x="34551" y="2530354"/>
            <a:ext cx="1014567" cy="1133458"/>
          </a:xfrm>
          <a:prstGeom prst="rect">
            <a:avLst/>
          </a:prstGeom>
        </p:spPr>
      </p:pic>
      <p:pic>
        <p:nvPicPr>
          <p:cNvPr id="12" name="Picture 11">
            <a:extLst>
              <a:ext uri="{FF2B5EF4-FFF2-40B4-BE49-F238E27FC236}">
                <a16:creationId xmlns:a16="http://schemas.microsoft.com/office/drawing/2014/main" id="{C0FC658A-2CC9-3B13-6425-5D5FC604720F}"/>
              </a:ext>
            </a:extLst>
          </p:cNvPr>
          <p:cNvPicPr>
            <a:picLocks noChangeAspect="1"/>
          </p:cNvPicPr>
          <p:nvPr/>
        </p:nvPicPr>
        <p:blipFill rotWithShape="1">
          <a:blip r:embed="rId4"/>
          <a:srcRect l="20648" t="38935" r="8151" b="49249"/>
          <a:stretch/>
        </p:blipFill>
        <p:spPr>
          <a:xfrm>
            <a:off x="1049118" y="2418533"/>
            <a:ext cx="7989752" cy="925766"/>
          </a:xfrm>
          <a:prstGeom prst="rect">
            <a:avLst/>
          </a:prstGeom>
        </p:spPr>
      </p:pic>
      <p:sp>
        <p:nvSpPr>
          <p:cNvPr id="17" name="TextBox 16">
            <a:extLst>
              <a:ext uri="{FF2B5EF4-FFF2-40B4-BE49-F238E27FC236}">
                <a16:creationId xmlns:a16="http://schemas.microsoft.com/office/drawing/2014/main" id="{BED1994E-1BCF-4E2B-A0F0-B9745187BB9F}"/>
              </a:ext>
            </a:extLst>
          </p:cNvPr>
          <p:cNvSpPr txBox="1"/>
          <p:nvPr/>
        </p:nvSpPr>
        <p:spPr>
          <a:xfrm>
            <a:off x="6715099" y="3064348"/>
            <a:ext cx="369312" cy="276999"/>
          </a:xfrm>
          <a:prstGeom prst="rect">
            <a:avLst/>
          </a:prstGeom>
          <a:solidFill>
            <a:schemeClr val="bg1"/>
          </a:solidFill>
        </p:spPr>
        <p:txBody>
          <a:bodyPr wrap="square" rtlCol="0">
            <a:spAutoFit/>
          </a:bodyPr>
          <a:lstStyle/>
          <a:p>
            <a:r>
              <a:rPr lang="en-US" sz="1200" b="1" dirty="0">
                <a:solidFill>
                  <a:srgbClr val="FF0000"/>
                </a:solidFill>
              </a:rPr>
              <a:t>20</a:t>
            </a:r>
            <a:endParaRPr lang="en-US" b="1" dirty="0">
              <a:solidFill>
                <a:srgbClr val="FF0000"/>
              </a:solidFill>
            </a:endParaRPr>
          </a:p>
        </p:txBody>
      </p:sp>
      <p:sp>
        <p:nvSpPr>
          <p:cNvPr id="7" name="TextBox 6">
            <a:extLst>
              <a:ext uri="{FF2B5EF4-FFF2-40B4-BE49-F238E27FC236}">
                <a16:creationId xmlns:a16="http://schemas.microsoft.com/office/drawing/2014/main" id="{B486576D-B51D-4665-9728-E9B87A3E5D40}"/>
              </a:ext>
            </a:extLst>
          </p:cNvPr>
          <p:cNvSpPr txBox="1"/>
          <p:nvPr/>
        </p:nvSpPr>
        <p:spPr>
          <a:xfrm>
            <a:off x="1127711" y="3064348"/>
            <a:ext cx="466405" cy="276999"/>
          </a:xfrm>
          <a:prstGeom prst="rect">
            <a:avLst/>
          </a:prstGeom>
          <a:solidFill>
            <a:schemeClr val="bg1"/>
          </a:solidFill>
        </p:spPr>
        <p:txBody>
          <a:bodyPr wrap="square" rtlCol="0">
            <a:spAutoFit/>
          </a:bodyPr>
          <a:lstStyle/>
          <a:p>
            <a:r>
              <a:rPr lang="en-US" sz="1200" b="1" dirty="0"/>
              <a:t>20</a:t>
            </a:r>
          </a:p>
        </p:txBody>
      </p:sp>
      <p:sp>
        <p:nvSpPr>
          <p:cNvPr id="10" name="TextBox 9">
            <a:extLst>
              <a:ext uri="{FF2B5EF4-FFF2-40B4-BE49-F238E27FC236}">
                <a16:creationId xmlns:a16="http://schemas.microsoft.com/office/drawing/2014/main" id="{E091ED75-E921-4BCB-B1BF-73C5B717551D}"/>
              </a:ext>
            </a:extLst>
          </p:cNvPr>
          <p:cNvSpPr txBox="1"/>
          <p:nvPr/>
        </p:nvSpPr>
        <p:spPr>
          <a:xfrm>
            <a:off x="7452205" y="3064348"/>
            <a:ext cx="564084" cy="276999"/>
          </a:xfrm>
          <a:prstGeom prst="rect">
            <a:avLst/>
          </a:prstGeom>
          <a:solidFill>
            <a:schemeClr val="bg1"/>
          </a:solidFill>
        </p:spPr>
        <p:txBody>
          <a:bodyPr wrap="square" rtlCol="0">
            <a:spAutoFit/>
          </a:bodyPr>
          <a:lstStyle/>
          <a:p>
            <a:r>
              <a:rPr lang="en-US" sz="1200" b="1" dirty="0"/>
              <a:t>100%</a:t>
            </a:r>
            <a:endParaRPr lang="en-US" b="1" dirty="0"/>
          </a:p>
        </p:txBody>
      </p:sp>
      <p:sp>
        <p:nvSpPr>
          <p:cNvPr id="13" name="TextBox 12">
            <a:extLst>
              <a:ext uri="{FF2B5EF4-FFF2-40B4-BE49-F238E27FC236}">
                <a16:creationId xmlns:a16="http://schemas.microsoft.com/office/drawing/2014/main" id="{9F1A2225-0F69-664F-54A9-DDE3B042F076}"/>
              </a:ext>
            </a:extLst>
          </p:cNvPr>
          <p:cNvSpPr txBox="1"/>
          <p:nvPr/>
        </p:nvSpPr>
        <p:spPr>
          <a:xfrm>
            <a:off x="8204672" y="3048038"/>
            <a:ext cx="466404" cy="276999"/>
          </a:xfrm>
          <a:prstGeom prst="rect">
            <a:avLst/>
          </a:prstGeom>
          <a:solidFill>
            <a:schemeClr val="bg1"/>
          </a:solidFill>
        </p:spPr>
        <p:txBody>
          <a:bodyPr wrap="square" rtlCol="0">
            <a:spAutoFit/>
          </a:bodyPr>
          <a:lstStyle/>
          <a:p>
            <a:r>
              <a:rPr lang="en-US" sz="1200" b="1" dirty="0">
                <a:solidFill>
                  <a:srgbClr val="FF0000"/>
                </a:solidFill>
              </a:rPr>
              <a:t>50%</a:t>
            </a:r>
            <a:endParaRPr lang="en-US" b="1" dirty="0">
              <a:solidFill>
                <a:srgbClr val="FF0000"/>
              </a:solidFill>
            </a:endParaRPr>
          </a:p>
        </p:txBody>
      </p:sp>
    </p:spTree>
    <p:extLst>
      <p:ext uri="{BB962C8B-B14F-4D97-AF65-F5344CB8AC3E}">
        <p14:creationId xmlns:p14="http://schemas.microsoft.com/office/powerpoint/2010/main" val="10931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833C-61FC-49FB-B9C0-95C6760E81AC}"/>
              </a:ext>
            </a:extLst>
          </p:cNvPr>
          <p:cNvSpPr>
            <a:spLocks noGrp="1"/>
          </p:cNvSpPr>
          <p:nvPr>
            <p:ph type="title"/>
          </p:nvPr>
        </p:nvSpPr>
        <p:spPr/>
        <p:txBody>
          <a:bodyPr/>
          <a:lstStyle/>
          <a:p>
            <a:r>
              <a:rPr lang="en-US" dirty="0"/>
              <a:t>Examples of narrative</a:t>
            </a:r>
          </a:p>
        </p:txBody>
      </p:sp>
      <p:sp>
        <p:nvSpPr>
          <p:cNvPr id="3" name="Content Placeholder 2">
            <a:extLst>
              <a:ext uri="{FF2B5EF4-FFF2-40B4-BE49-F238E27FC236}">
                <a16:creationId xmlns:a16="http://schemas.microsoft.com/office/drawing/2014/main" id="{66527C6E-1562-4F71-B9F7-AF8AB2927A89}"/>
              </a:ext>
            </a:extLst>
          </p:cNvPr>
          <p:cNvSpPr>
            <a:spLocks noGrp="1"/>
          </p:cNvSpPr>
          <p:nvPr>
            <p:ph idx="1"/>
          </p:nvPr>
        </p:nvSpPr>
        <p:spPr/>
        <p:txBody>
          <a:bodyPr/>
          <a:lstStyle/>
          <a:p>
            <a:r>
              <a:rPr lang="en-US" dirty="0"/>
              <a:t>The program collected this data by survey and had low response rates. Going forward staff will use social media to reduce the number of graduates with unknown outcomes.</a:t>
            </a:r>
          </a:p>
          <a:p>
            <a:r>
              <a:rPr lang="en-US" dirty="0"/>
              <a:t>Graduates are hard to track down.</a:t>
            </a:r>
          </a:p>
        </p:txBody>
      </p:sp>
      <p:pic>
        <p:nvPicPr>
          <p:cNvPr id="4" name="Graphic 3" descr="Checkmark with solid fill">
            <a:extLst>
              <a:ext uri="{FF2B5EF4-FFF2-40B4-BE49-F238E27FC236}">
                <a16:creationId xmlns:a16="http://schemas.microsoft.com/office/drawing/2014/main" id="{99A09394-FA4D-40FE-AA6B-E830D2300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4216" y="2517254"/>
            <a:ext cx="1083329" cy="1083329"/>
          </a:xfrm>
          <a:prstGeom prst="rect">
            <a:avLst/>
          </a:prstGeom>
        </p:spPr>
      </p:pic>
      <p:sp>
        <p:nvSpPr>
          <p:cNvPr id="5" name="Multiplication Sign 4">
            <a:extLst>
              <a:ext uri="{FF2B5EF4-FFF2-40B4-BE49-F238E27FC236}">
                <a16:creationId xmlns:a16="http://schemas.microsoft.com/office/drawing/2014/main" id="{5BAD54A3-1E4D-415A-8FA6-184307C704C7}"/>
              </a:ext>
            </a:extLst>
          </p:cNvPr>
          <p:cNvSpPr/>
          <p:nvPr/>
        </p:nvSpPr>
        <p:spPr>
          <a:xfrm>
            <a:off x="3336997" y="3600583"/>
            <a:ext cx="890707" cy="18433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6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a:solidFill>
                  <a:srgbClr val="FFFEFF"/>
                </a:solidFill>
              </a:rPr>
              <a:t>What happens next?</a:t>
            </a:r>
          </a:p>
        </p:txBody>
      </p:sp>
      <p:graphicFrame>
        <p:nvGraphicFramePr>
          <p:cNvPr id="14340" name="Content Placeholder 2">
            <a:extLst>
              <a:ext uri="{FF2B5EF4-FFF2-40B4-BE49-F238E27FC236}">
                <a16:creationId xmlns:a16="http://schemas.microsoft.com/office/drawing/2014/main" id="{832D40D4-2D12-4769-90BF-9BB4815543D6}"/>
              </a:ext>
            </a:extLst>
          </p:cNvPr>
          <p:cNvGraphicFramePr>
            <a:graphicFrameLocks noGrp="1"/>
          </p:cNvGraphicFramePr>
          <p:nvPr>
            <p:ph sz="quarter" idx="1"/>
            <p:extLst>
              <p:ext uri="{D42A27DB-BD31-4B8C-83A1-F6EECF244321}">
                <p14:modId xmlns:p14="http://schemas.microsoft.com/office/powerpoint/2010/main" val="3063864370"/>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812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resources</a:t>
            </a:r>
          </a:p>
        </p:txBody>
      </p:sp>
      <p:sp>
        <p:nvSpPr>
          <p:cNvPr id="6" name="Content Placeholder 2"/>
          <p:cNvSpPr>
            <a:spLocks noGrp="1"/>
          </p:cNvSpPr>
          <p:nvPr>
            <p:ph sz="quarter" idx="1"/>
          </p:nvPr>
        </p:nvSpPr>
        <p:spPr>
          <a:xfrm>
            <a:off x="0" y="2063751"/>
            <a:ext cx="9041680" cy="3855135"/>
          </a:xfrm>
        </p:spPr>
        <p:txBody>
          <a:bodyPr>
            <a:normAutofit fontScale="62500" lnSpcReduction="20000"/>
          </a:bodyPr>
          <a:lstStyle/>
          <a:p>
            <a:pPr marL="324000" lvl="1" indent="0">
              <a:buNone/>
              <a:defRPr/>
            </a:pPr>
            <a:r>
              <a:rPr lang="en-US" sz="3200" dirty="0">
                <a:latin typeface="+mj-lt"/>
              </a:rPr>
              <a:t>FAQs</a:t>
            </a:r>
          </a:p>
          <a:p>
            <a:pPr lvl="2">
              <a:defRPr/>
            </a:pPr>
            <a:r>
              <a:rPr lang="en-US" sz="2900" dirty="0">
                <a:latin typeface="+mj-lt"/>
              </a:rPr>
              <a:t>Annual Reporting: </a:t>
            </a:r>
            <a:r>
              <a:rPr lang="en-US" sz="2900" dirty="0">
                <a:latin typeface="+mj-lt"/>
                <a:hlinkClick r:id="rId3"/>
              </a:rPr>
              <a:t>https://ceph.org/constituents/schools/faqs/general/annual-reports/</a:t>
            </a:r>
            <a:r>
              <a:rPr lang="en-US" sz="2900" dirty="0">
                <a:latin typeface="+mj-lt"/>
              </a:rPr>
              <a:t> </a:t>
            </a:r>
          </a:p>
          <a:p>
            <a:pPr lvl="2">
              <a:defRPr/>
            </a:pPr>
            <a:r>
              <a:rPr lang="en-US" sz="2900" dirty="0">
                <a:latin typeface="+mj-lt"/>
              </a:rPr>
              <a:t>Graduation Rates: </a:t>
            </a:r>
            <a:r>
              <a:rPr lang="en-US" sz="2900" dirty="0">
                <a:latin typeface="+mj-lt"/>
                <a:hlinkClick r:id="rId4"/>
              </a:rPr>
              <a:t>https://ceph.org/constituents/schools/faqs/general/graduation-rates/</a:t>
            </a:r>
            <a:endParaRPr lang="en-US" sz="2900" dirty="0">
              <a:latin typeface="+mj-lt"/>
            </a:endParaRPr>
          </a:p>
          <a:p>
            <a:pPr lvl="2">
              <a:defRPr/>
            </a:pPr>
            <a:r>
              <a:rPr lang="en-US" sz="2900" dirty="0">
                <a:latin typeface="+mj-lt"/>
              </a:rPr>
              <a:t>Post-graduation Outcomes: </a:t>
            </a:r>
            <a:r>
              <a:rPr lang="en-US" sz="2900" dirty="0">
                <a:latin typeface="+mj-lt"/>
                <a:hlinkClick r:id="rId5"/>
              </a:rPr>
              <a:t>https://ceph.org/constituents/schools/faqs/general/post-grad-outcomes/</a:t>
            </a:r>
            <a:endParaRPr lang="en-US" sz="2900" dirty="0">
              <a:latin typeface="+mj-lt"/>
            </a:endParaRPr>
          </a:p>
          <a:p>
            <a:pPr marL="630000" lvl="2" indent="0">
              <a:buNone/>
              <a:defRPr/>
            </a:pPr>
            <a:endParaRPr lang="en-US" sz="2900" dirty="0">
              <a:latin typeface="+mj-lt"/>
            </a:endParaRPr>
          </a:p>
          <a:p>
            <a:pPr marL="324000" lvl="1" indent="0">
              <a:buNone/>
              <a:defRPr/>
            </a:pPr>
            <a:r>
              <a:rPr lang="en-US" sz="3200" dirty="0">
                <a:latin typeface="+mj-lt"/>
              </a:rPr>
              <a:t>Recording will be available on the CEPH website</a:t>
            </a:r>
          </a:p>
          <a:p>
            <a:pPr lvl="2">
              <a:defRPr/>
            </a:pPr>
            <a:r>
              <a:rPr lang="en-US" sz="2900" dirty="0">
                <a:latin typeface="+mj-lt"/>
                <a:hlinkClick r:id="rId6"/>
              </a:rPr>
              <a:t>https://ceph.org/constituents/schools/faqs/pres/</a:t>
            </a:r>
            <a:r>
              <a:rPr lang="en-US" sz="2900" dirty="0">
                <a:latin typeface="+mj-lt"/>
              </a:rPr>
              <a:t> </a:t>
            </a:r>
          </a:p>
          <a:p>
            <a:pPr lvl="1">
              <a:buNone/>
              <a:defRPr/>
            </a:pPr>
            <a:endParaRPr lang="en-US" sz="3200" dirty="0">
              <a:latin typeface="+mj-lt"/>
            </a:endParaRPr>
          </a:p>
          <a:p>
            <a:pPr marL="324000" lvl="1" indent="0">
              <a:buNone/>
              <a:defRPr/>
            </a:pPr>
            <a:r>
              <a:rPr lang="en-US" sz="3200" dirty="0">
                <a:latin typeface="+mj-lt"/>
              </a:rPr>
              <a:t>Contact your CEPH staff person with questions! </a:t>
            </a:r>
            <a:br>
              <a:rPr lang="en-US" sz="3200" dirty="0">
                <a:latin typeface="+mj-lt"/>
              </a:rPr>
            </a:br>
            <a:r>
              <a:rPr lang="en-US" sz="3200" dirty="0">
                <a:latin typeface="+mj-lt"/>
              </a:rPr>
              <a:t>Not sure who this is? Ask at </a:t>
            </a:r>
            <a:r>
              <a:rPr lang="en-US" sz="3200" dirty="0">
                <a:latin typeface="+mj-lt"/>
                <a:hlinkClick r:id="rId7"/>
              </a:rPr>
              <a:t>submissions@ceph.org</a:t>
            </a:r>
            <a:r>
              <a:rPr lang="en-US" sz="3200" dirty="0">
                <a:latin typeface="+mj-lt"/>
              </a:rPr>
              <a:t>  </a:t>
            </a:r>
          </a:p>
          <a:p>
            <a:pPr lvl="1">
              <a:defRPr/>
            </a:pPr>
            <a:endParaRPr lang="en-US" dirty="0">
              <a:latin typeface="+mj-lt"/>
            </a:endParaRPr>
          </a:p>
          <a:p>
            <a:pPr lvl="1">
              <a:buFont typeface="Wingdings" pitchFamily="2" charset="2"/>
              <a:buChar char="Ø"/>
              <a:defRPr/>
            </a:pPr>
            <a:endParaRPr lang="en-US"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14407"/>
            <a:ext cx="4207476"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17981F7-DE82-4403-9DD7-069BDCCB967E}"/>
              </a:ext>
            </a:extLst>
          </p:cNvPr>
          <p:cNvSpPr>
            <a:spLocks noGrp="1"/>
          </p:cNvSpPr>
          <p:nvPr>
            <p:ph type="title"/>
          </p:nvPr>
        </p:nvSpPr>
        <p:spPr>
          <a:xfrm>
            <a:off x="331782" y="922033"/>
            <a:ext cx="4200005" cy="1060123"/>
          </a:xfrm>
        </p:spPr>
        <p:txBody>
          <a:bodyPr>
            <a:normAutofit/>
          </a:bodyPr>
          <a:lstStyle/>
          <a:p>
            <a:r>
              <a:rPr lang="en-US" sz="3300" dirty="0">
                <a:solidFill>
                  <a:srgbClr val="FFFFFF"/>
                </a:solidFill>
              </a:rPr>
              <a:t>Upcoming opportunity</a:t>
            </a:r>
          </a:p>
        </p:txBody>
      </p:sp>
      <p:sp>
        <p:nvSpPr>
          <p:cNvPr id="35" name="Rectangle 3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4204358"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8238" y="457200"/>
            <a:ext cx="420000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6F4C64E-F3F9-4C1A-A3E4-6F79DFBED7AE}"/>
              </a:ext>
            </a:extLst>
          </p:cNvPr>
          <p:cNvSpPr>
            <a:spLocks noGrp="1"/>
          </p:cNvSpPr>
          <p:nvPr>
            <p:ph idx="1"/>
          </p:nvPr>
        </p:nvSpPr>
        <p:spPr>
          <a:xfrm>
            <a:off x="587540" y="2254102"/>
            <a:ext cx="3710416" cy="3650344"/>
          </a:xfrm>
        </p:spPr>
        <p:txBody>
          <a:bodyPr>
            <a:normAutofit/>
          </a:bodyPr>
          <a:lstStyle/>
          <a:p>
            <a:pPr>
              <a:spcBef>
                <a:spcPts val="0"/>
              </a:spcBef>
              <a:spcAft>
                <a:spcPts val="0"/>
              </a:spcAft>
            </a:pPr>
            <a:r>
              <a:rPr lang="en-US" sz="2200" dirty="0"/>
              <a:t>SBP Networking Discussion</a:t>
            </a:r>
          </a:p>
          <a:p>
            <a:pPr marL="0" indent="0">
              <a:spcBef>
                <a:spcPts val="0"/>
              </a:spcBef>
              <a:spcAft>
                <a:spcPts val="0"/>
              </a:spcAft>
              <a:buNone/>
            </a:pPr>
            <a:r>
              <a:rPr lang="en-US" sz="2200" dirty="0"/>
              <a:t>	November 16</a:t>
            </a:r>
          </a:p>
          <a:p>
            <a:pPr marL="0" indent="0">
              <a:spcBef>
                <a:spcPts val="0"/>
              </a:spcBef>
              <a:spcAft>
                <a:spcPts val="0"/>
              </a:spcAft>
              <a:buNone/>
            </a:pPr>
            <a:r>
              <a:rPr lang="en-US" sz="2200" dirty="0"/>
              <a:t>	12 pm ET</a:t>
            </a:r>
          </a:p>
          <a:p>
            <a:pPr marL="0" indent="0">
              <a:lnSpc>
                <a:spcPct val="90000"/>
              </a:lnSpc>
              <a:buNone/>
            </a:pPr>
            <a:endParaRPr lang="en-US" sz="2200" dirty="0">
              <a:solidFill>
                <a:srgbClr val="FFFFFF"/>
              </a:solidFill>
            </a:endParaRPr>
          </a:p>
          <a:p>
            <a:pPr marL="0" indent="0">
              <a:lnSpc>
                <a:spcPct val="90000"/>
              </a:lnSpc>
              <a:buNone/>
            </a:pPr>
            <a:r>
              <a:rPr lang="en-US" sz="2200" dirty="0">
                <a:hlinkClick r:id="rId3">
                  <a:extLst>
                    <a:ext uri="{A12FA001-AC4F-418D-AE19-62706E023703}">
                      <ahyp:hlinkClr xmlns:ahyp="http://schemas.microsoft.com/office/drawing/2018/hyperlinkcolor" val="tx"/>
                    </a:ext>
                  </a:extLst>
                </a:hlinkClick>
              </a:rPr>
              <a:t>https://ceph.org/about/dates-to-remember/</a:t>
            </a:r>
            <a:endParaRPr lang="en-US" sz="2200" dirty="0"/>
          </a:p>
          <a:p>
            <a:pPr>
              <a:lnSpc>
                <a:spcPct val="90000"/>
              </a:lnSpc>
            </a:pPr>
            <a:endParaRPr lang="en-US" sz="2200" dirty="0">
              <a:solidFill>
                <a:srgbClr val="FFFFFF"/>
              </a:solidFill>
            </a:endParaRPr>
          </a:p>
          <a:p>
            <a:pPr>
              <a:lnSpc>
                <a:spcPct val="90000"/>
              </a:lnSpc>
            </a:pPr>
            <a:endParaRPr lang="en-US" sz="2200" dirty="0">
              <a:solidFill>
                <a:srgbClr val="FFFFFF"/>
              </a:solidFill>
            </a:endParaRPr>
          </a:p>
        </p:txBody>
      </p:sp>
      <p:pic>
        <p:nvPicPr>
          <p:cNvPr id="5" name="Picture 4" descr="Calendar on table">
            <a:extLst>
              <a:ext uri="{FF2B5EF4-FFF2-40B4-BE49-F238E27FC236}">
                <a16:creationId xmlns:a16="http://schemas.microsoft.com/office/drawing/2014/main" id="{5E95C8DB-3F4E-467D-83AD-BAF0E5EB6A30}"/>
              </a:ext>
            </a:extLst>
          </p:cNvPr>
          <p:cNvPicPr>
            <a:picLocks noChangeAspect="1"/>
          </p:cNvPicPr>
          <p:nvPr/>
        </p:nvPicPr>
        <p:blipFill rotWithShape="1">
          <a:blip r:embed="rId4"/>
          <a:srcRect r="10999" b="-1"/>
          <a:stretch/>
        </p:blipFill>
        <p:spPr>
          <a:xfrm>
            <a:off x="4851063" y="2040669"/>
            <a:ext cx="3714356" cy="2785763"/>
          </a:xfrm>
          <a:prstGeom prst="rect">
            <a:avLst/>
          </a:prstGeom>
        </p:spPr>
      </p:pic>
    </p:spTree>
    <p:extLst>
      <p:ext uri="{BB962C8B-B14F-4D97-AF65-F5344CB8AC3E}">
        <p14:creationId xmlns:p14="http://schemas.microsoft.com/office/powerpoint/2010/main" val="102584923"/>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9143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descr="Image result for adult raising hand">
            <a:extLst>
              <a:ext uri="{FF2B5EF4-FFF2-40B4-BE49-F238E27FC236}">
                <a16:creationId xmlns:a16="http://schemas.microsoft.com/office/drawing/2014/main" id="{13D51249-B33D-4EAF-8C5A-65DC265735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580" y="1640652"/>
            <a:ext cx="5125883" cy="38444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3D31A8-1E14-4F96-B931-AE34D7D534F1}"/>
              </a:ext>
            </a:extLst>
          </p:cNvPr>
          <p:cNvSpPr>
            <a:spLocks noGrp="1"/>
          </p:cNvSpPr>
          <p:nvPr>
            <p:ph type="title"/>
          </p:nvPr>
        </p:nvSpPr>
        <p:spPr>
          <a:xfrm>
            <a:off x="6222206" y="1419225"/>
            <a:ext cx="2311182" cy="2085869"/>
          </a:xfrm>
        </p:spPr>
        <p:txBody>
          <a:bodyPr vert="horz" lIns="91440" tIns="45720" rIns="91440" bIns="45720" rtlCol="0" anchor="b">
            <a:normAutofit/>
          </a:bodyPr>
          <a:lstStyle/>
          <a:p>
            <a:pPr algn="ctr"/>
            <a:r>
              <a:rPr lang="en-US" cap="all" dirty="0">
                <a:solidFill>
                  <a:srgbClr val="FFFFFF"/>
                </a:solidFill>
              </a:rPr>
              <a:t>Q&amp;A</a:t>
            </a:r>
          </a:p>
        </p:txBody>
      </p:sp>
    </p:spTree>
    <p:extLst>
      <p:ext uri="{BB962C8B-B14F-4D97-AF65-F5344CB8AC3E}">
        <p14:creationId xmlns:p14="http://schemas.microsoft.com/office/powerpoint/2010/main" val="2657790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4" name="Picture 8" descr="Close-up of plant leaves">
            <a:extLst>
              <a:ext uri="{FF2B5EF4-FFF2-40B4-BE49-F238E27FC236}">
                <a16:creationId xmlns:a16="http://schemas.microsoft.com/office/drawing/2014/main" id="{45A0C200-1CCF-4A7F-8DE2-B69A6811C212}"/>
              </a:ext>
            </a:extLst>
          </p:cNvPr>
          <p:cNvPicPr>
            <a:picLocks noChangeAspect="1"/>
          </p:cNvPicPr>
          <p:nvPr/>
        </p:nvPicPr>
        <p:blipFill rotWithShape="1">
          <a:blip r:embed="rId2"/>
          <a:srcRect l="11000" r="-1" b="-1"/>
          <a:stretch/>
        </p:blipFill>
        <p:spPr>
          <a:xfrm>
            <a:off x="20" y="10"/>
            <a:ext cx="9143980" cy="6857990"/>
          </a:xfrm>
          <a:prstGeom prst="rect">
            <a:avLst/>
          </a:prstGeom>
        </p:spPr>
      </p:pic>
      <p:sp useBgFill="1">
        <p:nvSpPr>
          <p:cNvPr id="39" name="Rectangle 38">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219240"/>
            <a:ext cx="8476488"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41" name="Rectangle 40">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25" y="4390230"/>
            <a:ext cx="8477720"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72048DD-04EA-4739-9F98-CCF66B7E7A94}"/>
              </a:ext>
            </a:extLst>
          </p:cNvPr>
          <p:cNvSpPr>
            <a:spLocks noGrp="1"/>
          </p:cNvSpPr>
          <p:nvPr>
            <p:ph type="title"/>
          </p:nvPr>
        </p:nvSpPr>
        <p:spPr>
          <a:xfrm>
            <a:off x="457199" y="4572000"/>
            <a:ext cx="8223856" cy="895244"/>
          </a:xfrm>
        </p:spPr>
        <p:txBody>
          <a:bodyPr vert="horz" lIns="91440" tIns="45720" rIns="91440" bIns="45720" rtlCol="0" anchor="b">
            <a:normAutofit/>
          </a:bodyPr>
          <a:lstStyle/>
          <a:p>
            <a:r>
              <a:rPr lang="en-US" sz="3500" cap="all">
                <a:solidFill>
                  <a:schemeClr val="tx2"/>
                </a:solidFill>
              </a:rPr>
              <a:t>Thank You! </a:t>
            </a:r>
          </a:p>
        </p:txBody>
      </p:sp>
      <p:sp>
        <p:nvSpPr>
          <p:cNvPr id="7" name="Content Placeholder 6">
            <a:extLst>
              <a:ext uri="{FF2B5EF4-FFF2-40B4-BE49-F238E27FC236}">
                <a16:creationId xmlns:a16="http://schemas.microsoft.com/office/drawing/2014/main" id="{7B356991-0E15-4D49-B84A-27CE7699C952}"/>
              </a:ext>
            </a:extLst>
          </p:cNvPr>
          <p:cNvSpPr>
            <a:spLocks noGrp="1"/>
          </p:cNvSpPr>
          <p:nvPr>
            <p:ph idx="1"/>
          </p:nvPr>
        </p:nvSpPr>
        <p:spPr>
          <a:xfrm>
            <a:off x="457198" y="5467246"/>
            <a:ext cx="8223857" cy="484822"/>
          </a:xfrm>
        </p:spPr>
        <p:txBody>
          <a:bodyPr vert="horz" lIns="91440" tIns="45720" rIns="91440" bIns="45720" rtlCol="0" anchor="t">
            <a:normAutofit/>
          </a:bodyPr>
          <a:lstStyle/>
          <a:p>
            <a:pPr marL="0" indent="0">
              <a:lnSpc>
                <a:spcPct val="90000"/>
              </a:lnSpc>
              <a:buNone/>
            </a:pPr>
            <a:r>
              <a:rPr lang="en-US" sz="1400" cap="all">
                <a:solidFill>
                  <a:srgbClr val="6CA33D"/>
                </a:solidFill>
              </a:rPr>
              <a:t>Please complete the survey that appears when you close out of the Zoom window</a:t>
            </a:r>
          </a:p>
        </p:txBody>
      </p:sp>
    </p:spTree>
    <p:extLst>
      <p:ext uri="{BB962C8B-B14F-4D97-AF65-F5344CB8AC3E}">
        <p14:creationId xmlns:p14="http://schemas.microsoft.com/office/powerpoint/2010/main" val="2543834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5894" y="702156"/>
            <a:ext cx="8272212" cy="1013800"/>
          </a:xfrm>
        </p:spPr>
        <p:txBody>
          <a:bodyPr>
            <a:normAutofit/>
          </a:bodyPr>
          <a:lstStyle/>
          <a:p>
            <a:pPr eaLnBrk="1" hangingPunct="1"/>
            <a:r>
              <a:rPr lang="en-US" altLang="en-US">
                <a:solidFill>
                  <a:srgbClr val="FFFEFF"/>
                </a:solidFill>
              </a:rPr>
              <a:t>Agenda</a:t>
            </a:r>
          </a:p>
        </p:txBody>
      </p:sp>
      <p:graphicFrame>
        <p:nvGraphicFramePr>
          <p:cNvPr id="38919" name="Rectangle 3">
            <a:extLst>
              <a:ext uri="{FF2B5EF4-FFF2-40B4-BE49-F238E27FC236}">
                <a16:creationId xmlns:a16="http://schemas.microsoft.com/office/drawing/2014/main" id="{B149F520-CD7C-46B1-9B08-967F71FAD41D}"/>
              </a:ext>
            </a:extLst>
          </p:cNvPr>
          <p:cNvGraphicFramePr>
            <a:graphicFrameLocks noGrp="1"/>
          </p:cNvGraphicFramePr>
          <p:nvPr>
            <p:ph idx="1"/>
            <p:extLst>
              <p:ext uri="{D42A27DB-BD31-4B8C-83A1-F6EECF244321}">
                <p14:modId xmlns:p14="http://schemas.microsoft.com/office/powerpoint/2010/main" val="25540832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35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(1 of 2)</a:t>
            </a:r>
            <a:endParaRPr lang="en-US" altLang="en-US" dirty="0">
              <a:solidFill>
                <a:srgbClr val="FFFEFF"/>
              </a:solidFill>
            </a:endParaRPr>
          </a:p>
        </p:txBody>
      </p:sp>
      <p:graphicFrame>
        <p:nvGraphicFramePr>
          <p:cNvPr id="14342" name="Content Placeholder 2">
            <a:extLst>
              <a:ext uri="{FF2B5EF4-FFF2-40B4-BE49-F238E27FC236}">
                <a16:creationId xmlns:a16="http://schemas.microsoft.com/office/drawing/2014/main" id="{466FC0C4-2B19-4876-AB85-1611817EDFA3}"/>
              </a:ext>
            </a:extLst>
          </p:cNvPr>
          <p:cNvGraphicFramePr>
            <a:graphicFrameLocks noGrp="1"/>
          </p:cNvGraphicFramePr>
          <p:nvPr>
            <p:ph sz="quarter" idx="1"/>
            <p:extLst>
              <p:ext uri="{D42A27DB-BD31-4B8C-83A1-F6EECF244321}">
                <p14:modId xmlns:p14="http://schemas.microsoft.com/office/powerpoint/2010/main" val="1707142409"/>
              </p:ext>
            </p:extLst>
          </p:nvPr>
        </p:nvGraphicFramePr>
        <p:xfrm>
          <a:off x="435768" y="2181225"/>
          <a:ext cx="8272463" cy="388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86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435894" y="702156"/>
            <a:ext cx="8272212" cy="1013800"/>
          </a:xfrm>
        </p:spPr>
        <p:txBody>
          <a:bodyPr>
            <a:normAutofit/>
          </a:bodyPr>
          <a:lstStyle/>
          <a:p>
            <a:r>
              <a:rPr lang="en-US" altLang="en-US" dirty="0">
                <a:solidFill>
                  <a:srgbClr val="FFFEFF"/>
                </a:solidFill>
              </a:rPr>
              <a:t>General guidelines </a:t>
            </a:r>
            <a:r>
              <a:rPr lang="en-US" altLang="en-US" sz="2400" dirty="0">
                <a:solidFill>
                  <a:srgbClr val="FFFEFF"/>
                </a:solidFill>
              </a:rPr>
              <a:t>(2 of 2)</a:t>
            </a:r>
            <a:endParaRPr lang="en-US" altLang="en-US" dirty="0">
              <a:solidFill>
                <a:srgbClr val="FFFEFF"/>
              </a:solidFill>
            </a:endParaRPr>
          </a:p>
        </p:txBody>
      </p:sp>
      <p:graphicFrame>
        <p:nvGraphicFramePr>
          <p:cNvPr id="14340" name="Content Placeholder 2">
            <a:extLst>
              <a:ext uri="{FF2B5EF4-FFF2-40B4-BE49-F238E27FC236}">
                <a16:creationId xmlns:a16="http://schemas.microsoft.com/office/drawing/2014/main" id="{C1B5697B-121F-4D94-B708-A3CFEB9073C8}"/>
              </a:ext>
            </a:extLst>
          </p:cNvPr>
          <p:cNvGraphicFramePr>
            <a:graphicFrameLocks noGrp="1"/>
          </p:cNvGraphicFramePr>
          <p:nvPr>
            <p:ph sz="quarter" idx="1"/>
            <p:extLst>
              <p:ext uri="{D42A27DB-BD31-4B8C-83A1-F6EECF244321}">
                <p14:modId xmlns:p14="http://schemas.microsoft.com/office/powerpoint/2010/main" val="3520300164"/>
              </p:ext>
            </p:extLst>
          </p:nvPr>
        </p:nvGraphicFramePr>
        <p:xfrm>
          <a:off x="435768" y="2181225"/>
          <a:ext cx="8272463"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63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7455" y="5136221"/>
            <a:ext cx="4127157" cy="1083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609600" y="533400"/>
            <a:ext cx="8389257" cy="1066800"/>
          </a:xfrm>
        </p:spPr>
        <p:txBody>
          <a:bodyPr>
            <a:normAutofit/>
          </a:bodyPr>
          <a:lstStyle/>
          <a:p>
            <a:r>
              <a:rPr lang="en-US" altLang="en-US" dirty="0"/>
              <a:t>Account set-up</a:t>
            </a:r>
          </a:p>
        </p:txBody>
      </p:sp>
      <p:sp>
        <p:nvSpPr>
          <p:cNvPr id="2" name="TextBox 1"/>
          <p:cNvSpPr txBox="1"/>
          <p:nvPr/>
        </p:nvSpPr>
        <p:spPr>
          <a:xfrm>
            <a:off x="4572000" y="5447338"/>
            <a:ext cx="2944987" cy="461665"/>
          </a:xfrm>
          <a:prstGeom prst="rect">
            <a:avLst/>
          </a:prstGeom>
          <a:noFill/>
        </p:spPr>
        <p:txBody>
          <a:bodyPr wrap="square" rtlCol="0">
            <a:spAutoFit/>
          </a:bodyPr>
          <a:lstStyle/>
          <a:p>
            <a:r>
              <a:rPr lang="en-US" sz="2400" b="1" dirty="0">
                <a:solidFill>
                  <a:schemeClr val="bg1"/>
                </a:solidFill>
              </a:rPr>
              <a:t>ceph.org/reporting</a:t>
            </a:r>
          </a:p>
        </p:txBody>
      </p:sp>
      <p:pic>
        <p:nvPicPr>
          <p:cNvPr id="4" name="Picture 3">
            <a:extLst>
              <a:ext uri="{FF2B5EF4-FFF2-40B4-BE49-F238E27FC236}">
                <a16:creationId xmlns:a16="http://schemas.microsoft.com/office/drawing/2014/main" id="{2A6DF70F-8F7A-4E09-8683-AF875B38C7F2}"/>
              </a:ext>
            </a:extLst>
          </p:cNvPr>
          <p:cNvPicPr>
            <a:picLocks noChangeAspect="1"/>
          </p:cNvPicPr>
          <p:nvPr/>
        </p:nvPicPr>
        <p:blipFill rotWithShape="1">
          <a:blip r:embed="rId3"/>
          <a:srcRect l="19241" t="51988" r="23868" b="18745"/>
          <a:stretch/>
        </p:blipFill>
        <p:spPr>
          <a:xfrm>
            <a:off x="171620" y="2372715"/>
            <a:ext cx="8800760" cy="2452387"/>
          </a:xfrm>
          <a:prstGeom prst="rect">
            <a:avLst/>
          </a:prstGeom>
        </p:spPr>
      </p:pic>
    </p:spTree>
    <p:extLst>
      <p:ext uri="{BB962C8B-B14F-4D97-AF65-F5344CB8AC3E}">
        <p14:creationId xmlns:p14="http://schemas.microsoft.com/office/powerpoint/2010/main" val="378378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B7C4-040C-4E22-ABDD-D1B0F5407E8E}"/>
              </a:ext>
            </a:extLst>
          </p:cNvPr>
          <p:cNvSpPr>
            <a:spLocks noGrp="1"/>
          </p:cNvSpPr>
          <p:nvPr>
            <p:ph type="title"/>
          </p:nvPr>
        </p:nvSpPr>
        <p:spPr/>
        <p:txBody>
          <a:bodyPr/>
          <a:lstStyle/>
          <a:p>
            <a:r>
              <a:rPr lang="en-US" dirty="0"/>
              <a:t>Log-in reminders</a:t>
            </a:r>
          </a:p>
        </p:txBody>
      </p:sp>
      <p:sp>
        <p:nvSpPr>
          <p:cNvPr id="3" name="Content Placeholder 2">
            <a:extLst>
              <a:ext uri="{FF2B5EF4-FFF2-40B4-BE49-F238E27FC236}">
                <a16:creationId xmlns:a16="http://schemas.microsoft.com/office/drawing/2014/main" id="{65803C36-A96A-44F0-A4F1-FB627330C05B}"/>
              </a:ext>
            </a:extLst>
          </p:cNvPr>
          <p:cNvSpPr>
            <a:spLocks noGrp="1"/>
          </p:cNvSpPr>
          <p:nvPr>
            <p:ph idx="1"/>
          </p:nvPr>
        </p:nvSpPr>
        <p:spPr/>
        <p:txBody>
          <a:bodyPr>
            <a:normAutofit fontScale="92500"/>
          </a:bodyPr>
          <a:lstStyle/>
          <a:p>
            <a:r>
              <a:rPr lang="en-US" dirty="0"/>
              <a:t>CEPH does not have access to any of your passwords</a:t>
            </a:r>
          </a:p>
          <a:p>
            <a:pPr lvl="1"/>
            <a:r>
              <a:rPr lang="en-US" dirty="0"/>
              <a:t>Login information is case sensitive!</a:t>
            </a:r>
          </a:p>
          <a:p>
            <a:r>
              <a:rPr lang="en-US" dirty="0"/>
              <a:t>A program can have as many accounts as needed</a:t>
            </a:r>
          </a:p>
          <a:p>
            <a:r>
              <a:rPr lang="en-US" dirty="0"/>
              <a:t>Create an account to ensure you receive annual reporting communications</a:t>
            </a:r>
          </a:p>
          <a:p>
            <a:r>
              <a:rPr lang="en-US" dirty="0"/>
              <a:t>Let CEPH know via email if you want us to delete someone's account who no longer needs access</a:t>
            </a:r>
          </a:p>
          <a:p>
            <a:endParaRPr lang="en-US" dirty="0"/>
          </a:p>
        </p:txBody>
      </p:sp>
    </p:spTree>
    <p:extLst>
      <p:ext uri="{BB962C8B-B14F-4D97-AF65-F5344CB8AC3E}">
        <p14:creationId xmlns:p14="http://schemas.microsoft.com/office/powerpoint/2010/main" val="24277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960875-BC22-4EAF-A536-00B47E518319}"/>
              </a:ext>
            </a:extLst>
          </p:cNvPr>
          <p:cNvSpPr>
            <a:spLocks noGrp="1"/>
          </p:cNvSpPr>
          <p:nvPr>
            <p:ph type="title"/>
          </p:nvPr>
        </p:nvSpPr>
        <p:spPr/>
        <p:txBody>
          <a:bodyPr/>
          <a:lstStyle/>
          <a:p>
            <a:r>
              <a:rPr lang="en-US" dirty="0"/>
              <a:t>Reporting home page</a:t>
            </a:r>
          </a:p>
        </p:txBody>
      </p:sp>
      <p:pic>
        <p:nvPicPr>
          <p:cNvPr id="6" name="Picture 5">
            <a:extLst>
              <a:ext uri="{FF2B5EF4-FFF2-40B4-BE49-F238E27FC236}">
                <a16:creationId xmlns:a16="http://schemas.microsoft.com/office/drawing/2014/main" id="{323312E8-0BF8-4037-BE6D-E3900452DEEE}"/>
              </a:ext>
            </a:extLst>
          </p:cNvPr>
          <p:cNvPicPr/>
          <p:nvPr/>
        </p:nvPicPr>
        <p:blipFill rotWithShape="1">
          <a:blip r:embed="rId3"/>
          <a:srcRect l="23285" t="42921" r="29612" b="8536"/>
          <a:stretch/>
        </p:blipFill>
        <p:spPr bwMode="auto">
          <a:xfrm>
            <a:off x="1015253" y="1951174"/>
            <a:ext cx="6972300" cy="4086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540939"/>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D0201C"/>
      </a:accent1>
      <a:accent2>
        <a:srgbClr val="811419"/>
      </a:accent2>
      <a:accent3>
        <a:srgbClr val="E37B5F"/>
      </a:accent3>
      <a:accent4>
        <a:srgbClr val="5F6062"/>
      </a:accent4>
      <a:accent5>
        <a:srgbClr val="5FE3CF"/>
      </a:accent5>
      <a:accent6>
        <a:srgbClr val="141F81"/>
      </a:accent6>
      <a:hlink>
        <a:srgbClr val="1C2BBA"/>
      </a:hlink>
      <a:folHlink>
        <a:srgbClr val="54E2CE"/>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5164</Words>
  <Application>Microsoft Office PowerPoint</Application>
  <PresentationFormat>On-screen Show (4:3)</PresentationFormat>
  <Paragraphs>363</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Gill Sans MT</vt:lpstr>
      <vt:lpstr>Wingdings</vt:lpstr>
      <vt:lpstr>Wingdings 2</vt:lpstr>
      <vt:lpstr>Dividend</vt:lpstr>
      <vt:lpstr>Annual Reporting Webinar</vt:lpstr>
      <vt:lpstr>PowerPoint Presentation</vt:lpstr>
      <vt:lpstr>PowerPoint Presentation</vt:lpstr>
      <vt:lpstr>Agenda</vt:lpstr>
      <vt:lpstr>General guidelines (1 of 2)</vt:lpstr>
      <vt:lpstr>General guidelines (2 of 2)</vt:lpstr>
      <vt:lpstr>Account set-up</vt:lpstr>
      <vt:lpstr>Log-in reminders</vt:lpstr>
      <vt:lpstr>Reporting home page</vt:lpstr>
      <vt:lpstr>General information</vt:lpstr>
      <vt:lpstr>Tips for general information section</vt:lpstr>
      <vt:lpstr>Examples of narrative</vt:lpstr>
      <vt:lpstr>Admissions information</vt:lpstr>
      <vt:lpstr>For example…</vt:lpstr>
      <vt:lpstr>Examples of narrative</vt:lpstr>
      <vt:lpstr>Finances</vt:lpstr>
      <vt:lpstr>Other resources</vt:lpstr>
      <vt:lpstr>Examples of narrative</vt:lpstr>
      <vt:lpstr>SBP Quantitative faculty information  </vt:lpstr>
      <vt:lpstr>Examples of narrative</vt:lpstr>
      <vt:lpstr>Graduation rates</vt:lpstr>
      <vt:lpstr>How do I know what cohort to report on for graduation rates?</vt:lpstr>
      <vt:lpstr>Challenges in reporting graduation rates</vt:lpstr>
      <vt:lpstr>Challenges in reporting graduation rates</vt:lpstr>
      <vt:lpstr>For example…</vt:lpstr>
      <vt:lpstr>Examples of narrative</vt:lpstr>
      <vt:lpstr>Post-graduation outcomes</vt:lpstr>
      <vt:lpstr>Post-graduation outcomes</vt:lpstr>
      <vt:lpstr>How do I know what cohort to report on for post-graduation outcomes?</vt:lpstr>
      <vt:lpstr>For example... </vt:lpstr>
      <vt:lpstr>One more example... </vt:lpstr>
      <vt:lpstr>Examples of narrative</vt:lpstr>
      <vt:lpstr>What happens next?</vt:lpstr>
      <vt:lpstr>CEPH resources</vt:lpstr>
      <vt:lpstr>Upcoming opportunity</vt:lpstr>
      <vt:lpstr>Q&amp;A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Reporting Webinar</dc:title>
  <dc:creator>Alexandra Di Orio</dc:creator>
  <cp:lastModifiedBy>Aleta Gaertner</cp:lastModifiedBy>
  <cp:revision>53</cp:revision>
  <dcterms:created xsi:type="dcterms:W3CDTF">2021-02-01T19:16:20Z</dcterms:created>
  <dcterms:modified xsi:type="dcterms:W3CDTF">2022-10-05T17:13:57Z</dcterms:modified>
</cp:coreProperties>
</file>