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309" r:id="rId3"/>
    <p:sldId id="310" r:id="rId4"/>
    <p:sldId id="311" r:id="rId5"/>
    <p:sldId id="312" r:id="rId6"/>
    <p:sldId id="31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D1076-D091-4F72-AF17-7C678D36A52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124D-AC05-476B-920C-1425C651B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next section is one that many units struggle with each year, so we will take our time filling this 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E2C82-B256-4A2D-8B7B-5FC77B42D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77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Every accredited program must set a maximum time to graduation for each degree type or degree level. As you can see here, East-West has designated a 5 year max time to graduate for the MPH program and a 6 year max time to graduate for the </a:t>
            </a:r>
            <a:r>
              <a:rPr lang="en-US" baseline="0" dirty="0" err="1"/>
              <a:t>DrPH</a:t>
            </a:r>
            <a:r>
              <a:rPr lang="en-US" baseline="0" dirty="0"/>
              <a:t> program. </a:t>
            </a:r>
          </a:p>
          <a:p>
            <a:endParaRPr lang="en-US" baseline="0" dirty="0"/>
          </a:p>
          <a:p>
            <a:r>
              <a:rPr lang="en-US" baseline="0" dirty="0"/>
              <a:t>These numbers are important to keep in mind for reporting purposes.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E2C82-B256-4A2D-8B7B-5FC77B42D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395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figure out what entering cohort we</a:t>
            </a:r>
            <a:r>
              <a:rPr lang="en-US" baseline="0" dirty="0"/>
              <a:t> are reporting on, we will need to count backwards.</a:t>
            </a:r>
          </a:p>
          <a:p>
            <a:endParaRPr lang="en-US" baseline="0" dirty="0"/>
          </a:p>
          <a:p>
            <a:r>
              <a:rPr lang="en-US" baseline="0" dirty="0"/>
              <a:t>I know that for my MPH, we have a max time to graduate of 5 years. The easiest way for me to do this is to write it out. I know that the reporting year is year 5, because I need to report on the cohort who reached their max time to graduate during this reporting year. </a:t>
            </a:r>
          </a:p>
          <a:p>
            <a:r>
              <a:rPr lang="en-US" baseline="0" dirty="0"/>
              <a:t>Then, I can use this information to count backwards. </a:t>
            </a:r>
          </a:p>
          <a:p>
            <a:r>
              <a:rPr lang="en-US" baseline="0" dirty="0"/>
              <a:t>I know then that 2016-17 was year 4, 2015-16 was year 3, 2014-15 was year 2, and 2013-14 was year 1.</a:t>
            </a:r>
          </a:p>
          <a:p>
            <a:r>
              <a:rPr lang="en-US" baseline="0" dirty="0"/>
              <a:t>I now know that I need to be reporting on students who entered the program in academic year 2013-2014.</a:t>
            </a:r>
            <a:endParaRPr lang="en-US" dirty="0"/>
          </a:p>
          <a:p>
            <a:r>
              <a:rPr lang="en-US" dirty="0"/>
              <a:t>This is a combination of all concentrations in the MPH program.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I am going to talk about the students progression as they moved through those five years, so that I can input my data properly. S</a:t>
            </a:r>
            <a:r>
              <a:rPr lang="en-US" baseline="0" dirty="0"/>
              <a:t>tick with me here, as I am going to throw a lot of numbers out there.</a:t>
            </a:r>
          </a:p>
          <a:p>
            <a:endParaRPr lang="en-US" dirty="0"/>
          </a:p>
          <a:p>
            <a:r>
              <a:rPr lang="en-US" dirty="0"/>
              <a:t>This data should be easy to pull because we keep track of these students for continuous quality improvement. </a:t>
            </a:r>
          </a:p>
          <a:p>
            <a:r>
              <a:rPr lang="en-US" dirty="0"/>
              <a:t>I know that in AY 2013-2014 32 students began the program,</a:t>
            </a:r>
            <a:r>
              <a:rPr lang="en-US" baseline="0" dirty="0"/>
              <a:t> 0 graduated, and 2 dropped leaving 30 students continuing on.</a:t>
            </a:r>
          </a:p>
          <a:p>
            <a:r>
              <a:rPr lang="en-US" baseline="0" dirty="0"/>
              <a:t>In AY 2014-2015, 30 students began that year, 23 graduated, and 0 dropped, leaving 7 students continuing on.</a:t>
            </a:r>
          </a:p>
          <a:p>
            <a:r>
              <a:rPr lang="en-US" baseline="0" dirty="0"/>
              <a:t>In AY 2015-2016, 7 students began that year, 4 graduated, and 1 dropped, leaving 2 students continuing on.</a:t>
            </a:r>
          </a:p>
          <a:p>
            <a:r>
              <a:rPr lang="en-US" baseline="0" dirty="0"/>
              <a:t>In AY 2016-2017, 2 students began that year and both students graduated, leaving no more students to continue on.</a:t>
            </a:r>
          </a:p>
          <a:p>
            <a:r>
              <a:rPr lang="en-US" baseline="0" dirty="0"/>
              <a:t>In AY 2017-2018, 0 students continued that year as all had graduated. </a:t>
            </a:r>
          </a:p>
          <a:p>
            <a:endParaRPr lang="en-US" dirty="0"/>
          </a:p>
          <a:p>
            <a:r>
              <a:rPr lang="en-US" dirty="0"/>
              <a:t>All</a:t>
            </a:r>
            <a:r>
              <a:rPr lang="en-US" baseline="0" dirty="0"/>
              <a:t> together, we had 29 out of the original 32 students graduate. This equates to a 91% graduation rate. </a:t>
            </a:r>
            <a:r>
              <a:rPr lang="en-US" dirty="0"/>
              <a:t>This is above the CEPH required rate, and therefore I will not have any narrative box pop up. </a:t>
            </a:r>
          </a:p>
          <a:p>
            <a:endParaRPr lang="en-US" dirty="0"/>
          </a:p>
          <a:p>
            <a:r>
              <a:rPr lang="en-US" dirty="0"/>
              <a:t>The same counting can be done for the DrPH programs, except the MTTG for that degree is 6 years, so we will need to report on the students that entered in AY 2012-2013.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E2C82-B256-4A2D-8B7B-5FC77B42D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584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 I have that information, let me populate my report. </a:t>
            </a:r>
          </a:p>
          <a:p>
            <a:r>
              <a:rPr lang="en-US" dirty="0"/>
              <a:t>For each degree level I am going to populate the maximum time to graduate.</a:t>
            </a:r>
          </a:p>
          <a:p>
            <a:r>
              <a:rPr lang="en-US" dirty="0"/>
              <a:t>I am then going to populate across the MPH degree. I know that 32 students began the MPH program in AY 2012-2013. Over the 5 years, 3 students withdrew from the program and 29 graduated. This equates to a 91% graduation rate, which the platform has calculated for me.</a:t>
            </a:r>
          </a:p>
          <a:p>
            <a:endParaRPr lang="en-US" dirty="0"/>
          </a:p>
          <a:p>
            <a:r>
              <a:rPr lang="en-US" dirty="0"/>
              <a:t>If you remember from the beginning, we just added our </a:t>
            </a:r>
            <a:r>
              <a:rPr lang="en-US" dirty="0" err="1"/>
              <a:t>DrPH</a:t>
            </a:r>
            <a:r>
              <a:rPr lang="en-US" dirty="0"/>
              <a:t> degree in AY 2016-2017. That means that no </a:t>
            </a:r>
            <a:r>
              <a:rPr lang="en-US" dirty="0" err="1"/>
              <a:t>DrPH</a:t>
            </a:r>
            <a:r>
              <a:rPr lang="en-US" dirty="0"/>
              <a:t> student has reached his or her maximum time to graduate yet. Regardless, it is still important to capture this information. So, I entered my maximum time to graduation and entered zeroes across the row. You will see that this gives me a red Zero percent graduation rate. This is fine, because the reporting platform will allow me to explain why the rate is at zero. 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E2C82-B256-4A2D-8B7B-5FC77B42D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877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my explanation section, I am simply going to state that </a:t>
            </a:r>
            <a:r>
              <a:rPr lang="en-US" dirty="0" err="1"/>
              <a:t>DrPH</a:t>
            </a:r>
            <a:r>
              <a:rPr lang="en-US" dirty="0"/>
              <a:t> students in our program have 6 years within which to complete their degree. Our first cohort entered in AY 2016-2017, so we will not be able to undertake counting until 2021-2022.</a:t>
            </a:r>
          </a:p>
          <a:p>
            <a:r>
              <a:rPr lang="en-US" dirty="0"/>
              <a:t>This is an appropriate response in situations like this. </a:t>
            </a:r>
          </a:p>
          <a:p>
            <a:endParaRPr lang="en-US" dirty="0"/>
          </a:p>
          <a:p>
            <a:r>
              <a:rPr lang="en-US" dirty="0"/>
              <a:t>You may ask “If I have graduates from my program, but the program has not reached their maximum</a:t>
            </a:r>
            <a:r>
              <a:rPr lang="en-US" baseline="0" dirty="0"/>
              <a:t> time to graduation, should I still enter zeroes?” The answer is yes. Those students who graduated will be captured at some point in the future, just not right now.</a:t>
            </a:r>
            <a:endParaRPr lang="en-US" dirty="0"/>
          </a:p>
          <a:p>
            <a:endParaRPr lang="en-US" dirty="0"/>
          </a:p>
          <a:p>
            <a:r>
              <a:rPr lang="en-US" dirty="0"/>
              <a:t>It is important to note, that if more than one degree levels has a red percentage, you MUST provide an explanation for each degree level that has a red percentage.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E2C82-B256-4A2D-8B7B-5FC77B42DD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64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7B5547-972A-4CBF-A362-A87F8077B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5AAE38-5E56-489B-B6A6-96ECDF74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E37E83-328F-46E5-9438-F3B7732E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D33A-CB57-4D3D-8F44-F32DE3FE56D1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154978-DA9A-4762-88C1-A9EE2216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BA1B03-BD21-419D-9DF8-858798E1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2DF-9380-4D0F-9E79-4DA660EA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7EA4E0-F141-46DE-BDB2-96535D5F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BAE85E-78D2-46CF-8E2C-CB71EFB06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4903F6-9A40-4E19-9422-3C5C2F972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D33A-CB57-4D3D-8F44-F32DE3FE56D1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6DC56D-A0C7-4E88-BDF6-7C84F4B81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17C26-13AE-47E7-9B84-97CAE3E4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2DF-9380-4D0F-9E79-4DA660EA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0730FEC-6434-48CD-B9F3-3CFAAE5CD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8AA92C-152F-4A76-B762-241FCE13E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124BB3-FE1E-42C5-9113-FECA10C4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D33A-CB57-4D3D-8F44-F32DE3FE56D1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15FB13-42E1-455D-8205-F7522AB6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C1B220-9241-4A61-B6AB-643A261E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2DF-9380-4D0F-9E79-4DA660EA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99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97456" y="3421626"/>
            <a:ext cx="10986811" cy="25367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456" y="3085765"/>
            <a:ext cx="10986811" cy="1504844"/>
          </a:xfrm>
          <a:effectLst/>
        </p:spPr>
        <p:txBody>
          <a:bodyPr anchor="b">
            <a:normAutofit/>
          </a:bodyPr>
          <a:lstStyle>
            <a:lvl1pPr>
              <a:defRPr sz="40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456" y="4590612"/>
            <a:ext cx="10986811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2" y="941442"/>
            <a:ext cx="6112860" cy="18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12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97458" y="599728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924" y="2228006"/>
            <a:ext cx="10653003" cy="363079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2pPr>
            <a:lvl3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3pPr>
            <a:lvl4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94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03530" y="514197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26" y="3036573"/>
            <a:ext cx="10653001" cy="1504844"/>
          </a:xfrm>
        </p:spPr>
        <p:txBody>
          <a:bodyPr anchor="b">
            <a:normAutofit/>
          </a:bodyPr>
          <a:lstStyle>
            <a:lvl1pPr algn="l">
              <a:defRPr sz="36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926" y="4541417"/>
            <a:ext cx="1065300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9528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97458" y="599728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925" y="2228004"/>
            <a:ext cx="51993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9" y="2228004"/>
            <a:ext cx="5210216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99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597458" y="599728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2960" y="2228003"/>
            <a:ext cx="4791333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925" y="2926054"/>
            <a:ext cx="5199369" cy="2934999"/>
          </a:xfrm>
        </p:spPr>
        <p:txBody>
          <a:bodyPr anchor="t">
            <a:normAutofit/>
          </a:bodyPr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2pPr>
            <a:lvl3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3pPr>
            <a:lvl4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25746" y="2228003"/>
            <a:ext cx="480218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 cap="none" spc="0">
                <a:ln>
                  <a:noFill/>
                </a:ln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4"/>
            <a:ext cx="5210216" cy="2934999"/>
          </a:xfrm>
        </p:spPr>
        <p:txBody>
          <a:bodyPr anchor="t">
            <a:normAutofit/>
          </a:bodyPr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2pPr>
            <a:lvl3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3pPr>
            <a:lvl4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31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597458" y="599728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202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97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0800" y="5756400"/>
            <a:ext cx="2534400" cy="90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243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B34DA-8137-4ADF-A483-C2B621105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E4B4E5-BFB9-4C5C-8727-533C3669C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C6DD8E-BA17-455B-AA95-6EB43DE0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D33A-CB57-4D3D-8F44-F32DE3FE56D1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131CDC-C95C-4A15-A9BC-98D5A2A8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1F59CA-E44F-473D-BD16-45CAB040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2DF-9380-4D0F-9E79-4DA660EA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19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603530" y="5141973"/>
            <a:ext cx="10984943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38" y="5262296"/>
            <a:ext cx="4715500" cy="689514"/>
          </a:xfrm>
        </p:spPr>
        <p:txBody>
          <a:bodyPr anchor="ctr"/>
          <a:lstStyle>
            <a:lvl1pPr algn="l">
              <a:defRPr sz="20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99" y="601200"/>
            <a:ext cx="10987200" cy="4204800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5" y="5262298"/>
            <a:ext cx="5687103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00636" y="6056939"/>
            <a:ext cx="102729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72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24" y="4693389"/>
            <a:ext cx="10653003" cy="566738"/>
          </a:xfrm>
        </p:spPr>
        <p:txBody>
          <a:bodyPr anchor="b">
            <a:normAutofit/>
          </a:bodyPr>
          <a:lstStyle>
            <a:lvl1pPr algn="l">
              <a:defRPr sz="2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7459" y="599725"/>
            <a:ext cx="10984941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4924" y="5260129"/>
            <a:ext cx="10653003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19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97458" y="599728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59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2" y="599725"/>
            <a:ext cx="27431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675728"/>
            <a:ext cx="2004164" cy="5183073"/>
          </a:xfrm>
        </p:spPr>
        <p:txBody>
          <a:bodyPr vert="eaVert"/>
          <a:lstStyle>
            <a:lvl1pPr>
              <a:defRPr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5" y="675728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6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4EFFD7-013C-4E16-B789-5CAD0CFE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098569-3D1A-404A-BDCA-A47C850A6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760CD9-4FF7-46A8-82BB-71D80A70F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D33A-CB57-4D3D-8F44-F32DE3FE56D1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38BF7D-ED05-4A83-B2FB-53661A67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8B5BF2-775A-4A02-9FD5-B1F22CEE6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2DF-9380-4D0F-9E79-4DA660EA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3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EF70AB-6554-4627-85B1-7423B16C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8A064F-1D51-49ED-AEA0-83C95800C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EA8198-9324-4274-BF45-3CFE3DBD6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27B1A2-CDC1-4810-B02B-A27425F7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D33A-CB57-4D3D-8F44-F32DE3FE56D1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5CB983-1902-4FB8-8134-8796C5155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9DCC31-EC59-4F0A-82D2-F971E63C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2DF-9380-4D0F-9E79-4DA660EA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3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0BCE13-DC50-4387-B7A6-D71A14E59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E01D62-12F8-4AB7-8DC7-7E36BCC7A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6990B9-782F-4BD4-8C4C-54CC1D16D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1EC2C2B-9C4E-425D-AB09-CA4D0A3BB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6E868AB-80A5-4729-AAB6-86518EB6A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83BD98F-86C4-4975-AFEA-33CD2987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D33A-CB57-4D3D-8F44-F32DE3FE56D1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D63E027-6779-49F0-9C4D-8BE2E577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E293FE7-8C3D-4E6D-A850-405FE6367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2DF-9380-4D0F-9E79-4DA660EA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7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F79436-7567-4BFE-B7DC-2D81924F2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911A10B-32D4-42C7-87E9-C012BE60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D33A-CB57-4D3D-8F44-F32DE3FE56D1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57DF7C-FA65-421E-A072-D6C805C1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8C99C2-48B6-44E8-90ED-E508AC96D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2DF-9380-4D0F-9E79-4DA660EA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2FB7C66-41F0-457A-9DDE-CF63114A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D33A-CB57-4D3D-8F44-F32DE3FE56D1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D58F6DC-1A91-4982-B37B-A0E4441D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EE6A3D-69E9-48FD-BBEC-2839EDA31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2DF-9380-4D0F-9E79-4DA660EA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E44DCB-DE96-489B-800B-83AF0D4E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BADD8A-A21C-4754-819F-5827E98EE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8A7CB5-6CB1-4163-8165-2FEA488FF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6D7EA4-B21B-4874-88C6-E53BEA3B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D33A-CB57-4D3D-8F44-F32DE3FE56D1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A2D20E-4AE4-4D02-A1BA-F2DDAED9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293E59-F38F-47A7-B6EC-19BD89F0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2DF-9380-4D0F-9E79-4DA660EA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2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AFBD6A-B69C-4E85-887A-62F3C603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6DFB459-1095-4443-831D-9094EB173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F1DFDD-FCCC-4490-89A1-17C266306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04AFC4-0A62-4050-9CB3-47F0E7633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D33A-CB57-4D3D-8F44-F32DE3FE56D1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144995-7E36-4F75-B746-53B753CE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E91847-4EE4-456B-A627-8045AC47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52DF-9380-4D0F-9E79-4DA660EA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8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F2AA4F-3BDD-4890-86E5-99112F0D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93AA69-6E56-4D74-8C56-CBBC0490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44BACE-8693-4B08-909D-78EFC1E36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4D33A-CB57-4D3D-8F44-F32DE3FE56D1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6ACDC9-A94C-497B-8DE0-D30776237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FE0B66-59AE-48CE-8EE7-47831E2F8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452DF-9380-4D0F-9E79-4DA660EA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0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924" y="687477"/>
            <a:ext cx="10653003" cy="1083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Slides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924" y="1908952"/>
            <a:ext cx="10653003" cy="4131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00636" y="6056939"/>
            <a:ext cx="1027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7457" y="441325"/>
            <a:ext cx="3626545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68001" y="441325"/>
            <a:ext cx="36144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88801" y="441325"/>
            <a:ext cx="36144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7" y="6056936"/>
            <a:ext cx="1437745" cy="36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4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kern="1200" cap="none" spc="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§"/>
        <a:defRPr sz="28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§"/>
        <a:defRPr sz="26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§"/>
        <a:defRPr sz="24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tm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8.tmp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5A960875-BC22-4EAF-A536-00B47E51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Home Page</a:t>
            </a:r>
          </a:p>
        </p:txBody>
      </p:sp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xmlns="" id="{52667490-6205-4AF2-BB1F-C2897965B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293" y="1938052"/>
            <a:ext cx="8777414" cy="3138992"/>
          </a:xfrm>
          <a:prstGeom prst="rect">
            <a:avLst/>
          </a:prstGeom>
        </p:spPr>
      </p:pic>
      <p:pic>
        <p:nvPicPr>
          <p:cNvPr id="16" name="Picture 15" descr="Screen Clipping">
            <a:extLst>
              <a:ext uri="{FF2B5EF4-FFF2-40B4-BE49-F238E27FC236}">
                <a16:creationId xmlns:a16="http://schemas.microsoft.com/office/drawing/2014/main" xmlns="" id="{AEC54E1B-AF69-4523-8149-6944CCD9F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5431" y="4066328"/>
            <a:ext cx="666843" cy="181000"/>
          </a:xfrm>
          <a:prstGeom prst="rect">
            <a:avLst/>
          </a:prstGeom>
        </p:spPr>
      </p:pic>
      <p:pic>
        <p:nvPicPr>
          <p:cNvPr id="17" name="Picture 16" descr="Screen Clipping">
            <a:extLst>
              <a:ext uri="{FF2B5EF4-FFF2-40B4-BE49-F238E27FC236}">
                <a16:creationId xmlns:a16="http://schemas.microsoft.com/office/drawing/2014/main" xmlns="" id="{2CEA5E72-FA58-4628-9FD0-D712FA9A42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5431" y="3774882"/>
            <a:ext cx="666843" cy="181000"/>
          </a:xfrm>
          <a:prstGeom prst="rect">
            <a:avLst/>
          </a:prstGeom>
        </p:spPr>
      </p:pic>
      <p:pic>
        <p:nvPicPr>
          <p:cNvPr id="18" name="Picture 17" descr="Screen Clipping">
            <a:extLst>
              <a:ext uri="{FF2B5EF4-FFF2-40B4-BE49-F238E27FC236}">
                <a16:creationId xmlns:a16="http://schemas.microsoft.com/office/drawing/2014/main" xmlns="" id="{3EAB00C6-DA4E-45A3-A560-4EF75EEF5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5432" y="3505747"/>
            <a:ext cx="666843" cy="181000"/>
          </a:xfrm>
          <a:prstGeom prst="rect">
            <a:avLst/>
          </a:prstGeom>
        </p:spPr>
      </p:pic>
      <p:pic>
        <p:nvPicPr>
          <p:cNvPr id="19" name="Picture 18" descr="Screen Clipping">
            <a:extLst>
              <a:ext uri="{FF2B5EF4-FFF2-40B4-BE49-F238E27FC236}">
                <a16:creationId xmlns:a16="http://schemas.microsoft.com/office/drawing/2014/main" xmlns="" id="{BC411418-C81D-4281-A840-071F71227D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5432" y="3248000"/>
            <a:ext cx="666843" cy="181000"/>
          </a:xfrm>
          <a:prstGeom prst="rect">
            <a:avLst/>
          </a:prstGeom>
        </p:spPr>
      </p:pic>
      <p:pic>
        <p:nvPicPr>
          <p:cNvPr id="20" name="Picture 19" descr="Screen Clipping">
            <a:extLst>
              <a:ext uri="{FF2B5EF4-FFF2-40B4-BE49-F238E27FC236}">
                <a16:creationId xmlns:a16="http://schemas.microsoft.com/office/drawing/2014/main" xmlns="" id="{3B3EFE1A-9BF2-4F73-9770-6907288828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5432" y="2989234"/>
            <a:ext cx="666843" cy="181000"/>
          </a:xfrm>
          <a:prstGeom prst="rect">
            <a:avLst/>
          </a:prstGeom>
        </p:spPr>
      </p:pic>
      <p:pic>
        <p:nvPicPr>
          <p:cNvPr id="21" name="Picture 20" descr="Screen Clipping">
            <a:extLst>
              <a:ext uri="{FF2B5EF4-FFF2-40B4-BE49-F238E27FC236}">
                <a16:creationId xmlns:a16="http://schemas.microsoft.com/office/drawing/2014/main" xmlns="" id="{F88204B6-AD00-4F8C-9900-220724530C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5430" y="4619235"/>
            <a:ext cx="666843" cy="181000"/>
          </a:xfrm>
          <a:prstGeom prst="rect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xmlns="" id="{DD730801-EDB5-4F3A-A5C8-238D196BEC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5431" y="4342426"/>
            <a:ext cx="666843" cy="181000"/>
          </a:xfrm>
          <a:prstGeom prst="rect">
            <a:avLst/>
          </a:prstGeom>
        </p:spPr>
      </p:pic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xmlns="" id="{3B4B3D06-E04E-4C20-A6B6-99E6B9328C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4955" y="2998760"/>
            <a:ext cx="647790" cy="161948"/>
          </a:xfrm>
          <a:prstGeom prst="rect">
            <a:avLst/>
          </a:prstGeom>
        </p:spPr>
      </p:pic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xmlns="" id="{4040E874-16FF-4A13-8DE2-3E9FC645D6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5429" y="3271279"/>
            <a:ext cx="647790" cy="161948"/>
          </a:xfrm>
          <a:prstGeom prst="rect">
            <a:avLst/>
          </a:prstGeom>
        </p:spPr>
      </p:pic>
      <p:pic>
        <p:nvPicPr>
          <p:cNvPr id="22" name="Picture 21" descr="Screen Clipping">
            <a:extLst>
              <a:ext uri="{FF2B5EF4-FFF2-40B4-BE49-F238E27FC236}">
                <a16:creationId xmlns:a16="http://schemas.microsoft.com/office/drawing/2014/main" xmlns="" id="{0CFE4C7E-3DE0-4506-9EF5-D831802852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5429" y="3512710"/>
            <a:ext cx="647790" cy="161948"/>
          </a:xfrm>
          <a:prstGeom prst="rect">
            <a:avLst/>
          </a:prstGeom>
        </p:spPr>
      </p:pic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xmlns="" id="{9A679EC8-D38F-4925-8FBE-8DEC136D0F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5429" y="3784408"/>
            <a:ext cx="647790" cy="161948"/>
          </a:xfrm>
          <a:prstGeom prst="rect">
            <a:avLst/>
          </a:prstGeom>
        </p:spPr>
      </p:pic>
      <p:pic>
        <p:nvPicPr>
          <p:cNvPr id="23" name="Picture 22" descr="Screen Clipping">
            <a:extLst>
              <a:ext uri="{FF2B5EF4-FFF2-40B4-BE49-F238E27FC236}">
                <a16:creationId xmlns:a16="http://schemas.microsoft.com/office/drawing/2014/main" xmlns="" id="{DAA2D650-F813-4CFB-8110-94B1929B6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5429" y="4070743"/>
            <a:ext cx="647790" cy="161948"/>
          </a:xfrm>
          <a:prstGeom prst="rect">
            <a:avLst/>
          </a:prstGeom>
        </p:spPr>
      </p:pic>
      <p:pic>
        <p:nvPicPr>
          <p:cNvPr id="24" name="Picture 23" descr="Screen Clipping">
            <a:extLst>
              <a:ext uri="{FF2B5EF4-FFF2-40B4-BE49-F238E27FC236}">
                <a16:creationId xmlns:a16="http://schemas.microsoft.com/office/drawing/2014/main" xmlns="" id="{EEDA14F5-820D-4E81-8F45-9713A229D9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8152" y="3237781"/>
            <a:ext cx="721395" cy="180349"/>
          </a:xfrm>
          <a:prstGeom prst="rect">
            <a:avLst/>
          </a:prstGeom>
        </p:spPr>
      </p:pic>
      <p:pic>
        <p:nvPicPr>
          <p:cNvPr id="25" name="Picture 24" descr="Screen Clipping">
            <a:extLst>
              <a:ext uri="{FF2B5EF4-FFF2-40B4-BE49-F238E27FC236}">
                <a16:creationId xmlns:a16="http://schemas.microsoft.com/office/drawing/2014/main" xmlns="" id="{77C19CC6-4045-469B-80BC-CD4356CACB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7630" y="3514737"/>
            <a:ext cx="721395" cy="180349"/>
          </a:xfrm>
          <a:prstGeom prst="rect">
            <a:avLst/>
          </a:prstGeom>
        </p:spPr>
      </p:pic>
      <p:pic>
        <p:nvPicPr>
          <p:cNvPr id="26" name="Picture 25" descr="Screen Clipping">
            <a:extLst>
              <a:ext uri="{FF2B5EF4-FFF2-40B4-BE49-F238E27FC236}">
                <a16:creationId xmlns:a16="http://schemas.microsoft.com/office/drawing/2014/main" xmlns="" id="{32220D4B-B050-41C6-9FF0-17D2EDDA49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0747" y="3782087"/>
            <a:ext cx="721395" cy="180349"/>
          </a:xfrm>
          <a:prstGeom prst="rect">
            <a:avLst/>
          </a:prstGeom>
        </p:spPr>
      </p:pic>
      <p:pic>
        <p:nvPicPr>
          <p:cNvPr id="27" name="Picture 26" descr="Screen Clipping">
            <a:extLst>
              <a:ext uri="{FF2B5EF4-FFF2-40B4-BE49-F238E27FC236}">
                <a16:creationId xmlns:a16="http://schemas.microsoft.com/office/drawing/2014/main" xmlns="" id="{F2CF982A-96F5-4C1F-9294-216F99E45A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8153" y="4058655"/>
            <a:ext cx="721395" cy="180349"/>
          </a:xfrm>
          <a:prstGeom prst="rect">
            <a:avLst/>
          </a:prstGeom>
        </p:spPr>
      </p:pic>
      <p:pic>
        <p:nvPicPr>
          <p:cNvPr id="29" name="Picture 28" descr="Screen Clipping">
            <a:extLst>
              <a:ext uri="{FF2B5EF4-FFF2-40B4-BE49-F238E27FC236}">
                <a16:creationId xmlns:a16="http://schemas.microsoft.com/office/drawing/2014/main" xmlns="" id="{D91A2116-A061-4DA5-9F7A-F4C1E12207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7630" y="2989560"/>
            <a:ext cx="721395" cy="18034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7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60"/>
    </mc:Choice>
    <mc:Fallback>
      <p:transition spd="slow" advTm="7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AD0C3C-1DAA-48ED-95C1-CFDF40A4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Rates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769735-8D39-4199-AB92-268CA9E56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MTTG: Maximum Time To Graduate</a:t>
            </a:r>
          </a:p>
          <a:p>
            <a:pPr lvl="1"/>
            <a:r>
              <a:rPr lang="en-US" dirty="0"/>
              <a:t>Every accredited program must set this for each degree type or degree level</a:t>
            </a:r>
          </a:p>
          <a:p>
            <a:pPr lvl="1"/>
            <a:r>
              <a:rPr lang="en-US" dirty="0"/>
              <a:t>For East-West State</a:t>
            </a:r>
          </a:p>
          <a:p>
            <a:pPr lvl="2"/>
            <a:r>
              <a:rPr lang="en-US" dirty="0"/>
              <a:t>MPH: 5 years</a:t>
            </a:r>
          </a:p>
          <a:p>
            <a:pPr lvl="2"/>
            <a:r>
              <a:rPr lang="en-US" dirty="0" err="1"/>
              <a:t>DrPH</a:t>
            </a:r>
            <a:r>
              <a:rPr lang="en-US" dirty="0"/>
              <a:t>: 6 years</a:t>
            </a:r>
          </a:p>
          <a:p>
            <a:pPr lvl="1"/>
            <a:r>
              <a:rPr lang="en-US" dirty="0"/>
              <a:t>This is incredibly important because the MTTG indicates what cohort of students you will report on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6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77"/>
    </mc:Choice>
    <mc:Fallback>
      <p:transition spd="slow" advTm="26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3C923319-665D-4CE8-AE3C-EBB0F957E0C2}"/>
              </a:ext>
            </a:extLst>
          </p:cNvPr>
          <p:cNvSpPr/>
          <p:nvPr/>
        </p:nvSpPr>
        <p:spPr>
          <a:xfrm>
            <a:off x="2584873" y="4941570"/>
            <a:ext cx="3217334" cy="491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FB77BC-9041-4F63-A856-CBFB183E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8E59FA-C27F-42E2-8972-5EF5EA8E4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193" y="1977286"/>
            <a:ext cx="7989752" cy="363079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Current Reporting Year:  AY 2017-2018</a:t>
            </a:r>
          </a:p>
          <a:p>
            <a:r>
              <a:rPr lang="en-US" dirty="0"/>
              <a:t>What cohort do we report on for MPH?</a:t>
            </a:r>
          </a:p>
          <a:p>
            <a:pPr lvl="1"/>
            <a:r>
              <a:rPr lang="en-US" dirty="0"/>
              <a:t>Let’s Count</a:t>
            </a:r>
          </a:p>
          <a:p>
            <a:pPr lvl="2"/>
            <a:r>
              <a:rPr lang="en-US" dirty="0"/>
              <a:t>2017-2018 – Year 5</a:t>
            </a:r>
          </a:p>
          <a:p>
            <a:pPr lvl="2"/>
            <a:r>
              <a:rPr lang="en-US" dirty="0"/>
              <a:t>2016-2017 – Year 4</a:t>
            </a:r>
          </a:p>
          <a:p>
            <a:pPr lvl="2"/>
            <a:r>
              <a:rPr lang="en-US" dirty="0"/>
              <a:t>2015-2016 – Year 3 </a:t>
            </a:r>
          </a:p>
          <a:p>
            <a:pPr lvl="2"/>
            <a:r>
              <a:rPr lang="en-US" dirty="0"/>
              <a:t>2014-2015 – Year 2</a:t>
            </a:r>
          </a:p>
          <a:p>
            <a:pPr lvl="2"/>
            <a:r>
              <a:rPr lang="en-US" dirty="0"/>
              <a:t>2013-2014 – Year 1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5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588"/>
    </mc:Choice>
    <mc:Fallback>
      <p:transition spd="slow" advTm="155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1D503-6795-49E3-B4A9-ED2DA0749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193" y="687477"/>
            <a:ext cx="7989752" cy="1083329"/>
          </a:xfrm>
        </p:spPr>
        <p:txBody>
          <a:bodyPr/>
          <a:lstStyle/>
          <a:p>
            <a:r>
              <a:rPr lang="en-US" dirty="0"/>
              <a:t>Graduation Rates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9671" t="24132" r="65494" b="52981"/>
          <a:stretch/>
        </p:blipFill>
        <p:spPr>
          <a:xfrm>
            <a:off x="2389205" y="2384495"/>
            <a:ext cx="7228573" cy="22709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65E5FC2-C409-43B3-ABA5-B46B7C32228C}"/>
              </a:ext>
            </a:extLst>
          </p:cNvPr>
          <p:cNvSpPr/>
          <p:nvPr/>
        </p:nvSpPr>
        <p:spPr>
          <a:xfrm>
            <a:off x="4277963" y="3695700"/>
            <a:ext cx="533400" cy="1714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Gill Sans MT" panose="020B0502020104020203"/>
              </a:rPr>
              <a:t>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539FB6A-471D-4874-90C3-534B02F223E1}"/>
              </a:ext>
            </a:extLst>
          </p:cNvPr>
          <p:cNvSpPr/>
          <p:nvPr/>
        </p:nvSpPr>
        <p:spPr>
          <a:xfrm>
            <a:off x="5133975" y="3705225"/>
            <a:ext cx="533400" cy="1714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Gill Sans MT" panose="020B0502020104020203"/>
              </a:rPr>
              <a:t>32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6432B84F-6166-47A4-89D7-4080A0C8D78B}"/>
              </a:ext>
            </a:extLst>
          </p:cNvPr>
          <p:cNvSpPr/>
          <p:nvPr/>
        </p:nvSpPr>
        <p:spPr>
          <a:xfrm>
            <a:off x="4305300" y="4008873"/>
            <a:ext cx="533400" cy="1714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Gill Sans MT" panose="020B0502020104020203"/>
              </a:rPr>
              <a:t>6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39C48EB4-4B4C-4254-A06D-EF9D97341396}"/>
              </a:ext>
            </a:extLst>
          </p:cNvPr>
          <p:cNvSpPr/>
          <p:nvPr/>
        </p:nvSpPr>
        <p:spPr>
          <a:xfrm>
            <a:off x="5962650" y="3695700"/>
            <a:ext cx="533400" cy="1714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Gill Sans MT" panose="020B0502020104020203"/>
              </a:rPr>
              <a:t>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D202C2C2-3E3E-4E5B-9495-129CC57D60A8}"/>
              </a:ext>
            </a:extLst>
          </p:cNvPr>
          <p:cNvSpPr/>
          <p:nvPr/>
        </p:nvSpPr>
        <p:spPr>
          <a:xfrm>
            <a:off x="5123213" y="4039474"/>
            <a:ext cx="533400" cy="1714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Gill Sans MT" panose="020B0502020104020203"/>
              </a:rPr>
              <a:t>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92AC748D-EAFC-4282-975F-72B9C138EEE8}"/>
              </a:ext>
            </a:extLst>
          </p:cNvPr>
          <p:cNvSpPr/>
          <p:nvPr/>
        </p:nvSpPr>
        <p:spPr>
          <a:xfrm>
            <a:off x="5962650" y="4008873"/>
            <a:ext cx="533400" cy="1714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Gill Sans MT" panose="020B0502020104020203"/>
              </a:rPr>
              <a:t>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E7D42E18-44F8-46B0-83C7-A150D70F2DA1}"/>
              </a:ext>
            </a:extLst>
          </p:cNvPr>
          <p:cNvSpPr/>
          <p:nvPr/>
        </p:nvSpPr>
        <p:spPr>
          <a:xfrm>
            <a:off x="6791325" y="3705225"/>
            <a:ext cx="533400" cy="1714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Gill Sans MT" panose="020B0502020104020203"/>
              </a:rPr>
              <a:t>29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C36E451-5BFB-4D44-B403-43DE3CB91A35}"/>
              </a:ext>
            </a:extLst>
          </p:cNvPr>
          <p:cNvSpPr/>
          <p:nvPr/>
        </p:nvSpPr>
        <p:spPr>
          <a:xfrm>
            <a:off x="6791325" y="4045821"/>
            <a:ext cx="533400" cy="1714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Gill Sans MT" panose="020B0502020104020203"/>
              </a:rPr>
              <a:t>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5CCB35F3-15F5-4C57-875B-1A7182E33BCB}"/>
              </a:ext>
            </a:extLst>
          </p:cNvPr>
          <p:cNvSpPr/>
          <p:nvPr/>
        </p:nvSpPr>
        <p:spPr>
          <a:xfrm>
            <a:off x="7609238" y="3705225"/>
            <a:ext cx="533400" cy="1714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Gill Sans MT" panose="020B0502020104020203"/>
              </a:rPr>
              <a:t>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FC236B10-4561-4293-BDDB-4A86EEE4EA73}"/>
              </a:ext>
            </a:extLst>
          </p:cNvPr>
          <p:cNvSpPr/>
          <p:nvPr/>
        </p:nvSpPr>
        <p:spPr>
          <a:xfrm>
            <a:off x="7609238" y="4008873"/>
            <a:ext cx="533400" cy="1714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100" dirty="0">
                <a:solidFill>
                  <a:prstClr val="black"/>
                </a:solidFill>
                <a:latin typeface="Gill Sans MT" panose="020B0502020104020203"/>
              </a:rPr>
              <a:t>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BA5A78F4-FBCB-4ED0-9364-FE9C5ED62220}"/>
              </a:ext>
            </a:extLst>
          </p:cNvPr>
          <p:cNvSpPr/>
          <p:nvPr/>
        </p:nvSpPr>
        <p:spPr>
          <a:xfrm>
            <a:off x="8384808" y="3695700"/>
            <a:ext cx="533400" cy="1714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100" dirty="0">
                <a:solidFill>
                  <a:sysClr val="windowText" lastClr="000000"/>
                </a:solidFill>
                <a:latin typeface="Gill Sans MT" panose="020B0502020104020203"/>
              </a:rPr>
              <a:t>91%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22CC1E3B-B61D-4484-B281-7D69290F531D}"/>
              </a:ext>
            </a:extLst>
          </p:cNvPr>
          <p:cNvSpPr/>
          <p:nvPr/>
        </p:nvSpPr>
        <p:spPr>
          <a:xfrm>
            <a:off x="8349516" y="4008873"/>
            <a:ext cx="533400" cy="1714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100" dirty="0">
                <a:solidFill>
                  <a:srgbClr val="FF0000"/>
                </a:solidFill>
                <a:latin typeface="Gill Sans MT" panose="020B0502020104020203"/>
              </a:rPr>
              <a:t>0%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0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600"/>
    </mc:Choice>
    <mc:Fallback>
      <p:transition spd="slow" advTm="66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1D503-6795-49E3-B4A9-ED2DA0749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Rates</a:t>
            </a: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xmlns="" id="{5856AE90-0935-4D82-8A67-95B9291B2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411711"/>
            <a:ext cx="9144000" cy="20345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ADEEACA-86C9-493B-87F4-C0362C280E1A}"/>
              </a:ext>
            </a:extLst>
          </p:cNvPr>
          <p:cNvSpPr/>
          <p:nvPr/>
        </p:nvSpPr>
        <p:spPr>
          <a:xfrm>
            <a:off x="8930640" y="3429000"/>
            <a:ext cx="845820" cy="188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900" dirty="0">
                <a:solidFill>
                  <a:prstClr val="black"/>
                </a:solidFill>
                <a:latin typeface="Gill Sans MT" panose="020B0502020104020203"/>
              </a:rPr>
              <a:t>2021-2022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6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780"/>
    </mc:Choice>
    <mc:Fallback>
      <p:transition spd="slow" advTm="53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nd">
  <a:themeElements>
    <a:clrScheme name="CEPH Logo Colors and Complements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B5121B"/>
      </a:accent1>
      <a:accent2>
        <a:srgbClr val="A82A30"/>
      </a:accent2>
      <a:accent3>
        <a:srgbClr val="9C3E43"/>
      </a:accent3>
      <a:accent4>
        <a:srgbClr val="5F6062"/>
      </a:accent4>
      <a:accent5>
        <a:srgbClr val="12B5AD"/>
      </a:accent5>
      <a:accent6>
        <a:srgbClr val="126CB5"/>
      </a:accent6>
      <a:hlink>
        <a:srgbClr val="5F606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921</Words>
  <Application>Microsoft Office PowerPoint</Application>
  <PresentationFormat>Widescreen</PresentationFormat>
  <Paragraphs>73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Gill Sans MT</vt:lpstr>
      <vt:lpstr>Wingdings</vt:lpstr>
      <vt:lpstr>Wingdings 2</vt:lpstr>
      <vt:lpstr>Office Theme</vt:lpstr>
      <vt:lpstr>Dividend</vt:lpstr>
      <vt:lpstr>Reporting Home Page</vt:lpstr>
      <vt:lpstr>Graduation Rates</vt:lpstr>
      <vt:lpstr>Graduation Rates</vt:lpstr>
      <vt:lpstr>Graduation Rates</vt:lpstr>
      <vt:lpstr>Graduation Rates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 Home Page</dc:title>
  <dc:creator>Olivia Luzzi</dc:creator>
  <cp:lastModifiedBy>Administrator</cp:lastModifiedBy>
  <cp:revision>2</cp:revision>
  <dcterms:created xsi:type="dcterms:W3CDTF">2018-08-30T17:23:32Z</dcterms:created>
  <dcterms:modified xsi:type="dcterms:W3CDTF">2018-08-30T18:11:08Z</dcterms:modified>
</cp:coreProperties>
</file>