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0" r:id="rId1"/>
    <p:sldMasterId id="2147483673" r:id="rId2"/>
    <p:sldMasterId id="2147483705" r:id="rId3"/>
    <p:sldMasterId id="2147483717" r:id="rId4"/>
    <p:sldMasterId id="2147483724" r:id="rId5"/>
    <p:sldMasterId id="2147483736" r:id="rId6"/>
    <p:sldMasterId id="2147483743" r:id="rId7"/>
    <p:sldMasterId id="2147483756" r:id="rId8"/>
  </p:sldMasterIdLst>
  <p:notesMasterIdLst>
    <p:notesMasterId r:id="rId84"/>
  </p:notesMasterIdLst>
  <p:sldIdLst>
    <p:sldId id="489" r:id="rId9"/>
    <p:sldId id="338" r:id="rId10"/>
    <p:sldId id="331" r:id="rId11"/>
    <p:sldId id="524" r:id="rId12"/>
    <p:sldId id="490" r:id="rId13"/>
    <p:sldId id="498" r:id="rId14"/>
    <p:sldId id="491" r:id="rId15"/>
    <p:sldId id="499" r:id="rId16"/>
    <p:sldId id="494" r:id="rId17"/>
    <p:sldId id="493" r:id="rId18"/>
    <p:sldId id="496" r:id="rId19"/>
    <p:sldId id="500" r:id="rId20"/>
    <p:sldId id="509" r:id="rId21"/>
    <p:sldId id="270" r:id="rId22"/>
    <p:sldId id="269" r:id="rId23"/>
    <p:sldId id="271" r:id="rId24"/>
    <p:sldId id="388" r:id="rId25"/>
    <p:sldId id="380" r:id="rId26"/>
    <p:sldId id="390" r:id="rId27"/>
    <p:sldId id="383" r:id="rId28"/>
    <p:sldId id="389" r:id="rId29"/>
    <p:sldId id="276" r:id="rId30"/>
    <p:sldId id="272" r:id="rId31"/>
    <p:sldId id="391" r:id="rId32"/>
    <p:sldId id="392" r:id="rId33"/>
    <p:sldId id="510" r:id="rId34"/>
    <p:sldId id="511" r:id="rId35"/>
    <p:sldId id="512" r:id="rId36"/>
    <p:sldId id="266" r:id="rId37"/>
    <p:sldId id="265" r:id="rId38"/>
    <p:sldId id="513" r:id="rId39"/>
    <p:sldId id="514" r:id="rId40"/>
    <p:sldId id="273" r:id="rId41"/>
    <p:sldId id="267" r:id="rId42"/>
    <p:sldId id="268" r:id="rId43"/>
    <p:sldId id="515" r:id="rId44"/>
    <p:sldId id="516" r:id="rId45"/>
    <p:sldId id="260" r:id="rId46"/>
    <p:sldId id="503" r:id="rId47"/>
    <p:sldId id="504" r:id="rId48"/>
    <p:sldId id="505" r:id="rId49"/>
    <p:sldId id="506" r:id="rId50"/>
    <p:sldId id="261" r:id="rId51"/>
    <p:sldId id="285" r:id="rId52"/>
    <p:sldId id="289" r:id="rId53"/>
    <p:sldId id="507" r:id="rId54"/>
    <p:sldId id="508" r:id="rId55"/>
    <p:sldId id="283" r:id="rId56"/>
    <p:sldId id="262" r:id="rId57"/>
    <p:sldId id="296" r:id="rId58"/>
    <p:sldId id="256" r:id="rId59"/>
    <p:sldId id="290" r:id="rId60"/>
    <p:sldId id="259" r:id="rId61"/>
    <p:sldId id="502" r:id="rId62"/>
    <p:sldId id="293" r:id="rId63"/>
    <p:sldId id="294" r:id="rId64"/>
    <p:sldId id="295" r:id="rId65"/>
    <p:sldId id="288" r:id="rId66"/>
    <p:sldId id="263" r:id="rId67"/>
    <p:sldId id="297" r:id="rId68"/>
    <p:sldId id="298" r:id="rId69"/>
    <p:sldId id="501" r:id="rId70"/>
    <p:sldId id="330" r:id="rId71"/>
    <p:sldId id="337" r:id="rId72"/>
    <p:sldId id="302" r:id="rId73"/>
    <p:sldId id="291" r:id="rId74"/>
    <p:sldId id="292" r:id="rId75"/>
    <p:sldId id="325" r:id="rId76"/>
    <p:sldId id="311" r:id="rId77"/>
    <p:sldId id="306" r:id="rId78"/>
    <p:sldId id="326" r:id="rId79"/>
    <p:sldId id="341" r:id="rId80"/>
    <p:sldId id="522" r:id="rId81"/>
    <p:sldId id="523" r:id="rId82"/>
    <p:sldId id="517"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74A22D-2F10-4BC7-B1F9-EF0455502ED0}">
          <p14:sldIdLst>
            <p14:sldId id="489"/>
            <p14:sldId id="338"/>
            <p14:sldId id="331"/>
            <p14:sldId id="524"/>
            <p14:sldId id="490"/>
            <p14:sldId id="498"/>
            <p14:sldId id="491"/>
            <p14:sldId id="499"/>
            <p14:sldId id="494"/>
            <p14:sldId id="493"/>
            <p14:sldId id="496"/>
            <p14:sldId id="500"/>
            <p14:sldId id="509"/>
            <p14:sldId id="270"/>
            <p14:sldId id="269"/>
            <p14:sldId id="271"/>
            <p14:sldId id="388"/>
            <p14:sldId id="380"/>
            <p14:sldId id="390"/>
            <p14:sldId id="383"/>
            <p14:sldId id="389"/>
            <p14:sldId id="276"/>
            <p14:sldId id="272"/>
            <p14:sldId id="391"/>
            <p14:sldId id="392"/>
            <p14:sldId id="510"/>
            <p14:sldId id="511"/>
            <p14:sldId id="512"/>
            <p14:sldId id="266"/>
            <p14:sldId id="265"/>
            <p14:sldId id="513"/>
            <p14:sldId id="514"/>
            <p14:sldId id="273"/>
            <p14:sldId id="267"/>
            <p14:sldId id="268"/>
            <p14:sldId id="515"/>
            <p14:sldId id="516"/>
            <p14:sldId id="260"/>
            <p14:sldId id="503"/>
            <p14:sldId id="504"/>
            <p14:sldId id="505"/>
            <p14:sldId id="506"/>
            <p14:sldId id="261"/>
            <p14:sldId id="285"/>
            <p14:sldId id="289"/>
            <p14:sldId id="507"/>
            <p14:sldId id="508"/>
            <p14:sldId id="283"/>
            <p14:sldId id="262"/>
            <p14:sldId id="296"/>
            <p14:sldId id="256"/>
            <p14:sldId id="290"/>
            <p14:sldId id="259"/>
            <p14:sldId id="502"/>
            <p14:sldId id="293"/>
            <p14:sldId id="294"/>
            <p14:sldId id="295"/>
            <p14:sldId id="288"/>
            <p14:sldId id="263"/>
            <p14:sldId id="297"/>
            <p14:sldId id="298"/>
            <p14:sldId id="501"/>
            <p14:sldId id="330"/>
            <p14:sldId id="337"/>
            <p14:sldId id="302"/>
            <p14:sldId id="291"/>
            <p14:sldId id="292"/>
            <p14:sldId id="325"/>
            <p14:sldId id="311"/>
            <p14:sldId id="306"/>
            <p14:sldId id="326"/>
            <p14:sldId id="341"/>
            <p14:sldId id="522"/>
            <p14:sldId id="523"/>
            <p14:sldId id="51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6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6965" autoAdjust="0"/>
  </p:normalViewPr>
  <p:slideViewPr>
    <p:cSldViewPr snapToGrid="0">
      <p:cViewPr varScale="1">
        <p:scale>
          <a:sx n="113" d="100"/>
          <a:sy n="113" d="100"/>
        </p:scale>
        <p:origin x="13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DA597-22B9-4702-BA1F-8806FEEB56C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EB73E43-2CBA-4199-B9F1-1A44FEC01B4A}">
      <dgm:prSet/>
      <dgm:spPr/>
      <dgm:t>
        <a:bodyPr/>
        <a:lstStyle/>
        <a:p>
          <a:r>
            <a:rPr lang="en-US" b="1"/>
            <a:t>Ongoing </a:t>
          </a:r>
          <a:endParaRPr lang="en-US"/>
        </a:p>
      </dgm:t>
    </dgm:pt>
    <dgm:pt modelId="{E27C2531-6981-44C9-B035-2C9E8F089799}" type="parTrans" cxnId="{176C88D7-B845-4E38-B67A-C8C57EE11208}">
      <dgm:prSet/>
      <dgm:spPr/>
      <dgm:t>
        <a:bodyPr/>
        <a:lstStyle/>
        <a:p>
          <a:endParaRPr lang="en-US"/>
        </a:p>
      </dgm:t>
    </dgm:pt>
    <dgm:pt modelId="{A2F39475-D94F-42F2-A800-63E6ADF94F4B}" type="sibTrans" cxnId="{176C88D7-B845-4E38-B67A-C8C57EE11208}">
      <dgm:prSet/>
      <dgm:spPr/>
      <dgm:t>
        <a:bodyPr/>
        <a:lstStyle/>
        <a:p>
          <a:endParaRPr lang="en-US"/>
        </a:p>
      </dgm:t>
    </dgm:pt>
    <dgm:pt modelId="{693A0BBA-A346-4C71-9586-E193B76DE4E1}">
      <dgm:prSet/>
      <dgm:spPr/>
      <dgm:t>
        <a:bodyPr/>
        <a:lstStyle/>
        <a:p>
          <a:r>
            <a:rPr lang="en-US" b="1"/>
            <a:t>Systematic</a:t>
          </a:r>
          <a:endParaRPr lang="en-US"/>
        </a:p>
      </dgm:t>
    </dgm:pt>
    <dgm:pt modelId="{CC789B44-31F0-4C46-95BA-F7BCAA93D8F9}" type="parTrans" cxnId="{75BD634A-FF37-42A0-BD26-763683151629}">
      <dgm:prSet/>
      <dgm:spPr/>
      <dgm:t>
        <a:bodyPr/>
        <a:lstStyle/>
        <a:p>
          <a:endParaRPr lang="en-US"/>
        </a:p>
      </dgm:t>
    </dgm:pt>
    <dgm:pt modelId="{B3711ECF-F5DF-49FE-B052-F142DB5E85EA}" type="sibTrans" cxnId="{75BD634A-FF37-42A0-BD26-763683151629}">
      <dgm:prSet/>
      <dgm:spPr/>
      <dgm:t>
        <a:bodyPr/>
        <a:lstStyle/>
        <a:p>
          <a:endParaRPr lang="en-US"/>
        </a:p>
      </dgm:t>
    </dgm:pt>
    <dgm:pt modelId="{A37B9C59-22AD-4519-A803-A0B34AFE710B}">
      <dgm:prSet/>
      <dgm:spPr/>
      <dgm:t>
        <a:bodyPr/>
        <a:lstStyle/>
        <a:p>
          <a:r>
            <a:rPr lang="en-US" b="1" dirty="0"/>
            <a:t>Well-documented</a:t>
          </a:r>
          <a:endParaRPr lang="en-US" dirty="0"/>
        </a:p>
      </dgm:t>
    </dgm:pt>
    <dgm:pt modelId="{37B241EB-4390-419C-8075-882F40A099EF}" type="parTrans" cxnId="{5957D5FE-97DD-4102-93F9-75634F8071B0}">
      <dgm:prSet/>
      <dgm:spPr/>
      <dgm:t>
        <a:bodyPr/>
        <a:lstStyle/>
        <a:p>
          <a:endParaRPr lang="en-US"/>
        </a:p>
      </dgm:t>
    </dgm:pt>
    <dgm:pt modelId="{E2D9087A-3CBE-42BA-B504-96B3DDAFFA18}" type="sibTrans" cxnId="{5957D5FE-97DD-4102-93F9-75634F8071B0}">
      <dgm:prSet/>
      <dgm:spPr/>
      <dgm:t>
        <a:bodyPr/>
        <a:lstStyle/>
        <a:p>
          <a:endParaRPr lang="en-US"/>
        </a:p>
      </dgm:t>
    </dgm:pt>
    <dgm:pt modelId="{ED1CB5D8-A37D-47CE-9596-C76FAE80F384}" type="pres">
      <dgm:prSet presAssocID="{AB3DA597-22B9-4702-BA1F-8806FEEB56C6}" presName="linear" presStyleCnt="0">
        <dgm:presLayoutVars>
          <dgm:animLvl val="lvl"/>
          <dgm:resizeHandles val="exact"/>
        </dgm:presLayoutVars>
      </dgm:prSet>
      <dgm:spPr/>
    </dgm:pt>
    <dgm:pt modelId="{9DB1DCF5-7434-4EAD-962D-49252AB9778E}" type="pres">
      <dgm:prSet presAssocID="{8EB73E43-2CBA-4199-B9F1-1A44FEC01B4A}" presName="parentText" presStyleLbl="node1" presStyleIdx="0" presStyleCnt="3">
        <dgm:presLayoutVars>
          <dgm:chMax val="0"/>
          <dgm:bulletEnabled val="1"/>
        </dgm:presLayoutVars>
      </dgm:prSet>
      <dgm:spPr/>
    </dgm:pt>
    <dgm:pt modelId="{B2B2A9B4-B6E5-41A2-B7AF-5B5BFE398B16}" type="pres">
      <dgm:prSet presAssocID="{A2F39475-D94F-42F2-A800-63E6ADF94F4B}" presName="spacer" presStyleCnt="0"/>
      <dgm:spPr/>
    </dgm:pt>
    <dgm:pt modelId="{7C0397B0-92E4-4017-B6BA-33B9EC8EF88A}" type="pres">
      <dgm:prSet presAssocID="{693A0BBA-A346-4C71-9586-E193B76DE4E1}" presName="parentText" presStyleLbl="node1" presStyleIdx="1" presStyleCnt="3">
        <dgm:presLayoutVars>
          <dgm:chMax val="0"/>
          <dgm:bulletEnabled val="1"/>
        </dgm:presLayoutVars>
      </dgm:prSet>
      <dgm:spPr/>
    </dgm:pt>
    <dgm:pt modelId="{AA308441-4F61-4728-A511-7A9FBF000EC7}" type="pres">
      <dgm:prSet presAssocID="{B3711ECF-F5DF-49FE-B052-F142DB5E85EA}" presName="spacer" presStyleCnt="0"/>
      <dgm:spPr/>
    </dgm:pt>
    <dgm:pt modelId="{987969C4-F69E-4BAC-8E5E-99FAFC6C0E95}" type="pres">
      <dgm:prSet presAssocID="{A37B9C59-22AD-4519-A803-A0B34AFE710B}" presName="parentText" presStyleLbl="node1" presStyleIdx="2" presStyleCnt="3">
        <dgm:presLayoutVars>
          <dgm:chMax val="0"/>
          <dgm:bulletEnabled val="1"/>
        </dgm:presLayoutVars>
      </dgm:prSet>
      <dgm:spPr/>
    </dgm:pt>
  </dgm:ptLst>
  <dgm:cxnLst>
    <dgm:cxn modelId="{92765A31-B07C-49C2-9532-E5E040EFDBC3}" type="presOf" srcId="{8EB73E43-2CBA-4199-B9F1-1A44FEC01B4A}" destId="{9DB1DCF5-7434-4EAD-962D-49252AB9778E}" srcOrd="0" destOrd="0" presId="urn:microsoft.com/office/officeart/2005/8/layout/vList2"/>
    <dgm:cxn modelId="{75BD634A-FF37-42A0-BD26-763683151629}" srcId="{AB3DA597-22B9-4702-BA1F-8806FEEB56C6}" destId="{693A0BBA-A346-4C71-9586-E193B76DE4E1}" srcOrd="1" destOrd="0" parTransId="{CC789B44-31F0-4C46-95BA-F7BCAA93D8F9}" sibTransId="{B3711ECF-F5DF-49FE-B052-F142DB5E85EA}"/>
    <dgm:cxn modelId="{D801428D-FDD5-4203-BF8E-D2069605F259}" type="presOf" srcId="{693A0BBA-A346-4C71-9586-E193B76DE4E1}" destId="{7C0397B0-92E4-4017-B6BA-33B9EC8EF88A}" srcOrd="0" destOrd="0" presId="urn:microsoft.com/office/officeart/2005/8/layout/vList2"/>
    <dgm:cxn modelId="{B3B27DB0-E2FA-437B-93D3-7DD1B5A69EED}" type="presOf" srcId="{A37B9C59-22AD-4519-A803-A0B34AFE710B}" destId="{987969C4-F69E-4BAC-8E5E-99FAFC6C0E95}" srcOrd="0" destOrd="0" presId="urn:microsoft.com/office/officeart/2005/8/layout/vList2"/>
    <dgm:cxn modelId="{BE9E8ACB-2436-46CC-8790-9854A4085D67}" type="presOf" srcId="{AB3DA597-22B9-4702-BA1F-8806FEEB56C6}" destId="{ED1CB5D8-A37D-47CE-9596-C76FAE80F384}" srcOrd="0" destOrd="0" presId="urn:microsoft.com/office/officeart/2005/8/layout/vList2"/>
    <dgm:cxn modelId="{176C88D7-B845-4E38-B67A-C8C57EE11208}" srcId="{AB3DA597-22B9-4702-BA1F-8806FEEB56C6}" destId="{8EB73E43-2CBA-4199-B9F1-1A44FEC01B4A}" srcOrd="0" destOrd="0" parTransId="{E27C2531-6981-44C9-B035-2C9E8F089799}" sibTransId="{A2F39475-D94F-42F2-A800-63E6ADF94F4B}"/>
    <dgm:cxn modelId="{5957D5FE-97DD-4102-93F9-75634F8071B0}" srcId="{AB3DA597-22B9-4702-BA1F-8806FEEB56C6}" destId="{A37B9C59-22AD-4519-A803-A0B34AFE710B}" srcOrd="2" destOrd="0" parTransId="{37B241EB-4390-419C-8075-882F40A099EF}" sibTransId="{E2D9087A-3CBE-42BA-B504-96B3DDAFFA18}"/>
    <dgm:cxn modelId="{AAAAE1B3-622B-4143-BA08-0FA3A6DD11AA}" type="presParOf" srcId="{ED1CB5D8-A37D-47CE-9596-C76FAE80F384}" destId="{9DB1DCF5-7434-4EAD-962D-49252AB9778E}" srcOrd="0" destOrd="0" presId="urn:microsoft.com/office/officeart/2005/8/layout/vList2"/>
    <dgm:cxn modelId="{08B40F32-844D-4DE9-ABA1-6C9B2886561F}" type="presParOf" srcId="{ED1CB5D8-A37D-47CE-9596-C76FAE80F384}" destId="{B2B2A9B4-B6E5-41A2-B7AF-5B5BFE398B16}" srcOrd="1" destOrd="0" presId="urn:microsoft.com/office/officeart/2005/8/layout/vList2"/>
    <dgm:cxn modelId="{96669939-B60C-4B88-B886-ACE7DBC7AACB}" type="presParOf" srcId="{ED1CB5D8-A37D-47CE-9596-C76FAE80F384}" destId="{7C0397B0-92E4-4017-B6BA-33B9EC8EF88A}" srcOrd="2" destOrd="0" presId="urn:microsoft.com/office/officeart/2005/8/layout/vList2"/>
    <dgm:cxn modelId="{AECBC550-776B-492D-A557-9F489D1D5631}" type="presParOf" srcId="{ED1CB5D8-A37D-47CE-9596-C76FAE80F384}" destId="{AA308441-4F61-4728-A511-7A9FBF000EC7}" srcOrd="3" destOrd="0" presId="urn:microsoft.com/office/officeart/2005/8/layout/vList2"/>
    <dgm:cxn modelId="{366064DA-2400-46CD-9786-C52EF99410EE}" type="presParOf" srcId="{ED1CB5D8-A37D-47CE-9596-C76FAE80F384}" destId="{987969C4-F69E-4BAC-8E5E-99FAFC6C0E9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91D677-5A27-4E16-AD2A-55A34A629E5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05B5734-1874-472A-BF92-391E0D0D0648}">
      <dgm:prSet/>
      <dgm:spPr/>
      <dgm:t>
        <a:bodyPr/>
        <a:lstStyle/>
        <a:p>
          <a:pPr>
            <a:defRPr cap="all"/>
          </a:pPr>
          <a:r>
            <a:rPr lang="en-US" dirty="0"/>
            <a:t>C1. Summary Data on Student Competency Attainment</a:t>
          </a:r>
        </a:p>
      </dgm:t>
    </dgm:pt>
    <dgm:pt modelId="{CFC5812F-A003-4EF7-800A-4861F384EDF8}" type="parTrans" cxnId="{7134BA58-8DB2-49D0-A104-3DF016BB25E5}">
      <dgm:prSet/>
      <dgm:spPr/>
      <dgm:t>
        <a:bodyPr/>
        <a:lstStyle/>
        <a:p>
          <a:endParaRPr lang="en-US"/>
        </a:p>
      </dgm:t>
    </dgm:pt>
    <dgm:pt modelId="{90573B37-2A72-422C-AD4C-01B0E112D5AB}" type="sibTrans" cxnId="{7134BA58-8DB2-49D0-A104-3DF016BB25E5}">
      <dgm:prSet/>
      <dgm:spPr/>
      <dgm:t>
        <a:bodyPr/>
        <a:lstStyle/>
        <a:p>
          <a:endParaRPr lang="en-US"/>
        </a:p>
      </dgm:t>
    </dgm:pt>
    <dgm:pt modelId="{D22C8ADB-68B4-478F-888B-F983AB33A3AD}">
      <dgm:prSet/>
      <dgm:spPr/>
      <dgm:t>
        <a:bodyPr/>
        <a:lstStyle/>
        <a:p>
          <a:pPr>
            <a:defRPr cap="all"/>
          </a:pPr>
          <a:r>
            <a:rPr lang="en-US"/>
            <a:t>C2. Graduation Rates</a:t>
          </a:r>
        </a:p>
      </dgm:t>
    </dgm:pt>
    <dgm:pt modelId="{29A3D05A-D3F4-4B89-BEAA-6F31F15A7D2A}" type="parTrans" cxnId="{CEE6DDE7-F32A-458D-A45D-E1AB574C6B15}">
      <dgm:prSet/>
      <dgm:spPr/>
      <dgm:t>
        <a:bodyPr/>
        <a:lstStyle/>
        <a:p>
          <a:endParaRPr lang="en-US"/>
        </a:p>
      </dgm:t>
    </dgm:pt>
    <dgm:pt modelId="{F2727C03-0238-4F7A-BC3F-01C2AB7B3B90}" type="sibTrans" cxnId="{CEE6DDE7-F32A-458D-A45D-E1AB574C6B15}">
      <dgm:prSet/>
      <dgm:spPr/>
      <dgm:t>
        <a:bodyPr/>
        <a:lstStyle/>
        <a:p>
          <a:endParaRPr lang="en-US"/>
        </a:p>
      </dgm:t>
    </dgm:pt>
    <dgm:pt modelId="{B5FBFC5B-9B6F-4D31-ACFB-ED5374DA12C2}">
      <dgm:prSet/>
      <dgm:spPr/>
      <dgm:t>
        <a:bodyPr/>
        <a:lstStyle/>
        <a:p>
          <a:pPr>
            <a:defRPr cap="all"/>
          </a:pPr>
          <a:r>
            <a:rPr lang="en-US"/>
            <a:t>C3. Post-Graduation Outcomes</a:t>
          </a:r>
        </a:p>
      </dgm:t>
    </dgm:pt>
    <dgm:pt modelId="{770F6942-6B8B-45CB-8C63-9A09FE9B3CB5}" type="parTrans" cxnId="{34624135-A17D-4D3F-812A-C5CDF3557A5F}">
      <dgm:prSet/>
      <dgm:spPr/>
      <dgm:t>
        <a:bodyPr/>
        <a:lstStyle/>
        <a:p>
          <a:endParaRPr lang="en-US"/>
        </a:p>
      </dgm:t>
    </dgm:pt>
    <dgm:pt modelId="{644DC5CE-019D-419C-B735-16DFC3C45722}" type="sibTrans" cxnId="{34624135-A17D-4D3F-812A-C5CDF3557A5F}">
      <dgm:prSet/>
      <dgm:spPr/>
      <dgm:t>
        <a:bodyPr/>
        <a:lstStyle/>
        <a:p>
          <a:endParaRPr lang="en-US"/>
        </a:p>
      </dgm:t>
    </dgm:pt>
    <dgm:pt modelId="{D3874F03-8B3B-42F4-846D-B70749DE9BAB}">
      <dgm:prSet/>
      <dgm:spPr/>
      <dgm:t>
        <a:bodyPr/>
        <a:lstStyle/>
        <a:p>
          <a:pPr>
            <a:defRPr cap="all"/>
          </a:pPr>
          <a:r>
            <a:rPr lang="en-US"/>
            <a:t>C4. Stakeholder Feedback</a:t>
          </a:r>
        </a:p>
      </dgm:t>
    </dgm:pt>
    <dgm:pt modelId="{600445F8-C714-43F8-A5AB-67CDC53E6909}" type="parTrans" cxnId="{BBBB774D-FEF7-4B93-9F8A-5399E7D7DD9F}">
      <dgm:prSet/>
      <dgm:spPr/>
      <dgm:t>
        <a:bodyPr/>
        <a:lstStyle/>
        <a:p>
          <a:endParaRPr lang="en-US"/>
        </a:p>
      </dgm:t>
    </dgm:pt>
    <dgm:pt modelId="{05FE8BF3-B938-455D-A589-A735C475AD71}" type="sibTrans" cxnId="{BBBB774D-FEF7-4B93-9F8A-5399E7D7DD9F}">
      <dgm:prSet/>
      <dgm:spPr/>
      <dgm:t>
        <a:bodyPr/>
        <a:lstStyle/>
        <a:p>
          <a:endParaRPr lang="en-US"/>
        </a:p>
      </dgm:t>
    </dgm:pt>
    <dgm:pt modelId="{ED25B9CF-BFA5-4B0E-AF2E-F783ACB59CDD}" type="pres">
      <dgm:prSet presAssocID="{DC91D677-5A27-4E16-AD2A-55A34A629E5D}" presName="root" presStyleCnt="0">
        <dgm:presLayoutVars>
          <dgm:dir/>
          <dgm:resizeHandles val="exact"/>
        </dgm:presLayoutVars>
      </dgm:prSet>
      <dgm:spPr/>
    </dgm:pt>
    <dgm:pt modelId="{A4EA09F3-EEC1-494B-ADA2-D14A4DF98D09}" type="pres">
      <dgm:prSet presAssocID="{E05B5734-1874-472A-BF92-391E0D0D0648}" presName="compNode" presStyleCnt="0"/>
      <dgm:spPr/>
    </dgm:pt>
    <dgm:pt modelId="{D90A3938-211F-4780-8F92-C543896C7D13}" type="pres">
      <dgm:prSet presAssocID="{E05B5734-1874-472A-BF92-391E0D0D0648}" presName="iconBgRect" presStyleLbl="bgShp" presStyleIdx="0" presStyleCnt="4"/>
      <dgm:spPr/>
    </dgm:pt>
    <dgm:pt modelId="{95BF1BAC-94C0-473E-8C04-F2A56E64CA9C}" type="pres">
      <dgm:prSet presAssocID="{E05B5734-1874-472A-BF92-391E0D0D064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bricReportLibrary"/>
        </a:ext>
      </dgm:extLst>
    </dgm:pt>
    <dgm:pt modelId="{C5952ADE-C1E3-4E88-8C94-424169D0B3CA}" type="pres">
      <dgm:prSet presAssocID="{E05B5734-1874-472A-BF92-391E0D0D0648}" presName="spaceRect" presStyleCnt="0"/>
      <dgm:spPr/>
    </dgm:pt>
    <dgm:pt modelId="{1C3C5076-D721-4041-A215-4FB855EEF92A}" type="pres">
      <dgm:prSet presAssocID="{E05B5734-1874-472A-BF92-391E0D0D0648}" presName="textRect" presStyleLbl="revTx" presStyleIdx="0" presStyleCnt="4">
        <dgm:presLayoutVars>
          <dgm:chMax val="1"/>
          <dgm:chPref val="1"/>
        </dgm:presLayoutVars>
      </dgm:prSet>
      <dgm:spPr/>
    </dgm:pt>
    <dgm:pt modelId="{E2BF88FF-AA4E-43F0-AF54-DCBD45A01580}" type="pres">
      <dgm:prSet presAssocID="{90573B37-2A72-422C-AD4C-01B0E112D5AB}" presName="sibTrans" presStyleCnt="0"/>
      <dgm:spPr/>
    </dgm:pt>
    <dgm:pt modelId="{AD557F20-2E19-4274-9D13-F5E48309A58A}" type="pres">
      <dgm:prSet presAssocID="{D22C8ADB-68B4-478F-888B-F983AB33A3AD}" presName="compNode" presStyleCnt="0"/>
      <dgm:spPr/>
    </dgm:pt>
    <dgm:pt modelId="{7D2AA43A-8FF7-48C8-9D62-6F10B83DB26D}" type="pres">
      <dgm:prSet presAssocID="{D22C8ADB-68B4-478F-888B-F983AB33A3AD}" presName="iconBgRect" presStyleLbl="bgShp" presStyleIdx="1" presStyleCnt="4"/>
      <dgm:spPr/>
    </dgm:pt>
    <dgm:pt modelId="{9584232F-9531-418B-B433-19B547C898DE}" type="pres">
      <dgm:prSet presAssocID="{D22C8ADB-68B4-478F-888B-F983AB33A3A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ertificate"/>
        </a:ext>
      </dgm:extLst>
    </dgm:pt>
    <dgm:pt modelId="{4E4CAE8B-8A08-447A-9DE6-9239BDF1642E}" type="pres">
      <dgm:prSet presAssocID="{D22C8ADB-68B4-478F-888B-F983AB33A3AD}" presName="spaceRect" presStyleCnt="0"/>
      <dgm:spPr/>
    </dgm:pt>
    <dgm:pt modelId="{67A98850-7742-4BFC-BA0F-CA7F11F1F02E}" type="pres">
      <dgm:prSet presAssocID="{D22C8ADB-68B4-478F-888B-F983AB33A3AD}" presName="textRect" presStyleLbl="revTx" presStyleIdx="1" presStyleCnt="4">
        <dgm:presLayoutVars>
          <dgm:chMax val="1"/>
          <dgm:chPref val="1"/>
        </dgm:presLayoutVars>
      </dgm:prSet>
      <dgm:spPr/>
    </dgm:pt>
    <dgm:pt modelId="{01EC3833-64A2-4B62-BE60-765F6EF3FBC0}" type="pres">
      <dgm:prSet presAssocID="{F2727C03-0238-4F7A-BC3F-01C2AB7B3B90}" presName="sibTrans" presStyleCnt="0"/>
      <dgm:spPr/>
    </dgm:pt>
    <dgm:pt modelId="{6340018F-CBFE-4B1D-83D3-D964F9FA6612}" type="pres">
      <dgm:prSet presAssocID="{B5FBFC5B-9B6F-4D31-ACFB-ED5374DA12C2}" presName="compNode" presStyleCnt="0"/>
      <dgm:spPr/>
    </dgm:pt>
    <dgm:pt modelId="{9DD87365-4DED-441C-A94F-E86761F51433}" type="pres">
      <dgm:prSet presAssocID="{B5FBFC5B-9B6F-4D31-ACFB-ED5374DA12C2}" presName="iconBgRect" presStyleLbl="bgShp" presStyleIdx="2" presStyleCnt="4"/>
      <dgm:spPr/>
    </dgm:pt>
    <dgm:pt modelId="{CDB5F5A2-6EB8-4B4A-A058-400697EA3F68}" type="pres">
      <dgm:prSet presAssocID="{B5FBFC5B-9B6F-4D31-ACFB-ED5374DA12C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log"/>
        </a:ext>
      </dgm:extLst>
    </dgm:pt>
    <dgm:pt modelId="{7F6B4C47-7EE1-4327-AA7E-105539906426}" type="pres">
      <dgm:prSet presAssocID="{B5FBFC5B-9B6F-4D31-ACFB-ED5374DA12C2}" presName="spaceRect" presStyleCnt="0"/>
      <dgm:spPr/>
    </dgm:pt>
    <dgm:pt modelId="{553BE8AE-90F2-49C8-92C6-A1FD42E6EBF9}" type="pres">
      <dgm:prSet presAssocID="{B5FBFC5B-9B6F-4D31-ACFB-ED5374DA12C2}" presName="textRect" presStyleLbl="revTx" presStyleIdx="2" presStyleCnt="4">
        <dgm:presLayoutVars>
          <dgm:chMax val="1"/>
          <dgm:chPref val="1"/>
        </dgm:presLayoutVars>
      </dgm:prSet>
      <dgm:spPr/>
    </dgm:pt>
    <dgm:pt modelId="{9AF04FE5-A31C-4AE1-ABBC-D747AA2F2601}" type="pres">
      <dgm:prSet presAssocID="{644DC5CE-019D-419C-B735-16DFC3C45722}" presName="sibTrans" presStyleCnt="0"/>
      <dgm:spPr/>
    </dgm:pt>
    <dgm:pt modelId="{DF782EAF-8156-450D-B440-F161541393AC}" type="pres">
      <dgm:prSet presAssocID="{D3874F03-8B3B-42F4-846D-B70749DE9BAB}" presName="compNode" presStyleCnt="0"/>
      <dgm:spPr/>
    </dgm:pt>
    <dgm:pt modelId="{0EE91E5A-8EE6-4F34-86FF-4611F5D6A25C}" type="pres">
      <dgm:prSet presAssocID="{D3874F03-8B3B-42F4-846D-B70749DE9BAB}" presName="iconBgRect" presStyleLbl="bgShp" presStyleIdx="3" presStyleCnt="4"/>
      <dgm:spPr/>
    </dgm:pt>
    <dgm:pt modelId="{D509A3DE-0033-4623-AE2C-943B935A9C35}" type="pres">
      <dgm:prSet presAssocID="{D3874F03-8B3B-42F4-846D-B70749DE9B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naire"/>
        </a:ext>
      </dgm:extLst>
    </dgm:pt>
    <dgm:pt modelId="{F721E531-77BA-41C3-B61D-4328779B7999}" type="pres">
      <dgm:prSet presAssocID="{D3874F03-8B3B-42F4-846D-B70749DE9BAB}" presName="spaceRect" presStyleCnt="0"/>
      <dgm:spPr/>
    </dgm:pt>
    <dgm:pt modelId="{9381B3B4-F885-4305-9D0D-5162E7DF28A3}" type="pres">
      <dgm:prSet presAssocID="{D3874F03-8B3B-42F4-846D-B70749DE9BAB}" presName="textRect" presStyleLbl="revTx" presStyleIdx="3" presStyleCnt="4">
        <dgm:presLayoutVars>
          <dgm:chMax val="1"/>
          <dgm:chPref val="1"/>
        </dgm:presLayoutVars>
      </dgm:prSet>
      <dgm:spPr/>
    </dgm:pt>
  </dgm:ptLst>
  <dgm:cxnLst>
    <dgm:cxn modelId="{4406BD10-D387-472C-9098-BEC720DA4C8B}" type="presOf" srcId="{D22C8ADB-68B4-478F-888B-F983AB33A3AD}" destId="{67A98850-7742-4BFC-BA0F-CA7F11F1F02E}" srcOrd="0" destOrd="0" presId="urn:microsoft.com/office/officeart/2018/5/layout/IconCircleLabelList"/>
    <dgm:cxn modelId="{34624135-A17D-4D3F-812A-C5CDF3557A5F}" srcId="{DC91D677-5A27-4E16-AD2A-55A34A629E5D}" destId="{B5FBFC5B-9B6F-4D31-ACFB-ED5374DA12C2}" srcOrd="2" destOrd="0" parTransId="{770F6942-6B8B-45CB-8C63-9A09FE9B3CB5}" sibTransId="{644DC5CE-019D-419C-B735-16DFC3C45722}"/>
    <dgm:cxn modelId="{BF96963F-66F9-432C-8FFC-A6A81917D234}" type="presOf" srcId="{D3874F03-8B3B-42F4-846D-B70749DE9BAB}" destId="{9381B3B4-F885-4305-9D0D-5162E7DF28A3}" srcOrd="0" destOrd="0" presId="urn:microsoft.com/office/officeart/2018/5/layout/IconCircleLabelList"/>
    <dgm:cxn modelId="{9596CE6A-EEF8-4B03-A479-718FA6821E52}" type="presOf" srcId="{B5FBFC5B-9B6F-4D31-ACFB-ED5374DA12C2}" destId="{553BE8AE-90F2-49C8-92C6-A1FD42E6EBF9}" srcOrd="0" destOrd="0" presId="urn:microsoft.com/office/officeart/2018/5/layout/IconCircleLabelList"/>
    <dgm:cxn modelId="{BBBB774D-FEF7-4B93-9F8A-5399E7D7DD9F}" srcId="{DC91D677-5A27-4E16-AD2A-55A34A629E5D}" destId="{D3874F03-8B3B-42F4-846D-B70749DE9BAB}" srcOrd="3" destOrd="0" parTransId="{600445F8-C714-43F8-A5AB-67CDC53E6909}" sibTransId="{05FE8BF3-B938-455D-A589-A735C475AD71}"/>
    <dgm:cxn modelId="{7134BA58-8DB2-49D0-A104-3DF016BB25E5}" srcId="{DC91D677-5A27-4E16-AD2A-55A34A629E5D}" destId="{E05B5734-1874-472A-BF92-391E0D0D0648}" srcOrd="0" destOrd="0" parTransId="{CFC5812F-A003-4EF7-800A-4861F384EDF8}" sibTransId="{90573B37-2A72-422C-AD4C-01B0E112D5AB}"/>
    <dgm:cxn modelId="{D1ECBC82-7490-4D1D-A83D-81418808F7DC}" type="presOf" srcId="{E05B5734-1874-472A-BF92-391E0D0D0648}" destId="{1C3C5076-D721-4041-A215-4FB855EEF92A}" srcOrd="0" destOrd="0" presId="urn:microsoft.com/office/officeart/2018/5/layout/IconCircleLabelList"/>
    <dgm:cxn modelId="{3B2E2CC4-4CE8-4631-BA20-A745A510C9D2}" type="presOf" srcId="{DC91D677-5A27-4E16-AD2A-55A34A629E5D}" destId="{ED25B9CF-BFA5-4B0E-AF2E-F783ACB59CDD}" srcOrd="0" destOrd="0" presId="urn:microsoft.com/office/officeart/2018/5/layout/IconCircleLabelList"/>
    <dgm:cxn modelId="{CEE6DDE7-F32A-458D-A45D-E1AB574C6B15}" srcId="{DC91D677-5A27-4E16-AD2A-55A34A629E5D}" destId="{D22C8ADB-68B4-478F-888B-F983AB33A3AD}" srcOrd="1" destOrd="0" parTransId="{29A3D05A-D3F4-4B89-BEAA-6F31F15A7D2A}" sibTransId="{F2727C03-0238-4F7A-BC3F-01C2AB7B3B90}"/>
    <dgm:cxn modelId="{C52FF408-A255-4C26-A55B-BDE9BF9DCB96}" type="presParOf" srcId="{ED25B9CF-BFA5-4B0E-AF2E-F783ACB59CDD}" destId="{A4EA09F3-EEC1-494B-ADA2-D14A4DF98D09}" srcOrd="0" destOrd="0" presId="urn:microsoft.com/office/officeart/2018/5/layout/IconCircleLabelList"/>
    <dgm:cxn modelId="{ED746088-A3F7-4554-B887-45B736230F89}" type="presParOf" srcId="{A4EA09F3-EEC1-494B-ADA2-D14A4DF98D09}" destId="{D90A3938-211F-4780-8F92-C543896C7D13}" srcOrd="0" destOrd="0" presId="urn:microsoft.com/office/officeart/2018/5/layout/IconCircleLabelList"/>
    <dgm:cxn modelId="{CD88FC5E-F363-466B-8462-2B54E57308E2}" type="presParOf" srcId="{A4EA09F3-EEC1-494B-ADA2-D14A4DF98D09}" destId="{95BF1BAC-94C0-473E-8C04-F2A56E64CA9C}" srcOrd="1" destOrd="0" presId="urn:microsoft.com/office/officeart/2018/5/layout/IconCircleLabelList"/>
    <dgm:cxn modelId="{B67FBE97-BF01-454C-BF30-B845A05348AA}" type="presParOf" srcId="{A4EA09F3-EEC1-494B-ADA2-D14A4DF98D09}" destId="{C5952ADE-C1E3-4E88-8C94-424169D0B3CA}" srcOrd="2" destOrd="0" presId="urn:microsoft.com/office/officeart/2018/5/layout/IconCircleLabelList"/>
    <dgm:cxn modelId="{90008065-3461-4AB9-9145-71FFBA5523FD}" type="presParOf" srcId="{A4EA09F3-EEC1-494B-ADA2-D14A4DF98D09}" destId="{1C3C5076-D721-4041-A215-4FB855EEF92A}" srcOrd="3" destOrd="0" presId="urn:microsoft.com/office/officeart/2018/5/layout/IconCircleLabelList"/>
    <dgm:cxn modelId="{BCD7ED02-3F3E-46DA-8FF0-6A186535DA03}" type="presParOf" srcId="{ED25B9CF-BFA5-4B0E-AF2E-F783ACB59CDD}" destId="{E2BF88FF-AA4E-43F0-AF54-DCBD45A01580}" srcOrd="1" destOrd="0" presId="urn:microsoft.com/office/officeart/2018/5/layout/IconCircleLabelList"/>
    <dgm:cxn modelId="{7163FAE5-F1EE-4DAD-A32A-48D43790701E}" type="presParOf" srcId="{ED25B9CF-BFA5-4B0E-AF2E-F783ACB59CDD}" destId="{AD557F20-2E19-4274-9D13-F5E48309A58A}" srcOrd="2" destOrd="0" presId="urn:microsoft.com/office/officeart/2018/5/layout/IconCircleLabelList"/>
    <dgm:cxn modelId="{D16D1429-1B39-40A3-AA9E-859501B2575F}" type="presParOf" srcId="{AD557F20-2E19-4274-9D13-F5E48309A58A}" destId="{7D2AA43A-8FF7-48C8-9D62-6F10B83DB26D}" srcOrd="0" destOrd="0" presId="urn:microsoft.com/office/officeart/2018/5/layout/IconCircleLabelList"/>
    <dgm:cxn modelId="{792AB488-F0DE-4A07-9813-7B5427705911}" type="presParOf" srcId="{AD557F20-2E19-4274-9D13-F5E48309A58A}" destId="{9584232F-9531-418B-B433-19B547C898DE}" srcOrd="1" destOrd="0" presId="urn:microsoft.com/office/officeart/2018/5/layout/IconCircleLabelList"/>
    <dgm:cxn modelId="{84B73B16-C712-4CB7-8925-7CF1CE17B30B}" type="presParOf" srcId="{AD557F20-2E19-4274-9D13-F5E48309A58A}" destId="{4E4CAE8B-8A08-447A-9DE6-9239BDF1642E}" srcOrd="2" destOrd="0" presId="urn:microsoft.com/office/officeart/2018/5/layout/IconCircleLabelList"/>
    <dgm:cxn modelId="{460830CB-8490-416A-A02D-D8FDE27140A8}" type="presParOf" srcId="{AD557F20-2E19-4274-9D13-F5E48309A58A}" destId="{67A98850-7742-4BFC-BA0F-CA7F11F1F02E}" srcOrd="3" destOrd="0" presId="urn:microsoft.com/office/officeart/2018/5/layout/IconCircleLabelList"/>
    <dgm:cxn modelId="{B43B7C10-5E45-4752-A036-A9489B7CACF7}" type="presParOf" srcId="{ED25B9CF-BFA5-4B0E-AF2E-F783ACB59CDD}" destId="{01EC3833-64A2-4B62-BE60-765F6EF3FBC0}" srcOrd="3" destOrd="0" presId="urn:microsoft.com/office/officeart/2018/5/layout/IconCircleLabelList"/>
    <dgm:cxn modelId="{A103773F-2C27-465F-8537-181555675A86}" type="presParOf" srcId="{ED25B9CF-BFA5-4B0E-AF2E-F783ACB59CDD}" destId="{6340018F-CBFE-4B1D-83D3-D964F9FA6612}" srcOrd="4" destOrd="0" presId="urn:microsoft.com/office/officeart/2018/5/layout/IconCircleLabelList"/>
    <dgm:cxn modelId="{3DAE41F9-41D8-4904-B879-79A4F4F5E8B8}" type="presParOf" srcId="{6340018F-CBFE-4B1D-83D3-D964F9FA6612}" destId="{9DD87365-4DED-441C-A94F-E86761F51433}" srcOrd="0" destOrd="0" presId="urn:microsoft.com/office/officeart/2018/5/layout/IconCircleLabelList"/>
    <dgm:cxn modelId="{FA3146C2-AECE-4319-B9EC-EAB8A59F44DD}" type="presParOf" srcId="{6340018F-CBFE-4B1D-83D3-D964F9FA6612}" destId="{CDB5F5A2-6EB8-4B4A-A058-400697EA3F68}" srcOrd="1" destOrd="0" presId="urn:microsoft.com/office/officeart/2018/5/layout/IconCircleLabelList"/>
    <dgm:cxn modelId="{223C34F2-98EF-4A97-94BD-B9323F18E26F}" type="presParOf" srcId="{6340018F-CBFE-4B1D-83D3-D964F9FA6612}" destId="{7F6B4C47-7EE1-4327-AA7E-105539906426}" srcOrd="2" destOrd="0" presId="urn:microsoft.com/office/officeart/2018/5/layout/IconCircleLabelList"/>
    <dgm:cxn modelId="{9E5FB733-B899-47FB-B41F-292F74A9ED15}" type="presParOf" srcId="{6340018F-CBFE-4B1D-83D3-D964F9FA6612}" destId="{553BE8AE-90F2-49C8-92C6-A1FD42E6EBF9}" srcOrd="3" destOrd="0" presId="urn:microsoft.com/office/officeart/2018/5/layout/IconCircleLabelList"/>
    <dgm:cxn modelId="{A70D4E40-3741-4AF7-9AB8-F1BA0CEAD7CD}" type="presParOf" srcId="{ED25B9CF-BFA5-4B0E-AF2E-F783ACB59CDD}" destId="{9AF04FE5-A31C-4AE1-ABBC-D747AA2F2601}" srcOrd="5" destOrd="0" presId="urn:microsoft.com/office/officeart/2018/5/layout/IconCircleLabelList"/>
    <dgm:cxn modelId="{4EF9CB29-E041-4FED-AE24-49CD2212C9EA}" type="presParOf" srcId="{ED25B9CF-BFA5-4B0E-AF2E-F783ACB59CDD}" destId="{DF782EAF-8156-450D-B440-F161541393AC}" srcOrd="6" destOrd="0" presId="urn:microsoft.com/office/officeart/2018/5/layout/IconCircleLabelList"/>
    <dgm:cxn modelId="{5B7BE338-5459-4E7B-8EE9-AC7BCEC5E553}" type="presParOf" srcId="{DF782EAF-8156-450D-B440-F161541393AC}" destId="{0EE91E5A-8EE6-4F34-86FF-4611F5D6A25C}" srcOrd="0" destOrd="0" presId="urn:microsoft.com/office/officeart/2018/5/layout/IconCircleLabelList"/>
    <dgm:cxn modelId="{23A45B78-068B-4D77-B7C2-020AB187161E}" type="presParOf" srcId="{DF782EAF-8156-450D-B440-F161541393AC}" destId="{D509A3DE-0033-4623-AE2C-943B935A9C35}" srcOrd="1" destOrd="0" presId="urn:microsoft.com/office/officeart/2018/5/layout/IconCircleLabelList"/>
    <dgm:cxn modelId="{A22CB106-D8C8-4CD4-B5F4-C36AA6EDC498}" type="presParOf" srcId="{DF782EAF-8156-450D-B440-F161541393AC}" destId="{F721E531-77BA-41C3-B61D-4328779B7999}" srcOrd="2" destOrd="0" presId="urn:microsoft.com/office/officeart/2018/5/layout/IconCircleLabelList"/>
    <dgm:cxn modelId="{DB4C711E-4075-4A09-8513-848E9A260109}" type="presParOf" srcId="{DF782EAF-8156-450D-B440-F161541393AC}" destId="{9381B3B4-F885-4305-9D0D-5162E7DF28A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1A7441-0854-4C3E-9727-982696F87D5B}"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BFE1573F-32B0-4F71-8425-653692C91940}">
      <dgm:prSet custT="1"/>
      <dgm:spPr/>
      <dgm:t>
        <a:bodyPr/>
        <a:lstStyle/>
        <a:p>
          <a:pPr>
            <a:lnSpc>
              <a:spcPct val="100000"/>
            </a:lnSpc>
            <a:defRPr b="1"/>
          </a:pPr>
          <a:r>
            <a:rPr lang="en-US" sz="1800" b="0" dirty="0"/>
            <a:t>Plan creation </a:t>
          </a:r>
          <a:endParaRPr lang="en-US" sz="1800" dirty="0"/>
        </a:p>
      </dgm:t>
    </dgm:pt>
    <dgm:pt modelId="{49809B14-C56C-4AA6-A0E8-2836D81C1C27}" type="parTrans" cxnId="{FD51CB26-23B6-4BAC-9789-97BA1860786D}">
      <dgm:prSet/>
      <dgm:spPr/>
      <dgm:t>
        <a:bodyPr/>
        <a:lstStyle/>
        <a:p>
          <a:endParaRPr lang="en-US" sz="2400"/>
        </a:p>
      </dgm:t>
    </dgm:pt>
    <dgm:pt modelId="{945DFA5A-0FF2-416C-B618-B30457647D43}" type="sibTrans" cxnId="{FD51CB26-23B6-4BAC-9789-97BA1860786D}">
      <dgm:prSet/>
      <dgm:spPr/>
      <dgm:t>
        <a:bodyPr/>
        <a:lstStyle/>
        <a:p>
          <a:endParaRPr lang="en-US" sz="2400"/>
        </a:p>
      </dgm:t>
    </dgm:pt>
    <dgm:pt modelId="{462A721F-C4BB-4BF8-BDD7-0A5B9FDA7138}">
      <dgm:prSet custT="1"/>
      <dgm:spPr/>
      <dgm:t>
        <a:bodyPr/>
        <a:lstStyle/>
        <a:p>
          <a:pPr>
            <a:lnSpc>
              <a:spcPct val="100000"/>
            </a:lnSpc>
          </a:pPr>
          <a:r>
            <a:rPr lang="en-US" sz="1400" b="0" dirty="0"/>
            <a:t>Measures don’t give useful information on progress</a:t>
          </a:r>
          <a:endParaRPr lang="en-US" sz="1400" dirty="0"/>
        </a:p>
      </dgm:t>
    </dgm:pt>
    <dgm:pt modelId="{2532CA07-E00E-45FE-95EF-840F1734983C}" type="parTrans" cxnId="{94091C04-D716-48D3-B650-AE7CDDA5317D}">
      <dgm:prSet/>
      <dgm:spPr/>
      <dgm:t>
        <a:bodyPr/>
        <a:lstStyle/>
        <a:p>
          <a:endParaRPr lang="en-US" sz="2400"/>
        </a:p>
      </dgm:t>
    </dgm:pt>
    <dgm:pt modelId="{A11EBEA5-C917-44AE-B837-85A48569F551}" type="sibTrans" cxnId="{94091C04-D716-48D3-B650-AE7CDDA5317D}">
      <dgm:prSet/>
      <dgm:spPr/>
      <dgm:t>
        <a:bodyPr/>
        <a:lstStyle/>
        <a:p>
          <a:endParaRPr lang="en-US" sz="2400"/>
        </a:p>
      </dgm:t>
    </dgm:pt>
    <dgm:pt modelId="{FB9DE2BC-A1C6-4E63-AED9-1ADE1741407D}">
      <dgm:prSet custT="1"/>
      <dgm:spPr/>
      <dgm:t>
        <a:bodyPr/>
        <a:lstStyle/>
        <a:p>
          <a:pPr>
            <a:lnSpc>
              <a:spcPct val="100000"/>
            </a:lnSpc>
            <a:defRPr b="1"/>
          </a:pPr>
          <a:r>
            <a:rPr lang="en-US" sz="1800" b="0" dirty="0"/>
            <a:t>Systematic, ongoing, well-documented</a:t>
          </a:r>
          <a:endParaRPr lang="en-US" sz="1800" dirty="0"/>
        </a:p>
      </dgm:t>
    </dgm:pt>
    <dgm:pt modelId="{A8EFF531-2D0B-4CFE-81E9-CC0A15E67D56}" type="parTrans" cxnId="{9BEBC47D-AF73-4B30-99BA-3958DCB8E93F}">
      <dgm:prSet/>
      <dgm:spPr/>
      <dgm:t>
        <a:bodyPr/>
        <a:lstStyle/>
        <a:p>
          <a:endParaRPr lang="en-US" sz="2400"/>
        </a:p>
      </dgm:t>
    </dgm:pt>
    <dgm:pt modelId="{CE2FAE6B-8FFE-4BD1-9F91-36E71373E6B3}" type="sibTrans" cxnId="{9BEBC47D-AF73-4B30-99BA-3958DCB8E93F}">
      <dgm:prSet/>
      <dgm:spPr/>
      <dgm:t>
        <a:bodyPr/>
        <a:lstStyle/>
        <a:p>
          <a:endParaRPr lang="en-US" sz="2400"/>
        </a:p>
      </dgm:t>
    </dgm:pt>
    <dgm:pt modelId="{0BD503E8-E2EE-47A5-98DA-F739D2AFFE3F}">
      <dgm:prSet custT="1"/>
      <dgm:spPr/>
      <dgm:t>
        <a:bodyPr/>
        <a:lstStyle/>
        <a:p>
          <a:pPr>
            <a:lnSpc>
              <a:spcPct val="100000"/>
            </a:lnSpc>
          </a:pPr>
          <a:r>
            <a:rPr lang="en-US" sz="1400" b="0" dirty="0"/>
            <a:t>Implementation problems (plan doesn’t result in useful information)</a:t>
          </a:r>
        </a:p>
        <a:p>
          <a:pPr>
            <a:lnSpc>
              <a:spcPct val="100000"/>
            </a:lnSpc>
          </a:pPr>
          <a:r>
            <a:rPr lang="en-US" sz="1400" b="0" dirty="0"/>
            <a:t>Sporadic eval activities</a:t>
          </a:r>
        </a:p>
      </dgm:t>
    </dgm:pt>
    <dgm:pt modelId="{52EFD8C8-909B-4876-8215-782584D049FB}" type="parTrans" cxnId="{2A6A5B86-A65A-44DB-85A4-EDA053C3756D}">
      <dgm:prSet/>
      <dgm:spPr/>
      <dgm:t>
        <a:bodyPr/>
        <a:lstStyle/>
        <a:p>
          <a:endParaRPr lang="en-US" sz="2400"/>
        </a:p>
      </dgm:t>
    </dgm:pt>
    <dgm:pt modelId="{0097E364-E009-4934-8F29-7D6277263C88}" type="sibTrans" cxnId="{2A6A5B86-A65A-44DB-85A4-EDA053C3756D}">
      <dgm:prSet/>
      <dgm:spPr/>
      <dgm:t>
        <a:bodyPr/>
        <a:lstStyle/>
        <a:p>
          <a:endParaRPr lang="en-US" sz="2400"/>
        </a:p>
      </dgm:t>
    </dgm:pt>
    <dgm:pt modelId="{8FAD46CE-A7AE-4DD6-8654-786E7BBB31E7}" type="pres">
      <dgm:prSet presAssocID="{381A7441-0854-4C3E-9727-982696F87D5B}" presName="root" presStyleCnt="0">
        <dgm:presLayoutVars>
          <dgm:dir/>
          <dgm:resizeHandles val="exact"/>
        </dgm:presLayoutVars>
      </dgm:prSet>
      <dgm:spPr/>
    </dgm:pt>
    <dgm:pt modelId="{C8E13FB1-0C3F-4058-86B7-8D7DEC1E44C8}" type="pres">
      <dgm:prSet presAssocID="{BFE1573F-32B0-4F71-8425-653692C91940}" presName="compNode" presStyleCnt="0"/>
      <dgm:spPr/>
    </dgm:pt>
    <dgm:pt modelId="{87958EB8-504A-421E-B12E-83B95262A241}" type="pres">
      <dgm:prSet presAssocID="{BFE1573F-32B0-4F71-8425-653692C91940}" presName="iconRect" presStyleLbl="node1" presStyleIdx="0" presStyleCnt="2" custLinFactNeighborX="17106" custLinFactNeighborY="-32600"/>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50AE68DD-26F5-4DF7-A78F-FDFF0F0CED35}" type="pres">
      <dgm:prSet presAssocID="{BFE1573F-32B0-4F71-8425-653692C91940}" presName="iconSpace" presStyleCnt="0"/>
      <dgm:spPr/>
    </dgm:pt>
    <dgm:pt modelId="{09A1CD23-7017-495A-9403-B901F3D5DC91}" type="pres">
      <dgm:prSet presAssocID="{BFE1573F-32B0-4F71-8425-653692C91940}" presName="parTx" presStyleLbl="revTx" presStyleIdx="0" presStyleCnt="4">
        <dgm:presLayoutVars>
          <dgm:chMax val="0"/>
          <dgm:chPref val="0"/>
        </dgm:presLayoutVars>
      </dgm:prSet>
      <dgm:spPr/>
    </dgm:pt>
    <dgm:pt modelId="{5F015F2F-9DE3-4D4B-A656-FE0DDDBC4BCE}" type="pres">
      <dgm:prSet presAssocID="{BFE1573F-32B0-4F71-8425-653692C91940}" presName="txSpace" presStyleCnt="0"/>
      <dgm:spPr/>
    </dgm:pt>
    <dgm:pt modelId="{2A77F4E9-D5A0-4E5A-B9DF-2F6B76FD8AFA}" type="pres">
      <dgm:prSet presAssocID="{BFE1573F-32B0-4F71-8425-653692C91940}" presName="desTx" presStyleLbl="revTx" presStyleIdx="1" presStyleCnt="4" custLinFactNeighborX="1016" custLinFactNeighborY="57039">
        <dgm:presLayoutVars/>
      </dgm:prSet>
      <dgm:spPr/>
    </dgm:pt>
    <dgm:pt modelId="{E146C6FD-5852-4C0B-BA0A-7C27553DB928}" type="pres">
      <dgm:prSet presAssocID="{945DFA5A-0FF2-416C-B618-B30457647D43}" presName="sibTrans" presStyleCnt="0"/>
      <dgm:spPr/>
    </dgm:pt>
    <dgm:pt modelId="{FC0FCD12-8429-44B1-AA54-D9DE9AAB3D24}" type="pres">
      <dgm:prSet presAssocID="{FB9DE2BC-A1C6-4E63-AED9-1ADE1741407D}" presName="compNode" presStyleCnt="0"/>
      <dgm:spPr/>
    </dgm:pt>
    <dgm:pt modelId="{2A40BB0E-C2FD-4617-8F76-CE48564D5926}" type="pres">
      <dgm:prSet presAssocID="{FB9DE2BC-A1C6-4E63-AED9-1ADE1741407D}" presName="iconRect" presStyleLbl="node1" presStyleIdx="1" presStyleCnt="2" custScaleX="102432" custLinFactNeighborX="68719" custLinFactNeighborY="550"/>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04522A60-D365-45F4-90E9-6989ECE0D66F}" type="pres">
      <dgm:prSet presAssocID="{FB9DE2BC-A1C6-4E63-AED9-1ADE1741407D}" presName="iconSpace" presStyleCnt="0"/>
      <dgm:spPr/>
    </dgm:pt>
    <dgm:pt modelId="{199F5680-070D-4A53-91E8-E36CA9E14B84}" type="pres">
      <dgm:prSet presAssocID="{FB9DE2BC-A1C6-4E63-AED9-1ADE1741407D}" presName="parTx" presStyleLbl="revTx" presStyleIdx="2" presStyleCnt="4" custLinFactNeighborX="-3007" custLinFactNeighborY="46588">
        <dgm:presLayoutVars>
          <dgm:chMax val="0"/>
          <dgm:chPref val="0"/>
        </dgm:presLayoutVars>
      </dgm:prSet>
      <dgm:spPr/>
    </dgm:pt>
    <dgm:pt modelId="{C903D9ED-4EFB-4669-8949-174B1F86A88C}" type="pres">
      <dgm:prSet presAssocID="{FB9DE2BC-A1C6-4E63-AED9-1ADE1741407D}" presName="txSpace" presStyleCnt="0"/>
      <dgm:spPr/>
    </dgm:pt>
    <dgm:pt modelId="{583FE7AA-E374-41CC-BAA9-1EEF76A51387}" type="pres">
      <dgm:prSet presAssocID="{FB9DE2BC-A1C6-4E63-AED9-1ADE1741407D}" presName="desTx" presStyleLbl="revTx" presStyleIdx="3" presStyleCnt="4" custLinFactNeighborX="-3007" custLinFactNeighborY="54330">
        <dgm:presLayoutVars/>
      </dgm:prSet>
      <dgm:spPr/>
    </dgm:pt>
  </dgm:ptLst>
  <dgm:cxnLst>
    <dgm:cxn modelId="{94091C04-D716-48D3-B650-AE7CDDA5317D}" srcId="{BFE1573F-32B0-4F71-8425-653692C91940}" destId="{462A721F-C4BB-4BF8-BDD7-0A5B9FDA7138}" srcOrd="0" destOrd="0" parTransId="{2532CA07-E00E-45FE-95EF-840F1734983C}" sibTransId="{A11EBEA5-C917-44AE-B837-85A48569F551}"/>
    <dgm:cxn modelId="{FD51CB26-23B6-4BAC-9789-97BA1860786D}" srcId="{381A7441-0854-4C3E-9727-982696F87D5B}" destId="{BFE1573F-32B0-4F71-8425-653692C91940}" srcOrd="0" destOrd="0" parTransId="{49809B14-C56C-4AA6-A0E8-2836D81C1C27}" sibTransId="{945DFA5A-0FF2-416C-B618-B30457647D43}"/>
    <dgm:cxn modelId="{9AF7C22E-33BE-4B75-9603-BDA70C343484}" type="presOf" srcId="{381A7441-0854-4C3E-9727-982696F87D5B}" destId="{8FAD46CE-A7AE-4DD6-8654-786E7BBB31E7}" srcOrd="0" destOrd="0" presId="urn:microsoft.com/office/officeart/2018/2/layout/IconLabelDescriptionList"/>
    <dgm:cxn modelId="{F33ED02E-C2D3-43EC-B5B8-D97EB52BD7B8}" type="presOf" srcId="{0BD503E8-E2EE-47A5-98DA-F739D2AFFE3F}" destId="{583FE7AA-E374-41CC-BAA9-1EEF76A51387}" srcOrd="0" destOrd="0" presId="urn:microsoft.com/office/officeart/2018/2/layout/IconLabelDescriptionList"/>
    <dgm:cxn modelId="{D16CA268-7B45-4175-890A-9BC03362849A}" type="presOf" srcId="{FB9DE2BC-A1C6-4E63-AED9-1ADE1741407D}" destId="{199F5680-070D-4A53-91E8-E36CA9E14B84}" srcOrd="0" destOrd="0" presId="urn:microsoft.com/office/officeart/2018/2/layout/IconLabelDescriptionList"/>
    <dgm:cxn modelId="{9BEBC47D-AF73-4B30-99BA-3958DCB8E93F}" srcId="{381A7441-0854-4C3E-9727-982696F87D5B}" destId="{FB9DE2BC-A1C6-4E63-AED9-1ADE1741407D}" srcOrd="1" destOrd="0" parTransId="{A8EFF531-2D0B-4CFE-81E9-CC0A15E67D56}" sibTransId="{CE2FAE6B-8FFE-4BD1-9F91-36E71373E6B3}"/>
    <dgm:cxn modelId="{2A6A5B86-A65A-44DB-85A4-EDA053C3756D}" srcId="{FB9DE2BC-A1C6-4E63-AED9-1ADE1741407D}" destId="{0BD503E8-E2EE-47A5-98DA-F739D2AFFE3F}" srcOrd="0" destOrd="0" parTransId="{52EFD8C8-909B-4876-8215-782584D049FB}" sibTransId="{0097E364-E009-4934-8F29-7D6277263C88}"/>
    <dgm:cxn modelId="{5B23F288-A822-43EE-B69F-A774BAB00DB2}" type="presOf" srcId="{BFE1573F-32B0-4F71-8425-653692C91940}" destId="{09A1CD23-7017-495A-9403-B901F3D5DC91}" srcOrd="0" destOrd="0" presId="urn:microsoft.com/office/officeart/2018/2/layout/IconLabelDescriptionList"/>
    <dgm:cxn modelId="{1BCBD98F-4931-459B-8EE8-BA23B8C9E11D}" type="presOf" srcId="{462A721F-C4BB-4BF8-BDD7-0A5B9FDA7138}" destId="{2A77F4E9-D5A0-4E5A-B9DF-2F6B76FD8AFA}" srcOrd="0" destOrd="0" presId="urn:microsoft.com/office/officeart/2018/2/layout/IconLabelDescriptionList"/>
    <dgm:cxn modelId="{210572DD-5C65-47F7-91A3-BDD147FA0BBB}" type="presParOf" srcId="{8FAD46CE-A7AE-4DD6-8654-786E7BBB31E7}" destId="{C8E13FB1-0C3F-4058-86B7-8D7DEC1E44C8}" srcOrd="0" destOrd="0" presId="urn:microsoft.com/office/officeart/2018/2/layout/IconLabelDescriptionList"/>
    <dgm:cxn modelId="{93F87BE9-8E85-48D4-9B7C-620740BE055C}" type="presParOf" srcId="{C8E13FB1-0C3F-4058-86B7-8D7DEC1E44C8}" destId="{87958EB8-504A-421E-B12E-83B95262A241}" srcOrd="0" destOrd="0" presId="urn:microsoft.com/office/officeart/2018/2/layout/IconLabelDescriptionList"/>
    <dgm:cxn modelId="{2C056546-0FB1-41DD-8D92-F669FE769C19}" type="presParOf" srcId="{C8E13FB1-0C3F-4058-86B7-8D7DEC1E44C8}" destId="{50AE68DD-26F5-4DF7-A78F-FDFF0F0CED35}" srcOrd="1" destOrd="0" presId="urn:microsoft.com/office/officeart/2018/2/layout/IconLabelDescriptionList"/>
    <dgm:cxn modelId="{2C27E09A-694F-40E4-9C03-298C2856E4E2}" type="presParOf" srcId="{C8E13FB1-0C3F-4058-86B7-8D7DEC1E44C8}" destId="{09A1CD23-7017-495A-9403-B901F3D5DC91}" srcOrd="2" destOrd="0" presId="urn:microsoft.com/office/officeart/2018/2/layout/IconLabelDescriptionList"/>
    <dgm:cxn modelId="{B768CBEB-3136-4356-BA13-547DFB5370F7}" type="presParOf" srcId="{C8E13FB1-0C3F-4058-86B7-8D7DEC1E44C8}" destId="{5F015F2F-9DE3-4D4B-A656-FE0DDDBC4BCE}" srcOrd="3" destOrd="0" presId="urn:microsoft.com/office/officeart/2018/2/layout/IconLabelDescriptionList"/>
    <dgm:cxn modelId="{CC04A0B2-17B5-485A-BC62-9ED59AD9BED2}" type="presParOf" srcId="{C8E13FB1-0C3F-4058-86B7-8D7DEC1E44C8}" destId="{2A77F4E9-D5A0-4E5A-B9DF-2F6B76FD8AFA}" srcOrd="4" destOrd="0" presId="urn:microsoft.com/office/officeart/2018/2/layout/IconLabelDescriptionList"/>
    <dgm:cxn modelId="{A620090E-2511-47EA-92A8-A8669C8E1496}" type="presParOf" srcId="{8FAD46CE-A7AE-4DD6-8654-786E7BBB31E7}" destId="{E146C6FD-5852-4C0B-BA0A-7C27553DB928}" srcOrd="1" destOrd="0" presId="urn:microsoft.com/office/officeart/2018/2/layout/IconLabelDescriptionList"/>
    <dgm:cxn modelId="{9D6B2FB3-0600-4FC9-A555-D9A8CF41CDD3}" type="presParOf" srcId="{8FAD46CE-A7AE-4DD6-8654-786E7BBB31E7}" destId="{FC0FCD12-8429-44B1-AA54-D9DE9AAB3D24}" srcOrd="2" destOrd="0" presId="urn:microsoft.com/office/officeart/2018/2/layout/IconLabelDescriptionList"/>
    <dgm:cxn modelId="{41DE056F-759C-48E6-BCD0-5E5913815DE8}" type="presParOf" srcId="{FC0FCD12-8429-44B1-AA54-D9DE9AAB3D24}" destId="{2A40BB0E-C2FD-4617-8F76-CE48564D5926}" srcOrd="0" destOrd="0" presId="urn:microsoft.com/office/officeart/2018/2/layout/IconLabelDescriptionList"/>
    <dgm:cxn modelId="{6DE33AEB-309F-4B41-9FE9-C4E982D1F125}" type="presParOf" srcId="{FC0FCD12-8429-44B1-AA54-D9DE9AAB3D24}" destId="{04522A60-D365-45F4-90E9-6989ECE0D66F}" srcOrd="1" destOrd="0" presId="urn:microsoft.com/office/officeart/2018/2/layout/IconLabelDescriptionList"/>
    <dgm:cxn modelId="{408BC73B-A3DB-4463-B907-4860FF6793AA}" type="presParOf" srcId="{FC0FCD12-8429-44B1-AA54-D9DE9AAB3D24}" destId="{199F5680-070D-4A53-91E8-E36CA9E14B84}" srcOrd="2" destOrd="0" presId="urn:microsoft.com/office/officeart/2018/2/layout/IconLabelDescriptionList"/>
    <dgm:cxn modelId="{FB15D49B-E74E-40BB-BA3E-6640BB12D7AC}" type="presParOf" srcId="{FC0FCD12-8429-44B1-AA54-D9DE9AAB3D24}" destId="{C903D9ED-4EFB-4669-8949-174B1F86A88C}" srcOrd="3" destOrd="0" presId="urn:microsoft.com/office/officeart/2018/2/layout/IconLabelDescriptionList"/>
    <dgm:cxn modelId="{3029BB8E-78E5-4F23-9856-8141E4752FF1}" type="presParOf" srcId="{FC0FCD12-8429-44B1-AA54-D9DE9AAB3D24}" destId="{583FE7AA-E374-41CC-BAA9-1EEF76A5138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FF0813-1B51-455D-A3F6-B16F689D470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C7407FF7-4B9C-4CA5-B37B-60674CC52A42}">
      <dgm:prSet/>
      <dgm:spPr>
        <a:gradFill rotWithShape="0">
          <a:gsLst>
            <a:gs pos="0">
              <a:schemeClr val="accent4">
                <a:lumMod val="40000"/>
                <a:lumOff val="60000"/>
              </a:schemeClr>
            </a:gs>
            <a:gs pos="100000">
              <a:schemeClr val="accent4">
                <a:lumMod val="60000"/>
                <a:lumOff val="40000"/>
              </a:schemeClr>
            </a:gs>
          </a:gsLst>
        </a:gradFill>
      </dgm:spPr>
      <dgm:t>
        <a:bodyPr/>
        <a:lstStyle/>
        <a:p>
          <a:r>
            <a:rPr lang="en-US" dirty="0"/>
            <a:t>Do you plan to attend graduate or professional school after graduation?</a:t>
          </a:r>
        </a:p>
      </dgm:t>
    </dgm:pt>
    <dgm:pt modelId="{1059B13D-A0F0-49D9-8628-9F822560810C}" type="parTrans" cxnId="{191BE351-8D68-4BC8-B08D-911D21438109}">
      <dgm:prSet/>
      <dgm:spPr/>
      <dgm:t>
        <a:bodyPr/>
        <a:lstStyle/>
        <a:p>
          <a:endParaRPr lang="en-US"/>
        </a:p>
      </dgm:t>
    </dgm:pt>
    <dgm:pt modelId="{5A1FD824-2B5A-4D7A-A467-496D45EFBD32}" type="sibTrans" cxnId="{191BE351-8D68-4BC8-B08D-911D21438109}">
      <dgm:prSet/>
      <dgm:spPr/>
      <dgm:t>
        <a:bodyPr/>
        <a:lstStyle/>
        <a:p>
          <a:endParaRPr lang="en-US"/>
        </a:p>
      </dgm:t>
    </dgm:pt>
    <dgm:pt modelId="{9111D44F-59A5-4EBD-9940-B5CDCD8127E0}">
      <dgm:prSet/>
      <dgm:spPr>
        <a:gradFill rotWithShape="0">
          <a:gsLst>
            <a:gs pos="0">
              <a:schemeClr val="accent4">
                <a:lumMod val="40000"/>
                <a:lumOff val="60000"/>
              </a:schemeClr>
            </a:gs>
            <a:gs pos="100000">
              <a:schemeClr val="accent4">
                <a:lumMod val="60000"/>
                <a:lumOff val="40000"/>
              </a:schemeClr>
            </a:gs>
          </a:gsLst>
        </a:gradFill>
      </dgm:spPr>
      <dgm:t>
        <a:bodyPr/>
        <a:lstStyle/>
        <a:p>
          <a:r>
            <a:rPr lang="en-US" dirty="0"/>
            <a:t>Continue Education at ECU?  Program?  </a:t>
          </a:r>
        </a:p>
      </dgm:t>
    </dgm:pt>
    <dgm:pt modelId="{9608BCC5-A049-4BBB-907A-D6DA658D1648}" type="parTrans" cxnId="{CC63E802-F2D3-43E5-9438-892EA421F322}">
      <dgm:prSet/>
      <dgm:spPr/>
      <dgm:t>
        <a:bodyPr/>
        <a:lstStyle/>
        <a:p>
          <a:endParaRPr lang="en-US"/>
        </a:p>
      </dgm:t>
    </dgm:pt>
    <dgm:pt modelId="{19319AE2-18C6-4540-B43F-BF3AAA58F8CA}" type="sibTrans" cxnId="{CC63E802-F2D3-43E5-9438-892EA421F322}">
      <dgm:prSet/>
      <dgm:spPr/>
      <dgm:t>
        <a:bodyPr/>
        <a:lstStyle/>
        <a:p>
          <a:endParaRPr lang="en-US"/>
        </a:p>
      </dgm:t>
    </dgm:pt>
    <dgm:pt modelId="{704A5B26-8EF2-4EF9-8FB3-ACBED7B218F2}">
      <dgm:prSet/>
      <dgm:spPr>
        <a:gradFill rotWithShape="0">
          <a:gsLst>
            <a:gs pos="0">
              <a:schemeClr val="accent4">
                <a:lumMod val="40000"/>
                <a:lumOff val="60000"/>
              </a:schemeClr>
            </a:gs>
            <a:gs pos="100000">
              <a:schemeClr val="accent4">
                <a:lumMod val="60000"/>
                <a:lumOff val="40000"/>
              </a:schemeClr>
            </a:gs>
          </a:gsLst>
        </a:gradFill>
      </dgm:spPr>
      <dgm:t>
        <a:bodyPr/>
        <a:lstStyle/>
        <a:p>
          <a:r>
            <a:rPr lang="en-US" dirty="0"/>
            <a:t>Accepted to a graduate program?  Which Program?  </a:t>
          </a:r>
        </a:p>
      </dgm:t>
    </dgm:pt>
    <dgm:pt modelId="{0E3DCCDB-97EE-4E73-B673-0554B7CCA436}" type="parTrans" cxnId="{CAC90AFB-00D0-49BD-8566-122A7FFEB51C}">
      <dgm:prSet/>
      <dgm:spPr/>
      <dgm:t>
        <a:bodyPr/>
        <a:lstStyle/>
        <a:p>
          <a:endParaRPr lang="en-US"/>
        </a:p>
      </dgm:t>
    </dgm:pt>
    <dgm:pt modelId="{9BEC4B54-3054-4192-81A1-FF54CA7CFDAD}" type="sibTrans" cxnId="{CAC90AFB-00D0-49BD-8566-122A7FFEB51C}">
      <dgm:prSet/>
      <dgm:spPr/>
      <dgm:t>
        <a:bodyPr/>
        <a:lstStyle/>
        <a:p>
          <a:endParaRPr lang="en-US"/>
        </a:p>
      </dgm:t>
    </dgm:pt>
    <dgm:pt modelId="{8A153C7E-3B20-40CC-87EB-7697CD46B3E3}">
      <dgm:prSet/>
      <dgm:spPr>
        <a:gradFill rotWithShape="0">
          <a:gsLst>
            <a:gs pos="0">
              <a:schemeClr val="accent4">
                <a:lumMod val="60000"/>
                <a:lumOff val="40000"/>
              </a:schemeClr>
            </a:gs>
            <a:gs pos="100000">
              <a:schemeClr val="accent4">
                <a:lumMod val="40000"/>
                <a:lumOff val="60000"/>
              </a:schemeClr>
            </a:gs>
          </a:gsLst>
        </a:gradFill>
      </dgm:spPr>
      <dgm:t>
        <a:bodyPr/>
        <a:lstStyle/>
        <a:p>
          <a:r>
            <a:rPr lang="en-US" dirty="0"/>
            <a:t>Plan to work in the field of Public Health after graduation?  </a:t>
          </a:r>
        </a:p>
      </dgm:t>
    </dgm:pt>
    <dgm:pt modelId="{A73E628C-620B-4C56-B823-8CFF3211116C}" type="parTrans" cxnId="{259AD534-856D-4BE9-B8C6-580182F4DD79}">
      <dgm:prSet/>
      <dgm:spPr/>
      <dgm:t>
        <a:bodyPr/>
        <a:lstStyle/>
        <a:p>
          <a:endParaRPr lang="en-US"/>
        </a:p>
      </dgm:t>
    </dgm:pt>
    <dgm:pt modelId="{06069F64-0C64-48B6-AC7C-75596E101FAB}" type="sibTrans" cxnId="{259AD534-856D-4BE9-B8C6-580182F4DD79}">
      <dgm:prSet/>
      <dgm:spPr/>
      <dgm:t>
        <a:bodyPr/>
        <a:lstStyle/>
        <a:p>
          <a:endParaRPr lang="en-US"/>
        </a:p>
      </dgm:t>
    </dgm:pt>
    <dgm:pt modelId="{82AD38D1-E690-4E0C-9E7E-15F36427048A}">
      <dgm:prSet/>
      <dgm:spPr>
        <a:gradFill rotWithShape="0">
          <a:gsLst>
            <a:gs pos="0">
              <a:schemeClr val="accent4">
                <a:lumMod val="60000"/>
                <a:lumOff val="40000"/>
              </a:schemeClr>
            </a:gs>
            <a:gs pos="100000">
              <a:schemeClr val="accent4">
                <a:lumMod val="40000"/>
                <a:lumOff val="60000"/>
              </a:schemeClr>
            </a:gs>
          </a:gsLst>
        </a:gradFill>
      </dgm:spPr>
      <dgm:t>
        <a:bodyPr/>
        <a:lstStyle/>
        <a:p>
          <a:r>
            <a:rPr lang="en-US"/>
            <a:t>Offered or Accepted a job in PH and where?  </a:t>
          </a:r>
        </a:p>
      </dgm:t>
    </dgm:pt>
    <dgm:pt modelId="{D10C1F98-E4F7-412D-88EC-3C42594517A7}" type="parTrans" cxnId="{DBA284A0-82CC-406C-8A5B-5059402EC309}">
      <dgm:prSet/>
      <dgm:spPr/>
      <dgm:t>
        <a:bodyPr/>
        <a:lstStyle/>
        <a:p>
          <a:endParaRPr lang="en-US"/>
        </a:p>
      </dgm:t>
    </dgm:pt>
    <dgm:pt modelId="{F0B5309E-78D8-482E-AE4E-CC0C47B1B404}" type="sibTrans" cxnId="{DBA284A0-82CC-406C-8A5B-5059402EC309}">
      <dgm:prSet/>
      <dgm:spPr/>
      <dgm:t>
        <a:bodyPr/>
        <a:lstStyle/>
        <a:p>
          <a:endParaRPr lang="en-US"/>
        </a:p>
      </dgm:t>
    </dgm:pt>
    <dgm:pt modelId="{1606994B-1366-4CB2-B242-8DE7AC9B4F29}">
      <dgm:prSet/>
      <dgm:spPr>
        <a:gradFill rotWithShape="0">
          <a:gsLst>
            <a:gs pos="0">
              <a:schemeClr val="accent4">
                <a:lumMod val="60000"/>
                <a:lumOff val="40000"/>
              </a:schemeClr>
            </a:gs>
            <a:gs pos="100000">
              <a:schemeClr val="accent4">
                <a:lumMod val="40000"/>
                <a:lumOff val="60000"/>
              </a:schemeClr>
            </a:gs>
          </a:gsLst>
        </a:gradFill>
      </dgm:spPr>
      <dgm:t>
        <a:bodyPr/>
        <a:lstStyle/>
        <a:p>
          <a:r>
            <a:rPr lang="en-US"/>
            <a:t>Plan to take CHES?</a:t>
          </a:r>
        </a:p>
      </dgm:t>
    </dgm:pt>
    <dgm:pt modelId="{574E4A3A-076E-4079-B4C7-2F7B6921434B}" type="parTrans" cxnId="{97583DB7-A65C-4F1F-87A1-0FCB331E1F08}">
      <dgm:prSet/>
      <dgm:spPr/>
      <dgm:t>
        <a:bodyPr/>
        <a:lstStyle/>
        <a:p>
          <a:endParaRPr lang="en-US"/>
        </a:p>
      </dgm:t>
    </dgm:pt>
    <dgm:pt modelId="{3502BD31-55CC-4BB7-B597-747C41868E53}" type="sibTrans" cxnId="{97583DB7-A65C-4F1F-87A1-0FCB331E1F08}">
      <dgm:prSet/>
      <dgm:spPr/>
      <dgm:t>
        <a:bodyPr/>
        <a:lstStyle/>
        <a:p>
          <a:endParaRPr lang="en-US"/>
        </a:p>
      </dgm:t>
    </dgm:pt>
    <dgm:pt modelId="{58C7C892-CDFC-064F-B047-6CCFFED66A2B}" type="pres">
      <dgm:prSet presAssocID="{86FF0813-1B51-455D-A3F6-B16F689D470F}" presName="diagram" presStyleCnt="0">
        <dgm:presLayoutVars>
          <dgm:dir/>
          <dgm:resizeHandles val="exact"/>
        </dgm:presLayoutVars>
      </dgm:prSet>
      <dgm:spPr/>
    </dgm:pt>
    <dgm:pt modelId="{D6C0F947-4A15-E148-8953-FFA9EC3B8549}" type="pres">
      <dgm:prSet presAssocID="{C7407FF7-4B9C-4CA5-B37B-60674CC52A42}" presName="node" presStyleLbl="node1" presStyleIdx="0" presStyleCnt="6">
        <dgm:presLayoutVars>
          <dgm:bulletEnabled val="1"/>
        </dgm:presLayoutVars>
      </dgm:prSet>
      <dgm:spPr/>
    </dgm:pt>
    <dgm:pt modelId="{E2683E76-350A-954C-AEFA-BEC9220DDAB8}" type="pres">
      <dgm:prSet presAssocID="{5A1FD824-2B5A-4D7A-A467-496D45EFBD32}" presName="sibTrans" presStyleCnt="0"/>
      <dgm:spPr/>
    </dgm:pt>
    <dgm:pt modelId="{C0E22FBE-A949-AF4A-A519-C5AF99814A4D}" type="pres">
      <dgm:prSet presAssocID="{9111D44F-59A5-4EBD-9940-B5CDCD8127E0}" presName="node" presStyleLbl="node1" presStyleIdx="1" presStyleCnt="6">
        <dgm:presLayoutVars>
          <dgm:bulletEnabled val="1"/>
        </dgm:presLayoutVars>
      </dgm:prSet>
      <dgm:spPr/>
    </dgm:pt>
    <dgm:pt modelId="{8E08EEF8-13EF-D947-86D8-CDD49DA36E1F}" type="pres">
      <dgm:prSet presAssocID="{19319AE2-18C6-4540-B43F-BF3AAA58F8CA}" presName="sibTrans" presStyleCnt="0"/>
      <dgm:spPr/>
    </dgm:pt>
    <dgm:pt modelId="{34996468-E17A-5E45-98F9-8A5D7AF8FED9}" type="pres">
      <dgm:prSet presAssocID="{704A5B26-8EF2-4EF9-8FB3-ACBED7B218F2}" presName="node" presStyleLbl="node1" presStyleIdx="2" presStyleCnt="6">
        <dgm:presLayoutVars>
          <dgm:bulletEnabled val="1"/>
        </dgm:presLayoutVars>
      </dgm:prSet>
      <dgm:spPr/>
    </dgm:pt>
    <dgm:pt modelId="{C792613A-13E2-C542-B425-BE509D78D57C}" type="pres">
      <dgm:prSet presAssocID="{9BEC4B54-3054-4192-81A1-FF54CA7CFDAD}" presName="sibTrans" presStyleCnt="0"/>
      <dgm:spPr/>
    </dgm:pt>
    <dgm:pt modelId="{C65685C3-7461-A04F-BC37-622ADA2536AA}" type="pres">
      <dgm:prSet presAssocID="{8A153C7E-3B20-40CC-87EB-7697CD46B3E3}" presName="node" presStyleLbl="node1" presStyleIdx="3" presStyleCnt="6">
        <dgm:presLayoutVars>
          <dgm:bulletEnabled val="1"/>
        </dgm:presLayoutVars>
      </dgm:prSet>
      <dgm:spPr/>
    </dgm:pt>
    <dgm:pt modelId="{F74E2D68-E4E2-0244-8AB7-AAE1D56C02D9}" type="pres">
      <dgm:prSet presAssocID="{06069F64-0C64-48B6-AC7C-75596E101FAB}" presName="sibTrans" presStyleCnt="0"/>
      <dgm:spPr/>
    </dgm:pt>
    <dgm:pt modelId="{3ACB32B1-31E8-5E4E-B24E-85C0833C75F4}" type="pres">
      <dgm:prSet presAssocID="{82AD38D1-E690-4E0C-9E7E-15F36427048A}" presName="node" presStyleLbl="node1" presStyleIdx="4" presStyleCnt="6">
        <dgm:presLayoutVars>
          <dgm:bulletEnabled val="1"/>
        </dgm:presLayoutVars>
      </dgm:prSet>
      <dgm:spPr/>
    </dgm:pt>
    <dgm:pt modelId="{F264E5A3-CC5E-D444-AA5B-BF7501FC292F}" type="pres">
      <dgm:prSet presAssocID="{F0B5309E-78D8-482E-AE4E-CC0C47B1B404}" presName="sibTrans" presStyleCnt="0"/>
      <dgm:spPr/>
    </dgm:pt>
    <dgm:pt modelId="{62DE3E33-ECE1-5543-AD77-4380A46A071A}" type="pres">
      <dgm:prSet presAssocID="{1606994B-1366-4CB2-B242-8DE7AC9B4F29}" presName="node" presStyleLbl="node1" presStyleIdx="5" presStyleCnt="6">
        <dgm:presLayoutVars>
          <dgm:bulletEnabled val="1"/>
        </dgm:presLayoutVars>
      </dgm:prSet>
      <dgm:spPr/>
    </dgm:pt>
  </dgm:ptLst>
  <dgm:cxnLst>
    <dgm:cxn modelId="{CC63E802-F2D3-43E5-9438-892EA421F322}" srcId="{86FF0813-1B51-455D-A3F6-B16F689D470F}" destId="{9111D44F-59A5-4EBD-9940-B5CDCD8127E0}" srcOrd="1" destOrd="0" parTransId="{9608BCC5-A049-4BBB-907A-D6DA658D1648}" sibTransId="{19319AE2-18C6-4540-B43F-BF3AAA58F8CA}"/>
    <dgm:cxn modelId="{A53A3C18-9411-5543-9DD3-D4B7C98D6157}" type="presOf" srcId="{1606994B-1366-4CB2-B242-8DE7AC9B4F29}" destId="{62DE3E33-ECE1-5543-AD77-4380A46A071A}" srcOrd="0" destOrd="0" presId="urn:microsoft.com/office/officeart/2005/8/layout/default"/>
    <dgm:cxn modelId="{D1D4EC1A-D5B5-A448-B9F5-C9FFD167F961}" type="presOf" srcId="{82AD38D1-E690-4E0C-9E7E-15F36427048A}" destId="{3ACB32B1-31E8-5E4E-B24E-85C0833C75F4}" srcOrd="0" destOrd="0" presId="urn:microsoft.com/office/officeart/2005/8/layout/default"/>
    <dgm:cxn modelId="{259AD534-856D-4BE9-B8C6-580182F4DD79}" srcId="{86FF0813-1B51-455D-A3F6-B16F689D470F}" destId="{8A153C7E-3B20-40CC-87EB-7697CD46B3E3}" srcOrd="3" destOrd="0" parTransId="{A73E628C-620B-4C56-B823-8CFF3211116C}" sibTransId="{06069F64-0C64-48B6-AC7C-75596E101FAB}"/>
    <dgm:cxn modelId="{53377266-3067-F145-BEFA-530839B38002}" type="presOf" srcId="{8A153C7E-3B20-40CC-87EB-7697CD46B3E3}" destId="{C65685C3-7461-A04F-BC37-622ADA2536AA}" srcOrd="0" destOrd="0" presId="urn:microsoft.com/office/officeart/2005/8/layout/default"/>
    <dgm:cxn modelId="{30E87746-ACB2-3049-BA83-5746FBD794EF}" type="presOf" srcId="{704A5B26-8EF2-4EF9-8FB3-ACBED7B218F2}" destId="{34996468-E17A-5E45-98F9-8A5D7AF8FED9}" srcOrd="0" destOrd="0" presId="urn:microsoft.com/office/officeart/2005/8/layout/default"/>
    <dgm:cxn modelId="{C447724E-F541-754B-8602-DA1CC2BD9903}" type="presOf" srcId="{86FF0813-1B51-455D-A3F6-B16F689D470F}" destId="{58C7C892-CDFC-064F-B047-6CCFFED66A2B}" srcOrd="0" destOrd="0" presId="urn:microsoft.com/office/officeart/2005/8/layout/default"/>
    <dgm:cxn modelId="{191BE351-8D68-4BC8-B08D-911D21438109}" srcId="{86FF0813-1B51-455D-A3F6-B16F689D470F}" destId="{C7407FF7-4B9C-4CA5-B37B-60674CC52A42}" srcOrd="0" destOrd="0" parTransId="{1059B13D-A0F0-49D9-8628-9F822560810C}" sibTransId="{5A1FD824-2B5A-4D7A-A467-496D45EFBD32}"/>
    <dgm:cxn modelId="{9CE94954-7536-714F-A68C-F71095CE99C9}" type="presOf" srcId="{9111D44F-59A5-4EBD-9940-B5CDCD8127E0}" destId="{C0E22FBE-A949-AF4A-A519-C5AF99814A4D}" srcOrd="0" destOrd="0" presId="urn:microsoft.com/office/officeart/2005/8/layout/default"/>
    <dgm:cxn modelId="{8DF9CA76-4B9D-1E44-9FC5-69C6023E3070}" type="presOf" srcId="{C7407FF7-4B9C-4CA5-B37B-60674CC52A42}" destId="{D6C0F947-4A15-E148-8953-FFA9EC3B8549}" srcOrd="0" destOrd="0" presId="urn:microsoft.com/office/officeart/2005/8/layout/default"/>
    <dgm:cxn modelId="{DBA284A0-82CC-406C-8A5B-5059402EC309}" srcId="{86FF0813-1B51-455D-A3F6-B16F689D470F}" destId="{82AD38D1-E690-4E0C-9E7E-15F36427048A}" srcOrd="4" destOrd="0" parTransId="{D10C1F98-E4F7-412D-88EC-3C42594517A7}" sibTransId="{F0B5309E-78D8-482E-AE4E-CC0C47B1B404}"/>
    <dgm:cxn modelId="{97583DB7-A65C-4F1F-87A1-0FCB331E1F08}" srcId="{86FF0813-1B51-455D-A3F6-B16F689D470F}" destId="{1606994B-1366-4CB2-B242-8DE7AC9B4F29}" srcOrd="5" destOrd="0" parTransId="{574E4A3A-076E-4079-B4C7-2F7B6921434B}" sibTransId="{3502BD31-55CC-4BB7-B597-747C41868E53}"/>
    <dgm:cxn modelId="{CAC90AFB-00D0-49BD-8566-122A7FFEB51C}" srcId="{86FF0813-1B51-455D-A3F6-B16F689D470F}" destId="{704A5B26-8EF2-4EF9-8FB3-ACBED7B218F2}" srcOrd="2" destOrd="0" parTransId="{0E3DCCDB-97EE-4E73-B673-0554B7CCA436}" sibTransId="{9BEC4B54-3054-4192-81A1-FF54CA7CFDAD}"/>
    <dgm:cxn modelId="{61F41A5B-CF9E-3847-970B-005B0CDC4ECF}" type="presParOf" srcId="{58C7C892-CDFC-064F-B047-6CCFFED66A2B}" destId="{D6C0F947-4A15-E148-8953-FFA9EC3B8549}" srcOrd="0" destOrd="0" presId="urn:microsoft.com/office/officeart/2005/8/layout/default"/>
    <dgm:cxn modelId="{C37E9FE4-2D0B-7A41-AC81-BA4A1D22AADE}" type="presParOf" srcId="{58C7C892-CDFC-064F-B047-6CCFFED66A2B}" destId="{E2683E76-350A-954C-AEFA-BEC9220DDAB8}" srcOrd="1" destOrd="0" presId="urn:microsoft.com/office/officeart/2005/8/layout/default"/>
    <dgm:cxn modelId="{0609CDA1-BE44-FC43-9AE2-132593C8089B}" type="presParOf" srcId="{58C7C892-CDFC-064F-B047-6CCFFED66A2B}" destId="{C0E22FBE-A949-AF4A-A519-C5AF99814A4D}" srcOrd="2" destOrd="0" presId="urn:microsoft.com/office/officeart/2005/8/layout/default"/>
    <dgm:cxn modelId="{B951F20A-6857-724C-AE1B-B6FB66401C03}" type="presParOf" srcId="{58C7C892-CDFC-064F-B047-6CCFFED66A2B}" destId="{8E08EEF8-13EF-D947-86D8-CDD49DA36E1F}" srcOrd="3" destOrd="0" presId="urn:microsoft.com/office/officeart/2005/8/layout/default"/>
    <dgm:cxn modelId="{2F7B3E3A-BC4C-0E4F-8AC1-A62F99F155C4}" type="presParOf" srcId="{58C7C892-CDFC-064F-B047-6CCFFED66A2B}" destId="{34996468-E17A-5E45-98F9-8A5D7AF8FED9}" srcOrd="4" destOrd="0" presId="urn:microsoft.com/office/officeart/2005/8/layout/default"/>
    <dgm:cxn modelId="{46BFDD3E-FA68-7C4E-949E-12D04C027D63}" type="presParOf" srcId="{58C7C892-CDFC-064F-B047-6CCFFED66A2B}" destId="{C792613A-13E2-C542-B425-BE509D78D57C}" srcOrd="5" destOrd="0" presId="urn:microsoft.com/office/officeart/2005/8/layout/default"/>
    <dgm:cxn modelId="{F1BC566C-34AC-B648-A734-C828D0E8554F}" type="presParOf" srcId="{58C7C892-CDFC-064F-B047-6CCFFED66A2B}" destId="{C65685C3-7461-A04F-BC37-622ADA2536AA}" srcOrd="6" destOrd="0" presId="urn:microsoft.com/office/officeart/2005/8/layout/default"/>
    <dgm:cxn modelId="{57EA2043-4DC2-8643-A92C-73953F4F46C2}" type="presParOf" srcId="{58C7C892-CDFC-064F-B047-6CCFFED66A2B}" destId="{F74E2D68-E4E2-0244-8AB7-AAE1D56C02D9}" srcOrd="7" destOrd="0" presId="urn:microsoft.com/office/officeart/2005/8/layout/default"/>
    <dgm:cxn modelId="{202B3F37-9033-D44B-B78B-180BC60AFF3B}" type="presParOf" srcId="{58C7C892-CDFC-064F-B047-6CCFFED66A2B}" destId="{3ACB32B1-31E8-5E4E-B24E-85C0833C75F4}" srcOrd="8" destOrd="0" presId="urn:microsoft.com/office/officeart/2005/8/layout/default"/>
    <dgm:cxn modelId="{18C2F4BF-5B4C-CB4D-BE57-952DB37345B5}" type="presParOf" srcId="{58C7C892-CDFC-064F-B047-6CCFFED66A2B}" destId="{F264E5A3-CC5E-D444-AA5B-BF7501FC292F}" srcOrd="9" destOrd="0" presId="urn:microsoft.com/office/officeart/2005/8/layout/default"/>
    <dgm:cxn modelId="{D4E3C45B-7579-C743-A815-05783FEF185D}" type="presParOf" srcId="{58C7C892-CDFC-064F-B047-6CCFFED66A2B}" destId="{62DE3E33-ECE1-5543-AD77-4380A46A071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FF0813-1B51-455D-A3F6-B16F689D470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C7407FF7-4B9C-4CA5-B37B-60674CC52A42}">
      <dgm:prSet custT="1"/>
      <dgm:spPr>
        <a:gradFill rotWithShape="0">
          <a:gsLst>
            <a:gs pos="0">
              <a:schemeClr val="accent4">
                <a:lumMod val="40000"/>
                <a:lumOff val="60000"/>
              </a:schemeClr>
            </a:gs>
            <a:gs pos="100000">
              <a:schemeClr val="accent4">
                <a:lumMod val="60000"/>
                <a:lumOff val="40000"/>
              </a:schemeClr>
            </a:gs>
          </a:gsLst>
        </a:gradFill>
      </dgm:spPr>
      <dgm:t>
        <a:bodyPr/>
        <a:lstStyle/>
        <a:p>
          <a:r>
            <a:rPr lang="en-US" sz="2400" dirty="0"/>
            <a:t>Current Situation of Employment or Continuing Ed.</a:t>
          </a:r>
        </a:p>
      </dgm:t>
    </dgm:pt>
    <dgm:pt modelId="{1059B13D-A0F0-49D9-8628-9F822560810C}" type="parTrans" cxnId="{191BE351-8D68-4BC8-B08D-911D21438109}">
      <dgm:prSet/>
      <dgm:spPr/>
      <dgm:t>
        <a:bodyPr/>
        <a:lstStyle/>
        <a:p>
          <a:endParaRPr lang="en-US"/>
        </a:p>
      </dgm:t>
    </dgm:pt>
    <dgm:pt modelId="{5A1FD824-2B5A-4D7A-A467-496D45EFBD32}" type="sibTrans" cxnId="{191BE351-8D68-4BC8-B08D-911D21438109}">
      <dgm:prSet/>
      <dgm:spPr/>
      <dgm:t>
        <a:bodyPr/>
        <a:lstStyle/>
        <a:p>
          <a:endParaRPr lang="en-US"/>
        </a:p>
      </dgm:t>
    </dgm:pt>
    <dgm:pt modelId="{9111D44F-59A5-4EBD-9940-B5CDCD8127E0}">
      <dgm:prSet custT="1"/>
      <dgm:spPr>
        <a:gradFill rotWithShape="0">
          <a:gsLst>
            <a:gs pos="0">
              <a:schemeClr val="accent4">
                <a:lumMod val="40000"/>
                <a:lumOff val="60000"/>
              </a:schemeClr>
            </a:gs>
            <a:gs pos="100000">
              <a:schemeClr val="accent4">
                <a:lumMod val="60000"/>
                <a:lumOff val="40000"/>
              </a:schemeClr>
            </a:gs>
          </a:gsLst>
        </a:gradFill>
      </dgm:spPr>
      <dgm:t>
        <a:bodyPr/>
        <a:lstStyle/>
        <a:p>
          <a:r>
            <a:rPr lang="en-US" sz="2400" dirty="0"/>
            <a:t>Location of Employment or Degree Pursuing &amp; location</a:t>
          </a:r>
        </a:p>
      </dgm:t>
    </dgm:pt>
    <dgm:pt modelId="{9608BCC5-A049-4BBB-907A-D6DA658D1648}" type="parTrans" cxnId="{CC63E802-F2D3-43E5-9438-892EA421F322}">
      <dgm:prSet/>
      <dgm:spPr/>
      <dgm:t>
        <a:bodyPr/>
        <a:lstStyle/>
        <a:p>
          <a:endParaRPr lang="en-US"/>
        </a:p>
      </dgm:t>
    </dgm:pt>
    <dgm:pt modelId="{19319AE2-18C6-4540-B43F-BF3AAA58F8CA}" type="sibTrans" cxnId="{CC63E802-F2D3-43E5-9438-892EA421F322}">
      <dgm:prSet/>
      <dgm:spPr/>
      <dgm:t>
        <a:bodyPr/>
        <a:lstStyle/>
        <a:p>
          <a:endParaRPr lang="en-US"/>
        </a:p>
      </dgm:t>
    </dgm:pt>
    <dgm:pt modelId="{704A5B26-8EF2-4EF9-8FB3-ACBED7B218F2}">
      <dgm:prSet custT="1"/>
      <dgm:spPr>
        <a:gradFill rotWithShape="0">
          <a:gsLst>
            <a:gs pos="0">
              <a:schemeClr val="accent4">
                <a:lumMod val="40000"/>
                <a:lumOff val="60000"/>
              </a:schemeClr>
            </a:gs>
            <a:gs pos="100000">
              <a:schemeClr val="accent4">
                <a:lumMod val="60000"/>
                <a:lumOff val="40000"/>
              </a:schemeClr>
            </a:gs>
          </a:gsLst>
        </a:gradFill>
      </dgm:spPr>
      <dgm:t>
        <a:bodyPr/>
        <a:lstStyle/>
        <a:p>
          <a:r>
            <a:rPr lang="en-US" sz="2400" dirty="0"/>
            <a:t>CHES Certification status</a:t>
          </a:r>
        </a:p>
      </dgm:t>
    </dgm:pt>
    <dgm:pt modelId="{0E3DCCDB-97EE-4E73-B673-0554B7CCA436}" type="parTrans" cxnId="{CAC90AFB-00D0-49BD-8566-122A7FFEB51C}">
      <dgm:prSet/>
      <dgm:spPr/>
      <dgm:t>
        <a:bodyPr/>
        <a:lstStyle/>
        <a:p>
          <a:endParaRPr lang="en-US"/>
        </a:p>
      </dgm:t>
    </dgm:pt>
    <dgm:pt modelId="{9BEC4B54-3054-4192-81A1-FF54CA7CFDAD}" type="sibTrans" cxnId="{CAC90AFB-00D0-49BD-8566-122A7FFEB51C}">
      <dgm:prSet/>
      <dgm:spPr/>
      <dgm:t>
        <a:bodyPr/>
        <a:lstStyle/>
        <a:p>
          <a:endParaRPr lang="en-US"/>
        </a:p>
      </dgm:t>
    </dgm:pt>
    <dgm:pt modelId="{8A153C7E-3B20-40CC-87EB-7697CD46B3E3}">
      <dgm:prSet custT="1"/>
      <dgm:spPr>
        <a:gradFill rotWithShape="0">
          <a:gsLst>
            <a:gs pos="0">
              <a:schemeClr val="accent4">
                <a:lumMod val="60000"/>
                <a:lumOff val="40000"/>
              </a:schemeClr>
            </a:gs>
            <a:gs pos="100000">
              <a:schemeClr val="accent4">
                <a:lumMod val="40000"/>
                <a:lumOff val="60000"/>
              </a:schemeClr>
            </a:gs>
          </a:gsLst>
        </a:gradFill>
      </dgm:spPr>
      <dgm:t>
        <a:bodyPr/>
        <a:lstStyle/>
        <a:p>
          <a:r>
            <a:rPr lang="en-US" sz="2400" dirty="0"/>
            <a:t>Two Strengths &amp; Weaknesses of BSPH Program</a:t>
          </a:r>
        </a:p>
      </dgm:t>
    </dgm:pt>
    <dgm:pt modelId="{A73E628C-620B-4C56-B823-8CFF3211116C}" type="parTrans" cxnId="{259AD534-856D-4BE9-B8C6-580182F4DD79}">
      <dgm:prSet/>
      <dgm:spPr/>
      <dgm:t>
        <a:bodyPr/>
        <a:lstStyle/>
        <a:p>
          <a:endParaRPr lang="en-US"/>
        </a:p>
      </dgm:t>
    </dgm:pt>
    <dgm:pt modelId="{06069F64-0C64-48B6-AC7C-75596E101FAB}" type="sibTrans" cxnId="{259AD534-856D-4BE9-B8C6-580182F4DD79}">
      <dgm:prSet/>
      <dgm:spPr/>
      <dgm:t>
        <a:bodyPr/>
        <a:lstStyle/>
        <a:p>
          <a:endParaRPr lang="en-US"/>
        </a:p>
      </dgm:t>
    </dgm:pt>
    <dgm:pt modelId="{82AD38D1-E690-4E0C-9E7E-15F36427048A}">
      <dgm:prSet custT="1"/>
      <dgm:spPr>
        <a:gradFill rotWithShape="0">
          <a:gsLst>
            <a:gs pos="0">
              <a:schemeClr val="accent4">
                <a:lumMod val="60000"/>
                <a:lumOff val="40000"/>
              </a:schemeClr>
            </a:gs>
            <a:gs pos="100000">
              <a:schemeClr val="accent4">
                <a:lumMod val="40000"/>
                <a:lumOff val="60000"/>
              </a:schemeClr>
            </a:gs>
          </a:gsLst>
        </a:gradFill>
      </dgm:spPr>
      <dgm:t>
        <a:bodyPr/>
        <a:lstStyle/>
        <a:p>
          <a:r>
            <a:rPr lang="en-US" sz="2400" dirty="0"/>
            <a:t>Comments</a:t>
          </a:r>
        </a:p>
      </dgm:t>
    </dgm:pt>
    <dgm:pt modelId="{D10C1F98-E4F7-412D-88EC-3C42594517A7}" type="parTrans" cxnId="{DBA284A0-82CC-406C-8A5B-5059402EC309}">
      <dgm:prSet/>
      <dgm:spPr/>
      <dgm:t>
        <a:bodyPr/>
        <a:lstStyle/>
        <a:p>
          <a:endParaRPr lang="en-US"/>
        </a:p>
      </dgm:t>
    </dgm:pt>
    <dgm:pt modelId="{F0B5309E-78D8-482E-AE4E-CC0C47B1B404}" type="sibTrans" cxnId="{DBA284A0-82CC-406C-8A5B-5059402EC309}">
      <dgm:prSet/>
      <dgm:spPr/>
      <dgm:t>
        <a:bodyPr/>
        <a:lstStyle/>
        <a:p>
          <a:endParaRPr lang="en-US"/>
        </a:p>
      </dgm:t>
    </dgm:pt>
    <dgm:pt modelId="{1606994B-1366-4CB2-B242-8DE7AC9B4F29}">
      <dgm:prSet custT="1"/>
      <dgm:spPr>
        <a:gradFill rotWithShape="0">
          <a:gsLst>
            <a:gs pos="0">
              <a:schemeClr val="accent4">
                <a:lumMod val="60000"/>
                <a:lumOff val="40000"/>
              </a:schemeClr>
            </a:gs>
            <a:gs pos="100000">
              <a:schemeClr val="accent4">
                <a:lumMod val="40000"/>
                <a:lumOff val="60000"/>
              </a:schemeClr>
            </a:gs>
          </a:gsLst>
        </a:gradFill>
      </dgm:spPr>
      <dgm:t>
        <a:bodyPr/>
        <a:lstStyle/>
        <a:p>
          <a:r>
            <a:rPr lang="en-US" sz="2400" dirty="0"/>
            <a:t>Willingness to Stay Involved as an Alumni</a:t>
          </a:r>
        </a:p>
      </dgm:t>
    </dgm:pt>
    <dgm:pt modelId="{574E4A3A-076E-4079-B4C7-2F7B6921434B}" type="parTrans" cxnId="{97583DB7-A65C-4F1F-87A1-0FCB331E1F08}">
      <dgm:prSet/>
      <dgm:spPr/>
      <dgm:t>
        <a:bodyPr/>
        <a:lstStyle/>
        <a:p>
          <a:endParaRPr lang="en-US"/>
        </a:p>
      </dgm:t>
    </dgm:pt>
    <dgm:pt modelId="{3502BD31-55CC-4BB7-B597-747C41868E53}" type="sibTrans" cxnId="{97583DB7-A65C-4F1F-87A1-0FCB331E1F08}">
      <dgm:prSet/>
      <dgm:spPr/>
      <dgm:t>
        <a:bodyPr/>
        <a:lstStyle/>
        <a:p>
          <a:endParaRPr lang="en-US"/>
        </a:p>
      </dgm:t>
    </dgm:pt>
    <dgm:pt modelId="{58C7C892-CDFC-064F-B047-6CCFFED66A2B}" type="pres">
      <dgm:prSet presAssocID="{86FF0813-1B51-455D-A3F6-B16F689D470F}" presName="diagram" presStyleCnt="0">
        <dgm:presLayoutVars>
          <dgm:dir/>
          <dgm:resizeHandles val="exact"/>
        </dgm:presLayoutVars>
      </dgm:prSet>
      <dgm:spPr/>
    </dgm:pt>
    <dgm:pt modelId="{D6C0F947-4A15-E148-8953-FFA9EC3B8549}" type="pres">
      <dgm:prSet presAssocID="{C7407FF7-4B9C-4CA5-B37B-60674CC52A42}" presName="node" presStyleLbl="node1" presStyleIdx="0" presStyleCnt="6">
        <dgm:presLayoutVars>
          <dgm:bulletEnabled val="1"/>
        </dgm:presLayoutVars>
      </dgm:prSet>
      <dgm:spPr/>
    </dgm:pt>
    <dgm:pt modelId="{E2683E76-350A-954C-AEFA-BEC9220DDAB8}" type="pres">
      <dgm:prSet presAssocID="{5A1FD824-2B5A-4D7A-A467-496D45EFBD32}" presName="sibTrans" presStyleCnt="0"/>
      <dgm:spPr/>
    </dgm:pt>
    <dgm:pt modelId="{C0E22FBE-A949-AF4A-A519-C5AF99814A4D}" type="pres">
      <dgm:prSet presAssocID="{9111D44F-59A5-4EBD-9940-B5CDCD8127E0}" presName="node" presStyleLbl="node1" presStyleIdx="1" presStyleCnt="6">
        <dgm:presLayoutVars>
          <dgm:bulletEnabled val="1"/>
        </dgm:presLayoutVars>
      </dgm:prSet>
      <dgm:spPr/>
    </dgm:pt>
    <dgm:pt modelId="{8E08EEF8-13EF-D947-86D8-CDD49DA36E1F}" type="pres">
      <dgm:prSet presAssocID="{19319AE2-18C6-4540-B43F-BF3AAA58F8CA}" presName="sibTrans" presStyleCnt="0"/>
      <dgm:spPr/>
    </dgm:pt>
    <dgm:pt modelId="{34996468-E17A-5E45-98F9-8A5D7AF8FED9}" type="pres">
      <dgm:prSet presAssocID="{704A5B26-8EF2-4EF9-8FB3-ACBED7B218F2}" presName="node" presStyleLbl="node1" presStyleIdx="2" presStyleCnt="6">
        <dgm:presLayoutVars>
          <dgm:bulletEnabled val="1"/>
        </dgm:presLayoutVars>
      </dgm:prSet>
      <dgm:spPr/>
    </dgm:pt>
    <dgm:pt modelId="{C792613A-13E2-C542-B425-BE509D78D57C}" type="pres">
      <dgm:prSet presAssocID="{9BEC4B54-3054-4192-81A1-FF54CA7CFDAD}" presName="sibTrans" presStyleCnt="0"/>
      <dgm:spPr/>
    </dgm:pt>
    <dgm:pt modelId="{C65685C3-7461-A04F-BC37-622ADA2536AA}" type="pres">
      <dgm:prSet presAssocID="{8A153C7E-3B20-40CC-87EB-7697CD46B3E3}" presName="node" presStyleLbl="node1" presStyleIdx="3" presStyleCnt="6">
        <dgm:presLayoutVars>
          <dgm:bulletEnabled val="1"/>
        </dgm:presLayoutVars>
      </dgm:prSet>
      <dgm:spPr/>
    </dgm:pt>
    <dgm:pt modelId="{F74E2D68-E4E2-0244-8AB7-AAE1D56C02D9}" type="pres">
      <dgm:prSet presAssocID="{06069F64-0C64-48B6-AC7C-75596E101FAB}" presName="sibTrans" presStyleCnt="0"/>
      <dgm:spPr/>
    </dgm:pt>
    <dgm:pt modelId="{3ACB32B1-31E8-5E4E-B24E-85C0833C75F4}" type="pres">
      <dgm:prSet presAssocID="{82AD38D1-E690-4E0C-9E7E-15F36427048A}" presName="node" presStyleLbl="node1" presStyleIdx="4" presStyleCnt="6">
        <dgm:presLayoutVars>
          <dgm:bulletEnabled val="1"/>
        </dgm:presLayoutVars>
      </dgm:prSet>
      <dgm:spPr/>
    </dgm:pt>
    <dgm:pt modelId="{F264E5A3-CC5E-D444-AA5B-BF7501FC292F}" type="pres">
      <dgm:prSet presAssocID="{F0B5309E-78D8-482E-AE4E-CC0C47B1B404}" presName="sibTrans" presStyleCnt="0"/>
      <dgm:spPr/>
    </dgm:pt>
    <dgm:pt modelId="{62DE3E33-ECE1-5543-AD77-4380A46A071A}" type="pres">
      <dgm:prSet presAssocID="{1606994B-1366-4CB2-B242-8DE7AC9B4F29}" presName="node" presStyleLbl="node1" presStyleIdx="5" presStyleCnt="6">
        <dgm:presLayoutVars>
          <dgm:bulletEnabled val="1"/>
        </dgm:presLayoutVars>
      </dgm:prSet>
      <dgm:spPr/>
    </dgm:pt>
  </dgm:ptLst>
  <dgm:cxnLst>
    <dgm:cxn modelId="{CC63E802-F2D3-43E5-9438-892EA421F322}" srcId="{86FF0813-1B51-455D-A3F6-B16F689D470F}" destId="{9111D44F-59A5-4EBD-9940-B5CDCD8127E0}" srcOrd="1" destOrd="0" parTransId="{9608BCC5-A049-4BBB-907A-D6DA658D1648}" sibTransId="{19319AE2-18C6-4540-B43F-BF3AAA58F8CA}"/>
    <dgm:cxn modelId="{A53A3C18-9411-5543-9DD3-D4B7C98D6157}" type="presOf" srcId="{1606994B-1366-4CB2-B242-8DE7AC9B4F29}" destId="{62DE3E33-ECE1-5543-AD77-4380A46A071A}" srcOrd="0" destOrd="0" presId="urn:microsoft.com/office/officeart/2005/8/layout/default"/>
    <dgm:cxn modelId="{D1D4EC1A-D5B5-A448-B9F5-C9FFD167F961}" type="presOf" srcId="{82AD38D1-E690-4E0C-9E7E-15F36427048A}" destId="{3ACB32B1-31E8-5E4E-B24E-85C0833C75F4}" srcOrd="0" destOrd="0" presId="urn:microsoft.com/office/officeart/2005/8/layout/default"/>
    <dgm:cxn modelId="{259AD534-856D-4BE9-B8C6-580182F4DD79}" srcId="{86FF0813-1B51-455D-A3F6-B16F689D470F}" destId="{8A153C7E-3B20-40CC-87EB-7697CD46B3E3}" srcOrd="3" destOrd="0" parTransId="{A73E628C-620B-4C56-B823-8CFF3211116C}" sibTransId="{06069F64-0C64-48B6-AC7C-75596E101FAB}"/>
    <dgm:cxn modelId="{53377266-3067-F145-BEFA-530839B38002}" type="presOf" srcId="{8A153C7E-3B20-40CC-87EB-7697CD46B3E3}" destId="{C65685C3-7461-A04F-BC37-622ADA2536AA}" srcOrd="0" destOrd="0" presId="urn:microsoft.com/office/officeart/2005/8/layout/default"/>
    <dgm:cxn modelId="{30E87746-ACB2-3049-BA83-5746FBD794EF}" type="presOf" srcId="{704A5B26-8EF2-4EF9-8FB3-ACBED7B218F2}" destId="{34996468-E17A-5E45-98F9-8A5D7AF8FED9}" srcOrd="0" destOrd="0" presId="urn:microsoft.com/office/officeart/2005/8/layout/default"/>
    <dgm:cxn modelId="{C447724E-F541-754B-8602-DA1CC2BD9903}" type="presOf" srcId="{86FF0813-1B51-455D-A3F6-B16F689D470F}" destId="{58C7C892-CDFC-064F-B047-6CCFFED66A2B}" srcOrd="0" destOrd="0" presId="urn:microsoft.com/office/officeart/2005/8/layout/default"/>
    <dgm:cxn modelId="{191BE351-8D68-4BC8-B08D-911D21438109}" srcId="{86FF0813-1B51-455D-A3F6-B16F689D470F}" destId="{C7407FF7-4B9C-4CA5-B37B-60674CC52A42}" srcOrd="0" destOrd="0" parTransId="{1059B13D-A0F0-49D9-8628-9F822560810C}" sibTransId="{5A1FD824-2B5A-4D7A-A467-496D45EFBD32}"/>
    <dgm:cxn modelId="{9CE94954-7536-714F-A68C-F71095CE99C9}" type="presOf" srcId="{9111D44F-59A5-4EBD-9940-B5CDCD8127E0}" destId="{C0E22FBE-A949-AF4A-A519-C5AF99814A4D}" srcOrd="0" destOrd="0" presId="urn:microsoft.com/office/officeart/2005/8/layout/default"/>
    <dgm:cxn modelId="{8DF9CA76-4B9D-1E44-9FC5-69C6023E3070}" type="presOf" srcId="{C7407FF7-4B9C-4CA5-B37B-60674CC52A42}" destId="{D6C0F947-4A15-E148-8953-FFA9EC3B8549}" srcOrd="0" destOrd="0" presId="urn:microsoft.com/office/officeart/2005/8/layout/default"/>
    <dgm:cxn modelId="{DBA284A0-82CC-406C-8A5B-5059402EC309}" srcId="{86FF0813-1B51-455D-A3F6-B16F689D470F}" destId="{82AD38D1-E690-4E0C-9E7E-15F36427048A}" srcOrd="4" destOrd="0" parTransId="{D10C1F98-E4F7-412D-88EC-3C42594517A7}" sibTransId="{F0B5309E-78D8-482E-AE4E-CC0C47B1B404}"/>
    <dgm:cxn modelId="{97583DB7-A65C-4F1F-87A1-0FCB331E1F08}" srcId="{86FF0813-1B51-455D-A3F6-B16F689D470F}" destId="{1606994B-1366-4CB2-B242-8DE7AC9B4F29}" srcOrd="5" destOrd="0" parTransId="{574E4A3A-076E-4079-B4C7-2F7B6921434B}" sibTransId="{3502BD31-55CC-4BB7-B597-747C41868E53}"/>
    <dgm:cxn modelId="{CAC90AFB-00D0-49BD-8566-122A7FFEB51C}" srcId="{86FF0813-1B51-455D-A3F6-B16F689D470F}" destId="{704A5B26-8EF2-4EF9-8FB3-ACBED7B218F2}" srcOrd="2" destOrd="0" parTransId="{0E3DCCDB-97EE-4E73-B673-0554B7CCA436}" sibTransId="{9BEC4B54-3054-4192-81A1-FF54CA7CFDAD}"/>
    <dgm:cxn modelId="{61F41A5B-CF9E-3847-970B-005B0CDC4ECF}" type="presParOf" srcId="{58C7C892-CDFC-064F-B047-6CCFFED66A2B}" destId="{D6C0F947-4A15-E148-8953-FFA9EC3B8549}" srcOrd="0" destOrd="0" presId="urn:microsoft.com/office/officeart/2005/8/layout/default"/>
    <dgm:cxn modelId="{C37E9FE4-2D0B-7A41-AC81-BA4A1D22AADE}" type="presParOf" srcId="{58C7C892-CDFC-064F-B047-6CCFFED66A2B}" destId="{E2683E76-350A-954C-AEFA-BEC9220DDAB8}" srcOrd="1" destOrd="0" presId="urn:microsoft.com/office/officeart/2005/8/layout/default"/>
    <dgm:cxn modelId="{0609CDA1-BE44-FC43-9AE2-132593C8089B}" type="presParOf" srcId="{58C7C892-CDFC-064F-B047-6CCFFED66A2B}" destId="{C0E22FBE-A949-AF4A-A519-C5AF99814A4D}" srcOrd="2" destOrd="0" presId="urn:microsoft.com/office/officeart/2005/8/layout/default"/>
    <dgm:cxn modelId="{B951F20A-6857-724C-AE1B-B6FB66401C03}" type="presParOf" srcId="{58C7C892-CDFC-064F-B047-6CCFFED66A2B}" destId="{8E08EEF8-13EF-D947-86D8-CDD49DA36E1F}" srcOrd="3" destOrd="0" presId="urn:microsoft.com/office/officeart/2005/8/layout/default"/>
    <dgm:cxn modelId="{2F7B3E3A-BC4C-0E4F-8AC1-A62F99F155C4}" type="presParOf" srcId="{58C7C892-CDFC-064F-B047-6CCFFED66A2B}" destId="{34996468-E17A-5E45-98F9-8A5D7AF8FED9}" srcOrd="4" destOrd="0" presId="urn:microsoft.com/office/officeart/2005/8/layout/default"/>
    <dgm:cxn modelId="{46BFDD3E-FA68-7C4E-949E-12D04C027D63}" type="presParOf" srcId="{58C7C892-CDFC-064F-B047-6CCFFED66A2B}" destId="{C792613A-13E2-C542-B425-BE509D78D57C}" srcOrd="5" destOrd="0" presId="urn:microsoft.com/office/officeart/2005/8/layout/default"/>
    <dgm:cxn modelId="{F1BC566C-34AC-B648-A734-C828D0E8554F}" type="presParOf" srcId="{58C7C892-CDFC-064F-B047-6CCFFED66A2B}" destId="{C65685C3-7461-A04F-BC37-622ADA2536AA}" srcOrd="6" destOrd="0" presId="urn:microsoft.com/office/officeart/2005/8/layout/default"/>
    <dgm:cxn modelId="{57EA2043-4DC2-8643-A92C-73953F4F46C2}" type="presParOf" srcId="{58C7C892-CDFC-064F-B047-6CCFFED66A2B}" destId="{F74E2D68-E4E2-0244-8AB7-AAE1D56C02D9}" srcOrd="7" destOrd="0" presId="urn:microsoft.com/office/officeart/2005/8/layout/default"/>
    <dgm:cxn modelId="{202B3F37-9033-D44B-B78B-180BC60AFF3B}" type="presParOf" srcId="{58C7C892-CDFC-064F-B047-6CCFFED66A2B}" destId="{3ACB32B1-31E8-5E4E-B24E-85C0833C75F4}" srcOrd="8" destOrd="0" presId="urn:microsoft.com/office/officeart/2005/8/layout/default"/>
    <dgm:cxn modelId="{18C2F4BF-5B4C-CB4D-BE57-952DB37345B5}" type="presParOf" srcId="{58C7C892-CDFC-064F-B047-6CCFFED66A2B}" destId="{F264E5A3-CC5E-D444-AA5B-BF7501FC292F}" srcOrd="9" destOrd="0" presId="urn:microsoft.com/office/officeart/2005/8/layout/default"/>
    <dgm:cxn modelId="{D4E3C45B-7579-C743-A815-05783FEF185D}" type="presParOf" srcId="{58C7C892-CDFC-064F-B047-6CCFFED66A2B}" destId="{62DE3E33-ECE1-5543-AD77-4380A46A071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E69701-5477-2A45-BD9F-4D5C73BCEF45}"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6719B952-7A7B-414B-87DF-76D0F73B1C67}">
      <dgm:prSet phldrT="[Text]"/>
      <dgm:spPr>
        <a:solidFill>
          <a:schemeClr val="accent4">
            <a:lumMod val="60000"/>
            <a:lumOff val="40000"/>
          </a:schemeClr>
        </a:solidFill>
      </dgm:spPr>
      <dgm:t>
        <a:bodyPr/>
        <a:lstStyle/>
        <a:p>
          <a:pPr algn="ctr"/>
          <a:r>
            <a:rPr lang="en-US" dirty="0"/>
            <a:t>Data</a:t>
          </a:r>
        </a:p>
      </dgm:t>
    </dgm:pt>
    <dgm:pt modelId="{9101A2FB-6F81-8E4D-B71C-15DEBFBACC95}" type="parTrans" cxnId="{F5D03553-D38D-2B49-877E-7F6B4EF62946}">
      <dgm:prSet/>
      <dgm:spPr/>
      <dgm:t>
        <a:bodyPr/>
        <a:lstStyle/>
        <a:p>
          <a:endParaRPr lang="en-US"/>
        </a:p>
      </dgm:t>
    </dgm:pt>
    <dgm:pt modelId="{CF30389C-6AD8-D249-A01D-4DBDEBAE59E0}" type="sibTrans" cxnId="{F5D03553-D38D-2B49-877E-7F6B4EF62946}">
      <dgm:prSet/>
      <dgm:spPr>
        <a:solidFill>
          <a:schemeClr val="accent4">
            <a:lumMod val="60000"/>
            <a:lumOff val="40000"/>
          </a:schemeClr>
        </a:solidFill>
      </dgm:spPr>
      <dgm:t>
        <a:bodyPr/>
        <a:lstStyle/>
        <a:p>
          <a:endParaRPr lang="en-US"/>
        </a:p>
      </dgm:t>
    </dgm:pt>
    <dgm:pt modelId="{83B3E35F-17C1-F347-8D3E-A6AF2C915282}">
      <dgm:prSet phldrT="[Text]"/>
      <dgm:spPr>
        <a:ln>
          <a:solidFill>
            <a:schemeClr val="accent4">
              <a:lumMod val="60000"/>
              <a:lumOff val="40000"/>
            </a:schemeClr>
          </a:solidFill>
        </a:ln>
      </dgm:spPr>
      <dgm:t>
        <a:bodyPr/>
        <a:lstStyle/>
        <a:p>
          <a:r>
            <a:rPr lang="en-US" dirty="0"/>
            <a:t>Exit Surveys</a:t>
          </a:r>
        </a:p>
      </dgm:t>
    </dgm:pt>
    <dgm:pt modelId="{48A4A893-0FB3-F046-9B86-D7B65CC02472}" type="parTrans" cxnId="{D67F154A-6070-3144-AA96-A6A08BC37067}">
      <dgm:prSet/>
      <dgm:spPr/>
      <dgm:t>
        <a:bodyPr/>
        <a:lstStyle/>
        <a:p>
          <a:endParaRPr lang="en-US"/>
        </a:p>
      </dgm:t>
    </dgm:pt>
    <dgm:pt modelId="{04E6CA8B-4911-5A40-84C3-9933113CB455}" type="sibTrans" cxnId="{D67F154A-6070-3144-AA96-A6A08BC37067}">
      <dgm:prSet/>
      <dgm:spPr/>
      <dgm:t>
        <a:bodyPr/>
        <a:lstStyle/>
        <a:p>
          <a:endParaRPr lang="en-US"/>
        </a:p>
      </dgm:t>
    </dgm:pt>
    <dgm:pt modelId="{500F756F-7752-9A46-862E-E69259D4FA6E}">
      <dgm:prSet phldrT="[Text]"/>
      <dgm:spPr>
        <a:solidFill>
          <a:schemeClr val="accent4">
            <a:lumMod val="60000"/>
            <a:lumOff val="40000"/>
          </a:schemeClr>
        </a:solidFill>
      </dgm:spPr>
      <dgm:t>
        <a:bodyPr/>
        <a:lstStyle/>
        <a:p>
          <a:pPr algn="ctr"/>
          <a:r>
            <a:rPr lang="en-US" dirty="0"/>
            <a:t>Changes to courses and curriculum</a:t>
          </a:r>
        </a:p>
      </dgm:t>
    </dgm:pt>
    <dgm:pt modelId="{B9E5EA13-48C4-F041-B39B-E6B1486FEC4B}" type="parTrans" cxnId="{F56C161C-1901-A84A-AB17-6AA1CAFF9E46}">
      <dgm:prSet/>
      <dgm:spPr/>
      <dgm:t>
        <a:bodyPr/>
        <a:lstStyle/>
        <a:p>
          <a:endParaRPr lang="en-US"/>
        </a:p>
      </dgm:t>
    </dgm:pt>
    <dgm:pt modelId="{386DEC90-0985-8645-B1DD-A7C44502CD58}" type="sibTrans" cxnId="{F56C161C-1901-A84A-AB17-6AA1CAFF9E46}">
      <dgm:prSet/>
      <dgm:spPr/>
      <dgm:t>
        <a:bodyPr/>
        <a:lstStyle/>
        <a:p>
          <a:endParaRPr lang="en-US"/>
        </a:p>
      </dgm:t>
    </dgm:pt>
    <dgm:pt modelId="{20298CE3-5315-4B4F-AE37-39A5A427707D}">
      <dgm:prSet phldrT="[Text]"/>
      <dgm:spPr>
        <a:ln>
          <a:solidFill>
            <a:schemeClr val="accent4">
              <a:lumMod val="60000"/>
              <a:lumOff val="40000"/>
            </a:schemeClr>
          </a:solidFill>
        </a:ln>
      </dgm:spPr>
      <dgm:t>
        <a:bodyPr/>
        <a:lstStyle/>
        <a:p>
          <a:pPr>
            <a:spcBef>
              <a:spcPts val="600"/>
            </a:spcBef>
          </a:pPr>
          <a:r>
            <a:rPr lang="en-US" dirty="0"/>
            <a:t>HLTH 4605 – Community Health Strategies</a:t>
          </a:r>
        </a:p>
      </dgm:t>
    </dgm:pt>
    <dgm:pt modelId="{675ADBEE-FB02-984A-8E03-F5C80BB69728}" type="parTrans" cxnId="{23D6CBF7-69A8-9140-9E92-C1675C5C17E4}">
      <dgm:prSet/>
      <dgm:spPr/>
      <dgm:t>
        <a:bodyPr/>
        <a:lstStyle/>
        <a:p>
          <a:endParaRPr lang="en-US"/>
        </a:p>
      </dgm:t>
    </dgm:pt>
    <dgm:pt modelId="{0B9C97E5-C086-6243-AFC9-DE88176982B0}" type="sibTrans" cxnId="{23D6CBF7-69A8-9140-9E92-C1675C5C17E4}">
      <dgm:prSet/>
      <dgm:spPr/>
      <dgm:t>
        <a:bodyPr/>
        <a:lstStyle/>
        <a:p>
          <a:endParaRPr lang="en-US"/>
        </a:p>
      </dgm:t>
    </dgm:pt>
    <dgm:pt modelId="{E8663219-C6DB-0644-8532-CF906A8C1D4D}">
      <dgm:prSet phldrT="[Text]"/>
      <dgm:spPr>
        <a:ln>
          <a:solidFill>
            <a:schemeClr val="accent4">
              <a:lumMod val="60000"/>
              <a:lumOff val="40000"/>
            </a:schemeClr>
          </a:solidFill>
        </a:ln>
      </dgm:spPr>
      <dgm:t>
        <a:bodyPr/>
        <a:lstStyle/>
        <a:p>
          <a:r>
            <a:rPr lang="en-US" dirty="0"/>
            <a:t>Outcomes Assessment</a:t>
          </a:r>
        </a:p>
      </dgm:t>
    </dgm:pt>
    <dgm:pt modelId="{B26E9C8B-9F8A-7D46-8A50-EAD29F458E26}" type="parTrans" cxnId="{6EEE9EAC-12DD-0949-A99D-1E3C69242A32}">
      <dgm:prSet/>
      <dgm:spPr/>
      <dgm:t>
        <a:bodyPr/>
        <a:lstStyle/>
        <a:p>
          <a:endParaRPr lang="en-US"/>
        </a:p>
      </dgm:t>
    </dgm:pt>
    <dgm:pt modelId="{FDD357E6-1659-5246-A38E-981A8C97A79B}" type="sibTrans" cxnId="{6EEE9EAC-12DD-0949-A99D-1E3C69242A32}">
      <dgm:prSet/>
      <dgm:spPr/>
      <dgm:t>
        <a:bodyPr/>
        <a:lstStyle/>
        <a:p>
          <a:endParaRPr lang="en-US"/>
        </a:p>
      </dgm:t>
    </dgm:pt>
    <dgm:pt modelId="{34926863-F1CB-254C-90BE-87EBC6B28EAB}">
      <dgm:prSet phldrT="[Text]"/>
      <dgm:spPr>
        <a:ln>
          <a:solidFill>
            <a:schemeClr val="accent4">
              <a:lumMod val="60000"/>
              <a:lumOff val="40000"/>
            </a:schemeClr>
          </a:solidFill>
        </a:ln>
      </dgm:spPr>
      <dgm:t>
        <a:bodyPr/>
        <a:lstStyle/>
        <a:p>
          <a:r>
            <a:rPr lang="en-US" dirty="0"/>
            <a:t>Follow-Up Survey</a:t>
          </a:r>
        </a:p>
      </dgm:t>
    </dgm:pt>
    <dgm:pt modelId="{006C1D65-7A14-D44D-963B-85387BC06268}" type="parTrans" cxnId="{BFB1B88B-639F-2344-8592-E8F16B28955F}">
      <dgm:prSet/>
      <dgm:spPr/>
      <dgm:t>
        <a:bodyPr/>
        <a:lstStyle/>
        <a:p>
          <a:endParaRPr lang="en-US"/>
        </a:p>
      </dgm:t>
    </dgm:pt>
    <dgm:pt modelId="{AFB4CA6B-1621-7643-B176-F9674A91310F}" type="sibTrans" cxnId="{BFB1B88B-639F-2344-8592-E8F16B28955F}">
      <dgm:prSet/>
      <dgm:spPr/>
      <dgm:t>
        <a:bodyPr/>
        <a:lstStyle/>
        <a:p>
          <a:endParaRPr lang="en-US"/>
        </a:p>
      </dgm:t>
    </dgm:pt>
    <dgm:pt modelId="{1E8A21FE-6A6F-DD40-A8C2-50DD70DC213C}">
      <dgm:prSet phldrT="[Text]"/>
      <dgm:spPr>
        <a:ln>
          <a:solidFill>
            <a:schemeClr val="accent4">
              <a:lumMod val="60000"/>
              <a:lumOff val="40000"/>
            </a:schemeClr>
          </a:solidFill>
        </a:ln>
      </dgm:spPr>
      <dgm:t>
        <a:bodyPr/>
        <a:lstStyle/>
        <a:p>
          <a:r>
            <a:rPr lang="en-US" dirty="0"/>
            <a:t>Stakeholders</a:t>
          </a:r>
        </a:p>
      </dgm:t>
    </dgm:pt>
    <dgm:pt modelId="{11A753DF-3BE6-174A-BE22-8B6767C9A088}" type="parTrans" cxnId="{5ADE3114-E983-FD4E-A188-9C6D9FF4E914}">
      <dgm:prSet/>
      <dgm:spPr/>
      <dgm:t>
        <a:bodyPr/>
        <a:lstStyle/>
        <a:p>
          <a:endParaRPr lang="en-US"/>
        </a:p>
      </dgm:t>
    </dgm:pt>
    <dgm:pt modelId="{C10C3050-0BF3-CA45-A5E6-AE64C142B38A}" type="sibTrans" cxnId="{5ADE3114-E983-FD4E-A188-9C6D9FF4E914}">
      <dgm:prSet/>
      <dgm:spPr/>
      <dgm:t>
        <a:bodyPr/>
        <a:lstStyle/>
        <a:p>
          <a:endParaRPr lang="en-US"/>
        </a:p>
      </dgm:t>
    </dgm:pt>
    <dgm:pt modelId="{2952D18A-0A2F-7D4C-80E1-1FA1373563F2}">
      <dgm:prSet phldrT="[Text]"/>
      <dgm:spPr>
        <a:ln>
          <a:solidFill>
            <a:schemeClr val="accent4">
              <a:lumMod val="60000"/>
              <a:lumOff val="40000"/>
            </a:schemeClr>
          </a:solidFill>
        </a:ln>
      </dgm:spPr>
      <dgm:t>
        <a:bodyPr/>
        <a:lstStyle/>
        <a:p>
          <a:r>
            <a:rPr lang="en-US" dirty="0"/>
            <a:t>Informal information from students</a:t>
          </a:r>
        </a:p>
      </dgm:t>
    </dgm:pt>
    <dgm:pt modelId="{C6D9C86B-DD5B-D543-A9ED-368F2CE7DA6A}" type="parTrans" cxnId="{3FA0C0A7-C2EA-514B-A6BB-C8F78A4396C2}">
      <dgm:prSet/>
      <dgm:spPr/>
      <dgm:t>
        <a:bodyPr/>
        <a:lstStyle/>
        <a:p>
          <a:endParaRPr lang="en-US"/>
        </a:p>
      </dgm:t>
    </dgm:pt>
    <dgm:pt modelId="{62E02FEC-5B22-9346-BC78-2AF9084AB05A}" type="sibTrans" cxnId="{3FA0C0A7-C2EA-514B-A6BB-C8F78A4396C2}">
      <dgm:prSet/>
      <dgm:spPr/>
      <dgm:t>
        <a:bodyPr/>
        <a:lstStyle/>
        <a:p>
          <a:endParaRPr lang="en-US"/>
        </a:p>
      </dgm:t>
    </dgm:pt>
    <dgm:pt modelId="{D983D55A-6C3A-764C-BF6E-022995E7046B}">
      <dgm:prSet phldrT="[Text]"/>
      <dgm:spPr>
        <a:ln>
          <a:solidFill>
            <a:schemeClr val="accent4">
              <a:lumMod val="60000"/>
              <a:lumOff val="40000"/>
            </a:schemeClr>
          </a:solidFill>
        </a:ln>
      </dgm:spPr>
      <dgm:t>
        <a:bodyPr/>
        <a:lstStyle/>
        <a:p>
          <a:pPr>
            <a:spcBef>
              <a:spcPts val="600"/>
            </a:spcBef>
          </a:pPr>
          <a:r>
            <a:rPr lang="en-US" dirty="0"/>
            <a:t>HLTH 3020 – Health Disparities </a:t>
          </a:r>
        </a:p>
      </dgm:t>
    </dgm:pt>
    <dgm:pt modelId="{FB18BCF2-2660-B44E-B10E-AFAF367D307B}" type="parTrans" cxnId="{837E460A-CE22-B64B-B932-DC4B9CA30576}">
      <dgm:prSet/>
      <dgm:spPr/>
      <dgm:t>
        <a:bodyPr/>
        <a:lstStyle/>
        <a:p>
          <a:endParaRPr lang="en-US"/>
        </a:p>
      </dgm:t>
    </dgm:pt>
    <dgm:pt modelId="{0E92187E-55D6-2546-8CE0-F8A672791C1B}" type="sibTrans" cxnId="{837E460A-CE22-B64B-B932-DC4B9CA30576}">
      <dgm:prSet/>
      <dgm:spPr/>
      <dgm:t>
        <a:bodyPr/>
        <a:lstStyle/>
        <a:p>
          <a:endParaRPr lang="en-US"/>
        </a:p>
      </dgm:t>
    </dgm:pt>
    <dgm:pt modelId="{CF543C7E-BD6D-C54F-B87C-170B1FDE245B}">
      <dgm:prSet phldrT="[Text]"/>
      <dgm:spPr>
        <a:ln>
          <a:solidFill>
            <a:schemeClr val="accent4">
              <a:lumMod val="60000"/>
              <a:lumOff val="40000"/>
            </a:schemeClr>
          </a:solidFill>
        </a:ln>
      </dgm:spPr>
      <dgm:t>
        <a:bodyPr/>
        <a:lstStyle/>
        <a:p>
          <a:pPr>
            <a:spcBef>
              <a:spcPts val="600"/>
            </a:spcBef>
          </a:pPr>
          <a:r>
            <a:rPr lang="en-US" dirty="0"/>
            <a:t>Public Health Seminar Series</a:t>
          </a:r>
        </a:p>
      </dgm:t>
    </dgm:pt>
    <dgm:pt modelId="{185F4317-DA5B-BD44-BEEF-60F0B3FE617E}" type="parTrans" cxnId="{31193FD1-969E-2847-A25B-998A1C520123}">
      <dgm:prSet/>
      <dgm:spPr/>
      <dgm:t>
        <a:bodyPr/>
        <a:lstStyle/>
        <a:p>
          <a:endParaRPr lang="en-US"/>
        </a:p>
      </dgm:t>
    </dgm:pt>
    <dgm:pt modelId="{72B8AA77-00CC-8043-979B-330D1648D0E0}" type="sibTrans" cxnId="{31193FD1-969E-2847-A25B-998A1C520123}">
      <dgm:prSet/>
      <dgm:spPr/>
      <dgm:t>
        <a:bodyPr/>
        <a:lstStyle/>
        <a:p>
          <a:endParaRPr lang="en-US"/>
        </a:p>
      </dgm:t>
    </dgm:pt>
    <dgm:pt modelId="{49989ED1-DE2C-E64E-A56F-A5CE36AA33ED}" type="pres">
      <dgm:prSet presAssocID="{7BE69701-5477-2A45-BD9F-4D5C73BCEF45}" presName="linearFlow" presStyleCnt="0">
        <dgm:presLayoutVars>
          <dgm:dir/>
          <dgm:animLvl val="lvl"/>
          <dgm:resizeHandles val="exact"/>
        </dgm:presLayoutVars>
      </dgm:prSet>
      <dgm:spPr/>
    </dgm:pt>
    <dgm:pt modelId="{EA9D2072-9144-1A46-99DA-94F2C4DDBBCE}" type="pres">
      <dgm:prSet presAssocID="{6719B952-7A7B-414B-87DF-76D0F73B1C67}" presName="composite" presStyleCnt="0"/>
      <dgm:spPr/>
    </dgm:pt>
    <dgm:pt modelId="{298C47CF-C9B4-734C-ACC0-127262146DAF}" type="pres">
      <dgm:prSet presAssocID="{6719B952-7A7B-414B-87DF-76D0F73B1C67}" presName="parTx" presStyleLbl="node1" presStyleIdx="0" presStyleCnt="2">
        <dgm:presLayoutVars>
          <dgm:chMax val="0"/>
          <dgm:chPref val="0"/>
          <dgm:bulletEnabled val="1"/>
        </dgm:presLayoutVars>
      </dgm:prSet>
      <dgm:spPr/>
    </dgm:pt>
    <dgm:pt modelId="{414FC2CF-4850-474E-87B8-88229F0EFD0D}" type="pres">
      <dgm:prSet presAssocID="{6719B952-7A7B-414B-87DF-76D0F73B1C67}" presName="parSh" presStyleLbl="node1" presStyleIdx="0" presStyleCnt="2"/>
      <dgm:spPr/>
    </dgm:pt>
    <dgm:pt modelId="{CF6B2593-52C9-9B45-93BB-A582770663A3}" type="pres">
      <dgm:prSet presAssocID="{6719B952-7A7B-414B-87DF-76D0F73B1C67}" presName="desTx" presStyleLbl="fgAcc1" presStyleIdx="0" presStyleCnt="2">
        <dgm:presLayoutVars>
          <dgm:bulletEnabled val="1"/>
        </dgm:presLayoutVars>
      </dgm:prSet>
      <dgm:spPr/>
    </dgm:pt>
    <dgm:pt modelId="{78D2FB5C-C01A-624F-8602-2B3BE7DEEF75}" type="pres">
      <dgm:prSet presAssocID="{CF30389C-6AD8-D249-A01D-4DBDEBAE59E0}" presName="sibTrans" presStyleLbl="sibTrans2D1" presStyleIdx="0" presStyleCnt="1"/>
      <dgm:spPr/>
    </dgm:pt>
    <dgm:pt modelId="{5941AF7D-4248-CB43-9456-156224D6EBF8}" type="pres">
      <dgm:prSet presAssocID="{CF30389C-6AD8-D249-A01D-4DBDEBAE59E0}" presName="connTx" presStyleLbl="sibTrans2D1" presStyleIdx="0" presStyleCnt="1"/>
      <dgm:spPr/>
    </dgm:pt>
    <dgm:pt modelId="{6D66AC00-CCA1-2446-8120-AA57DF46539B}" type="pres">
      <dgm:prSet presAssocID="{500F756F-7752-9A46-862E-E69259D4FA6E}" presName="composite" presStyleCnt="0"/>
      <dgm:spPr/>
    </dgm:pt>
    <dgm:pt modelId="{F6323D83-0057-AF4F-AA11-331137CA1B6D}" type="pres">
      <dgm:prSet presAssocID="{500F756F-7752-9A46-862E-E69259D4FA6E}" presName="parTx" presStyleLbl="node1" presStyleIdx="0" presStyleCnt="2">
        <dgm:presLayoutVars>
          <dgm:chMax val="0"/>
          <dgm:chPref val="0"/>
          <dgm:bulletEnabled val="1"/>
        </dgm:presLayoutVars>
      </dgm:prSet>
      <dgm:spPr/>
    </dgm:pt>
    <dgm:pt modelId="{0567FB36-825B-8E4B-925D-CFBB5A525EEB}" type="pres">
      <dgm:prSet presAssocID="{500F756F-7752-9A46-862E-E69259D4FA6E}" presName="parSh" presStyleLbl="node1" presStyleIdx="1" presStyleCnt="2"/>
      <dgm:spPr/>
    </dgm:pt>
    <dgm:pt modelId="{EB33F4B1-7842-FF48-AC59-60ADC017C035}" type="pres">
      <dgm:prSet presAssocID="{500F756F-7752-9A46-862E-E69259D4FA6E}" presName="desTx" presStyleLbl="fgAcc1" presStyleIdx="1" presStyleCnt="2">
        <dgm:presLayoutVars>
          <dgm:bulletEnabled val="1"/>
        </dgm:presLayoutVars>
      </dgm:prSet>
      <dgm:spPr/>
    </dgm:pt>
  </dgm:ptLst>
  <dgm:cxnLst>
    <dgm:cxn modelId="{6FD0B208-901A-0946-9BB2-E841C9B32C68}" type="presOf" srcId="{E8663219-C6DB-0644-8532-CF906A8C1D4D}" destId="{CF6B2593-52C9-9B45-93BB-A582770663A3}" srcOrd="0" destOrd="1" presId="urn:microsoft.com/office/officeart/2005/8/layout/process3"/>
    <dgm:cxn modelId="{837E460A-CE22-B64B-B932-DC4B9CA30576}" srcId="{500F756F-7752-9A46-862E-E69259D4FA6E}" destId="{D983D55A-6C3A-764C-BF6E-022995E7046B}" srcOrd="1" destOrd="0" parTransId="{FB18BCF2-2660-B44E-B10E-AFAF367D307B}" sibTransId="{0E92187E-55D6-2546-8CE0-F8A672791C1B}"/>
    <dgm:cxn modelId="{AAEF340C-EBFE-674A-815F-7493358A4FC5}" type="presOf" srcId="{2952D18A-0A2F-7D4C-80E1-1FA1373563F2}" destId="{CF6B2593-52C9-9B45-93BB-A582770663A3}" srcOrd="0" destOrd="4" presId="urn:microsoft.com/office/officeart/2005/8/layout/process3"/>
    <dgm:cxn modelId="{5ADE3114-E983-FD4E-A188-9C6D9FF4E914}" srcId="{6719B952-7A7B-414B-87DF-76D0F73B1C67}" destId="{1E8A21FE-6A6F-DD40-A8C2-50DD70DC213C}" srcOrd="3" destOrd="0" parTransId="{11A753DF-3BE6-174A-BE22-8B6767C9A088}" sibTransId="{C10C3050-0BF3-CA45-A5E6-AE64C142B38A}"/>
    <dgm:cxn modelId="{3E9F2E18-E63E-B542-BFA2-163671D7316C}" type="presOf" srcId="{CF30389C-6AD8-D249-A01D-4DBDEBAE59E0}" destId="{5941AF7D-4248-CB43-9456-156224D6EBF8}" srcOrd="1" destOrd="0" presId="urn:microsoft.com/office/officeart/2005/8/layout/process3"/>
    <dgm:cxn modelId="{1566EC1A-7F83-E64C-BE70-75C49079F01B}" type="presOf" srcId="{20298CE3-5315-4B4F-AE37-39A5A427707D}" destId="{EB33F4B1-7842-FF48-AC59-60ADC017C035}" srcOrd="0" destOrd="0" presId="urn:microsoft.com/office/officeart/2005/8/layout/process3"/>
    <dgm:cxn modelId="{F56C161C-1901-A84A-AB17-6AA1CAFF9E46}" srcId="{7BE69701-5477-2A45-BD9F-4D5C73BCEF45}" destId="{500F756F-7752-9A46-862E-E69259D4FA6E}" srcOrd="1" destOrd="0" parTransId="{B9E5EA13-48C4-F041-B39B-E6B1486FEC4B}" sibTransId="{386DEC90-0985-8645-B1DD-A7C44502CD58}"/>
    <dgm:cxn modelId="{F3ED1A21-24CA-8742-A002-8DB8788698B4}" type="presOf" srcId="{34926863-F1CB-254C-90BE-87EBC6B28EAB}" destId="{CF6B2593-52C9-9B45-93BB-A582770663A3}" srcOrd="0" destOrd="2" presId="urn:microsoft.com/office/officeart/2005/8/layout/process3"/>
    <dgm:cxn modelId="{70E9A628-F456-8544-B5C4-D6A275D3D731}" type="presOf" srcId="{7BE69701-5477-2A45-BD9F-4D5C73BCEF45}" destId="{49989ED1-DE2C-E64E-A56F-A5CE36AA33ED}" srcOrd="0" destOrd="0" presId="urn:microsoft.com/office/officeart/2005/8/layout/process3"/>
    <dgm:cxn modelId="{A3242C30-373D-8147-B072-809450FA73D2}" type="presOf" srcId="{1E8A21FE-6A6F-DD40-A8C2-50DD70DC213C}" destId="{CF6B2593-52C9-9B45-93BB-A582770663A3}" srcOrd="0" destOrd="3" presId="urn:microsoft.com/office/officeart/2005/8/layout/process3"/>
    <dgm:cxn modelId="{A3ECC13E-412C-5643-9C0D-111924275A49}" type="presOf" srcId="{500F756F-7752-9A46-862E-E69259D4FA6E}" destId="{0567FB36-825B-8E4B-925D-CFBB5A525EEB}" srcOrd="1" destOrd="0" presId="urn:microsoft.com/office/officeart/2005/8/layout/process3"/>
    <dgm:cxn modelId="{05C51A61-114F-B140-9B1F-7C480D96EF1F}" type="presOf" srcId="{500F756F-7752-9A46-862E-E69259D4FA6E}" destId="{F6323D83-0057-AF4F-AA11-331137CA1B6D}" srcOrd="0" destOrd="0" presId="urn:microsoft.com/office/officeart/2005/8/layout/process3"/>
    <dgm:cxn modelId="{D67F154A-6070-3144-AA96-A6A08BC37067}" srcId="{6719B952-7A7B-414B-87DF-76D0F73B1C67}" destId="{83B3E35F-17C1-F347-8D3E-A6AF2C915282}" srcOrd="0" destOrd="0" parTransId="{48A4A893-0FB3-F046-9B86-D7B65CC02472}" sibTransId="{04E6CA8B-4911-5A40-84C3-9933113CB455}"/>
    <dgm:cxn modelId="{5295034B-F101-1243-8708-9316C5BD906E}" type="presOf" srcId="{D983D55A-6C3A-764C-BF6E-022995E7046B}" destId="{EB33F4B1-7842-FF48-AC59-60ADC017C035}" srcOrd="0" destOrd="1" presId="urn:microsoft.com/office/officeart/2005/8/layout/process3"/>
    <dgm:cxn modelId="{F5BE874B-A1D4-6A43-959C-1261761A1957}" type="presOf" srcId="{6719B952-7A7B-414B-87DF-76D0F73B1C67}" destId="{414FC2CF-4850-474E-87B8-88229F0EFD0D}" srcOrd="1" destOrd="0" presId="urn:microsoft.com/office/officeart/2005/8/layout/process3"/>
    <dgm:cxn modelId="{F5D03553-D38D-2B49-877E-7F6B4EF62946}" srcId="{7BE69701-5477-2A45-BD9F-4D5C73BCEF45}" destId="{6719B952-7A7B-414B-87DF-76D0F73B1C67}" srcOrd="0" destOrd="0" parTransId="{9101A2FB-6F81-8E4D-B71C-15DEBFBACC95}" sibTransId="{CF30389C-6AD8-D249-A01D-4DBDEBAE59E0}"/>
    <dgm:cxn modelId="{BFB1B88B-639F-2344-8592-E8F16B28955F}" srcId="{6719B952-7A7B-414B-87DF-76D0F73B1C67}" destId="{34926863-F1CB-254C-90BE-87EBC6B28EAB}" srcOrd="2" destOrd="0" parTransId="{006C1D65-7A14-D44D-963B-85387BC06268}" sibTransId="{AFB4CA6B-1621-7643-B176-F9674A91310F}"/>
    <dgm:cxn modelId="{3FA0C0A7-C2EA-514B-A6BB-C8F78A4396C2}" srcId="{6719B952-7A7B-414B-87DF-76D0F73B1C67}" destId="{2952D18A-0A2F-7D4C-80E1-1FA1373563F2}" srcOrd="4" destOrd="0" parTransId="{C6D9C86B-DD5B-D543-A9ED-368F2CE7DA6A}" sibTransId="{62E02FEC-5B22-9346-BC78-2AF9084AB05A}"/>
    <dgm:cxn modelId="{6EEE9EAC-12DD-0949-A99D-1E3C69242A32}" srcId="{6719B952-7A7B-414B-87DF-76D0F73B1C67}" destId="{E8663219-C6DB-0644-8532-CF906A8C1D4D}" srcOrd="1" destOrd="0" parTransId="{B26E9C8B-9F8A-7D46-8A50-EAD29F458E26}" sibTransId="{FDD357E6-1659-5246-A38E-981A8C97A79B}"/>
    <dgm:cxn modelId="{B9E78BB6-DAA8-DF45-BDA2-A3CFF2A144CB}" type="presOf" srcId="{CF543C7E-BD6D-C54F-B87C-170B1FDE245B}" destId="{EB33F4B1-7842-FF48-AC59-60ADC017C035}" srcOrd="0" destOrd="2" presId="urn:microsoft.com/office/officeart/2005/8/layout/process3"/>
    <dgm:cxn modelId="{30E6EEB9-C5AF-0A44-B9B8-F6C6AD748074}" type="presOf" srcId="{6719B952-7A7B-414B-87DF-76D0F73B1C67}" destId="{298C47CF-C9B4-734C-ACC0-127262146DAF}" srcOrd="0" destOrd="0" presId="urn:microsoft.com/office/officeart/2005/8/layout/process3"/>
    <dgm:cxn modelId="{09FEF2CA-856C-5143-A58A-0CC5CAECC8C2}" type="presOf" srcId="{CF30389C-6AD8-D249-A01D-4DBDEBAE59E0}" destId="{78D2FB5C-C01A-624F-8602-2B3BE7DEEF75}" srcOrd="0" destOrd="0" presId="urn:microsoft.com/office/officeart/2005/8/layout/process3"/>
    <dgm:cxn modelId="{31193FD1-969E-2847-A25B-998A1C520123}" srcId="{500F756F-7752-9A46-862E-E69259D4FA6E}" destId="{CF543C7E-BD6D-C54F-B87C-170B1FDE245B}" srcOrd="2" destOrd="0" parTransId="{185F4317-DA5B-BD44-BEEF-60F0B3FE617E}" sibTransId="{72B8AA77-00CC-8043-979B-330D1648D0E0}"/>
    <dgm:cxn modelId="{356450DB-F084-6840-A8A9-774374B76984}" type="presOf" srcId="{83B3E35F-17C1-F347-8D3E-A6AF2C915282}" destId="{CF6B2593-52C9-9B45-93BB-A582770663A3}" srcOrd="0" destOrd="0" presId="urn:microsoft.com/office/officeart/2005/8/layout/process3"/>
    <dgm:cxn modelId="{23D6CBF7-69A8-9140-9E92-C1675C5C17E4}" srcId="{500F756F-7752-9A46-862E-E69259D4FA6E}" destId="{20298CE3-5315-4B4F-AE37-39A5A427707D}" srcOrd="0" destOrd="0" parTransId="{675ADBEE-FB02-984A-8E03-F5C80BB69728}" sibTransId="{0B9C97E5-C086-6243-AFC9-DE88176982B0}"/>
    <dgm:cxn modelId="{4B8E84A6-B4BA-7648-9FA7-C0652B4E59C0}" type="presParOf" srcId="{49989ED1-DE2C-E64E-A56F-A5CE36AA33ED}" destId="{EA9D2072-9144-1A46-99DA-94F2C4DDBBCE}" srcOrd="0" destOrd="0" presId="urn:microsoft.com/office/officeart/2005/8/layout/process3"/>
    <dgm:cxn modelId="{26E12978-0694-634B-9A23-CCA800D811BF}" type="presParOf" srcId="{EA9D2072-9144-1A46-99DA-94F2C4DDBBCE}" destId="{298C47CF-C9B4-734C-ACC0-127262146DAF}" srcOrd="0" destOrd="0" presId="urn:microsoft.com/office/officeart/2005/8/layout/process3"/>
    <dgm:cxn modelId="{D53916F3-64F8-D24B-B274-58E38BA1F770}" type="presParOf" srcId="{EA9D2072-9144-1A46-99DA-94F2C4DDBBCE}" destId="{414FC2CF-4850-474E-87B8-88229F0EFD0D}" srcOrd="1" destOrd="0" presId="urn:microsoft.com/office/officeart/2005/8/layout/process3"/>
    <dgm:cxn modelId="{4B36EFEF-823C-B54E-A4D9-D2D546E7D272}" type="presParOf" srcId="{EA9D2072-9144-1A46-99DA-94F2C4DDBBCE}" destId="{CF6B2593-52C9-9B45-93BB-A582770663A3}" srcOrd="2" destOrd="0" presId="urn:microsoft.com/office/officeart/2005/8/layout/process3"/>
    <dgm:cxn modelId="{FFC56A98-3372-E44E-917C-7CB33695ABBC}" type="presParOf" srcId="{49989ED1-DE2C-E64E-A56F-A5CE36AA33ED}" destId="{78D2FB5C-C01A-624F-8602-2B3BE7DEEF75}" srcOrd="1" destOrd="0" presId="urn:microsoft.com/office/officeart/2005/8/layout/process3"/>
    <dgm:cxn modelId="{57CE69BF-3615-7B47-9079-05C439289FCB}" type="presParOf" srcId="{78D2FB5C-C01A-624F-8602-2B3BE7DEEF75}" destId="{5941AF7D-4248-CB43-9456-156224D6EBF8}" srcOrd="0" destOrd="0" presId="urn:microsoft.com/office/officeart/2005/8/layout/process3"/>
    <dgm:cxn modelId="{C08361CE-5682-EC4D-9472-0AA62661F71C}" type="presParOf" srcId="{49989ED1-DE2C-E64E-A56F-A5CE36AA33ED}" destId="{6D66AC00-CCA1-2446-8120-AA57DF46539B}" srcOrd="2" destOrd="0" presId="urn:microsoft.com/office/officeart/2005/8/layout/process3"/>
    <dgm:cxn modelId="{BAD80EC2-51C5-3B49-8EE4-6FCF348B7E40}" type="presParOf" srcId="{6D66AC00-CCA1-2446-8120-AA57DF46539B}" destId="{F6323D83-0057-AF4F-AA11-331137CA1B6D}" srcOrd="0" destOrd="0" presId="urn:microsoft.com/office/officeart/2005/8/layout/process3"/>
    <dgm:cxn modelId="{241242CD-A8D7-6042-9780-250942987F59}" type="presParOf" srcId="{6D66AC00-CCA1-2446-8120-AA57DF46539B}" destId="{0567FB36-825B-8E4B-925D-CFBB5A525EEB}" srcOrd="1" destOrd="0" presId="urn:microsoft.com/office/officeart/2005/8/layout/process3"/>
    <dgm:cxn modelId="{47E4A0AC-AC62-4F43-9091-8AA26F17388C}" type="presParOf" srcId="{6D66AC00-CCA1-2446-8120-AA57DF46539B}" destId="{EB33F4B1-7842-FF48-AC59-60ADC017C035}"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2BB98F-FD68-4D89-9E9B-4F6382BA102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F02C8B9-B1BE-466E-A173-FCC736091CDD}">
      <dgm:prSet phldrT="[Text]" custT="1"/>
      <dgm:spPr>
        <a:solidFill>
          <a:schemeClr val="bg1">
            <a:lumMod val="75000"/>
          </a:schemeClr>
        </a:solidFill>
      </dgm:spPr>
      <dgm:t>
        <a:bodyPr/>
        <a:lstStyle/>
        <a:p>
          <a:pPr>
            <a:buFont typeface="+mj-lt"/>
            <a:buAutoNum type="arabicPeriod"/>
          </a:pPr>
          <a:r>
            <a:rPr lang="en-US" sz="2000" b="1" dirty="0">
              <a:solidFill>
                <a:schemeClr val="tx1"/>
              </a:solidFill>
              <a:latin typeface="Avenir" charset="0"/>
              <a:ea typeface="Avenir" charset="0"/>
              <a:cs typeface="Avenir" charset="0"/>
            </a:rPr>
            <a:t>Environmental/Occ. Health &amp; Sustainability (MPH) (n=24)</a:t>
          </a:r>
          <a:endParaRPr lang="en-US" sz="2000" b="1" dirty="0">
            <a:solidFill>
              <a:schemeClr val="tx1"/>
            </a:solidFill>
          </a:endParaRPr>
        </a:p>
      </dgm:t>
    </dgm:pt>
    <dgm:pt modelId="{55B8BC52-2ECA-4A79-80EB-DF7565DE32E3}" type="parTrans" cxnId="{426445FD-1E9A-4AA9-A20E-CEA5625A8029}">
      <dgm:prSet/>
      <dgm:spPr/>
      <dgm:t>
        <a:bodyPr/>
        <a:lstStyle/>
        <a:p>
          <a:endParaRPr lang="en-US"/>
        </a:p>
      </dgm:t>
    </dgm:pt>
    <dgm:pt modelId="{B76A5478-2555-4DF6-AAEF-3D27C9D5BADA}" type="sibTrans" cxnId="{426445FD-1E9A-4AA9-A20E-CEA5625A8029}">
      <dgm:prSet/>
      <dgm:spPr/>
      <dgm:t>
        <a:bodyPr/>
        <a:lstStyle/>
        <a:p>
          <a:endParaRPr lang="en-US"/>
        </a:p>
      </dgm:t>
    </dgm:pt>
    <dgm:pt modelId="{A88A2DEC-8140-437E-9D6A-147BF59C98D8}">
      <dgm:prSet custT="1"/>
      <dgm:spPr>
        <a:solidFill>
          <a:schemeClr val="bg1">
            <a:lumMod val="75000"/>
          </a:schemeClr>
        </a:solidFill>
      </dgm:spPr>
      <dgm:t>
        <a:bodyPr/>
        <a:lstStyle/>
        <a:p>
          <a:r>
            <a:rPr lang="en-US" sz="2000" b="1" dirty="0">
              <a:solidFill>
                <a:schemeClr val="tx1"/>
              </a:solidFill>
              <a:latin typeface="Avenir" charset="0"/>
              <a:ea typeface="Avenir" charset="0"/>
              <a:cs typeface="Avenir" charset="0"/>
            </a:rPr>
            <a:t>Health Promotion (MPH) (n=32)</a:t>
          </a:r>
        </a:p>
      </dgm:t>
    </dgm:pt>
    <dgm:pt modelId="{6D6AAD12-9AAC-493E-9AB7-541906A528FE}" type="parTrans" cxnId="{52B85A72-43EC-42DA-B3C4-0A601A2112CB}">
      <dgm:prSet/>
      <dgm:spPr/>
      <dgm:t>
        <a:bodyPr/>
        <a:lstStyle/>
        <a:p>
          <a:endParaRPr lang="en-US"/>
        </a:p>
      </dgm:t>
    </dgm:pt>
    <dgm:pt modelId="{509CA939-A391-44B9-882F-EAD6F9D96D00}" type="sibTrans" cxnId="{52B85A72-43EC-42DA-B3C4-0A601A2112CB}">
      <dgm:prSet/>
      <dgm:spPr/>
      <dgm:t>
        <a:bodyPr/>
        <a:lstStyle/>
        <a:p>
          <a:endParaRPr lang="en-US"/>
        </a:p>
      </dgm:t>
    </dgm:pt>
    <dgm:pt modelId="{AABF930C-1441-4495-A2AD-E1938B2BA7BF}">
      <dgm:prSet custT="1"/>
      <dgm:spPr>
        <a:solidFill>
          <a:schemeClr val="bg1">
            <a:lumMod val="75000"/>
          </a:schemeClr>
        </a:solidFill>
      </dgm:spPr>
      <dgm:t>
        <a:bodyPr/>
        <a:lstStyle/>
        <a:p>
          <a:r>
            <a:rPr lang="en-US" sz="2000" b="1" dirty="0">
              <a:solidFill>
                <a:schemeClr val="tx1"/>
              </a:solidFill>
              <a:latin typeface="Avenir" charset="0"/>
              <a:ea typeface="Avenir" charset="0"/>
              <a:cs typeface="Avenir" charset="0"/>
            </a:rPr>
            <a:t>Pre-Professional (BSPH) (n=10)</a:t>
          </a:r>
        </a:p>
      </dgm:t>
    </dgm:pt>
    <dgm:pt modelId="{F675E522-255E-4393-8984-98D00A3B65BD}" type="parTrans" cxnId="{071EB9AE-2398-4494-8508-C7547C748F05}">
      <dgm:prSet/>
      <dgm:spPr/>
      <dgm:t>
        <a:bodyPr/>
        <a:lstStyle/>
        <a:p>
          <a:endParaRPr lang="en-US"/>
        </a:p>
      </dgm:t>
    </dgm:pt>
    <dgm:pt modelId="{68BE2079-6751-4D21-BF1F-123A495D583F}" type="sibTrans" cxnId="{071EB9AE-2398-4494-8508-C7547C748F05}">
      <dgm:prSet/>
      <dgm:spPr/>
      <dgm:t>
        <a:bodyPr/>
        <a:lstStyle/>
        <a:p>
          <a:endParaRPr lang="en-US"/>
        </a:p>
      </dgm:t>
    </dgm:pt>
    <dgm:pt modelId="{CC4A7DCD-7480-457B-9016-7B8B6AB15D1A}">
      <dgm:prSet custT="1"/>
      <dgm:spPr>
        <a:solidFill>
          <a:schemeClr val="bg1">
            <a:lumMod val="75000"/>
          </a:schemeClr>
        </a:solidFill>
      </dgm:spPr>
      <dgm:t>
        <a:bodyPr/>
        <a:lstStyle/>
        <a:p>
          <a:r>
            <a:rPr lang="en-US" sz="2000" b="1" dirty="0">
              <a:solidFill>
                <a:schemeClr val="tx1"/>
              </a:solidFill>
              <a:latin typeface="Avenir" charset="0"/>
              <a:ea typeface="Avenir" charset="0"/>
              <a:cs typeface="Avenir" charset="0"/>
            </a:rPr>
            <a:t>Health Promotion (BSPH) (n=60)</a:t>
          </a:r>
        </a:p>
      </dgm:t>
    </dgm:pt>
    <dgm:pt modelId="{594805CF-757D-4371-A3D4-401342C8C31B}" type="sibTrans" cxnId="{E5610820-B157-413B-AC47-0E06352EEE2A}">
      <dgm:prSet/>
      <dgm:spPr/>
      <dgm:t>
        <a:bodyPr/>
        <a:lstStyle/>
        <a:p>
          <a:endParaRPr lang="en-US"/>
        </a:p>
      </dgm:t>
    </dgm:pt>
    <dgm:pt modelId="{EDB06A89-2C15-4609-9388-D6714A70B6DD}" type="parTrans" cxnId="{E5610820-B157-413B-AC47-0E06352EEE2A}">
      <dgm:prSet/>
      <dgm:spPr/>
      <dgm:t>
        <a:bodyPr/>
        <a:lstStyle/>
        <a:p>
          <a:endParaRPr lang="en-US"/>
        </a:p>
      </dgm:t>
    </dgm:pt>
    <dgm:pt modelId="{18D055A8-E37F-48DA-9D0C-5E7447E19BDA}" type="pres">
      <dgm:prSet presAssocID="{9A2BB98F-FD68-4D89-9E9B-4F6382BA1026}" presName="diagram" presStyleCnt="0">
        <dgm:presLayoutVars>
          <dgm:dir/>
          <dgm:resizeHandles val="exact"/>
        </dgm:presLayoutVars>
      </dgm:prSet>
      <dgm:spPr/>
    </dgm:pt>
    <dgm:pt modelId="{EA4F5DBE-821C-47F5-8D96-2716B30A16FB}" type="pres">
      <dgm:prSet presAssocID="{5F02C8B9-B1BE-466E-A173-FCC736091CDD}" presName="node" presStyleLbl="node1" presStyleIdx="0" presStyleCnt="4">
        <dgm:presLayoutVars>
          <dgm:bulletEnabled val="1"/>
        </dgm:presLayoutVars>
      </dgm:prSet>
      <dgm:spPr/>
    </dgm:pt>
    <dgm:pt modelId="{E0B7293B-3E67-4DFF-AAEE-147FC17819AE}" type="pres">
      <dgm:prSet presAssocID="{B76A5478-2555-4DF6-AAEF-3D27C9D5BADA}" presName="sibTrans" presStyleCnt="0"/>
      <dgm:spPr/>
    </dgm:pt>
    <dgm:pt modelId="{4AE652CF-33FB-4DD0-AF3F-E9B5FE3EF4ED}" type="pres">
      <dgm:prSet presAssocID="{A88A2DEC-8140-437E-9D6A-147BF59C98D8}" presName="node" presStyleLbl="node1" presStyleIdx="1" presStyleCnt="4">
        <dgm:presLayoutVars>
          <dgm:bulletEnabled val="1"/>
        </dgm:presLayoutVars>
      </dgm:prSet>
      <dgm:spPr/>
    </dgm:pt>
    <dgm:pt modelId="{CA41A97D-7A90-4223-B537-C017D8F2EF82}" type="pres">
      <dgm:prSet presAssocID="{509CA939-A391-44B9-882F-EAD6F9D96D00}" presName="sibTrans" presStyleCnt="0"/>
      <dgm:spPr/>
    </dgm:pt>
    <dgm:pt modelId="{A1E0EB19-2B7A-4D1C-AD65-13362138B49F}" type="pres">
      <dgm:prSet presAssocID="{CC4A7DCD-7480-457B-9016-7B8B6AB15D1A}" presName="node" presStyleLbl="node1" presStyleIdx="2" presStyleCnt="4">
        <dgm:presLayoutVars>
          <dgm:bulletEnabled val="1"/>
        </dgm:presLayoutVars>
      </dgm:prSet>
      <dgm:spPr/>
    </dgm:pt>
    <dgm:pt modelId="{84FA7502-F6A2-4EF6-A00C-6DAE6BE94583}" type="pres">
      <dgm:prSet presAssocID="{594805CF-757D-4371-A3D4-401342C8C31B}" presName="sibTrans" presStyleCnt="0"/>
      <dgm:spPr/>
    </dgm:pt>
    <dgm:pt modelId="{71C86289-8ECE-4C45-8402-38573DF7137D}" type="pres">
      <dgm:prSet presAssocID="{AABF930C-1441-4495-A2AD-E1938B2BA7BF}" presName="node" presStyleLbl="node1" presStyleIdx="3" presStyleCnt="4">
        <dgm:presLayoutVars>
          <dgm:bulletEnabled val="1"/>
        </dgm:presLayoutVars>
      </dgm:prSet>
      <dgm:spPr/>
    </dgm:pt>
  </dgm:ptLst>
  <dgm:cxnLst>
    <dgm:cxn modelId="{0427E614-B2C0-48BB-8071-C7FA33DCDDA9}" type="presOf" srcId="{CC4A7DCD-7480-457B-9016-7B8B6AB15D1A}" destId="{A1E0EB19-2B7A-4D1C-AD65-13362138B49F}" srcOrd="0" destOrd="0" presId="urn:microsoft.com/office/officeart/2005/8/layout/default"/>
    <dgm:cxn modelId="{E5610820-B157-413B-AC47-0E06352EEE2A}" srcId="{9A2BB98F-FD68-4D89-9E9B-4F6382BA1026}" destId="{CC4A7DCD-7480-457B-9016-7B8B6AB15D1A}" srcOrd="2" destOrd="0" parTransId="{EDB06A89-2C15-4609-9388-D6714A70B6DD}" sibTransId="{594805CF-757D-4371-A3D4-401342C8C31B}"/>
    <dgm:cxn modelId="{3ACB952C-04F0-4B76-A909-607BC3BEFB42}" type="presOf" srcId="{A88A2DEC-8140-437E-9D6A-147BF59C98D8}" destId="{4AE652CF-33FB-4DD0-AF3F-E9B5FE3EF4ED}" srcOrd="0" destOrd="0" presId="urn:microsoft.com/office/officeart/2005/8/layout/default"/>
    <dgm:cxn modelId="{52B85A72-43EC-42DA-B3C4-0A601A2112CB}" srcId="{9A2BB98F-FD68-4D89-9E9B-4F6382BA1026}" destId="{A88A2DEC-8140-437E-9D6A-147BF59C98D8}" srcOrd="1" destOrd="0" parTransId="{6D6AAD12-9AAC-493E-9AB7-541906A528FE}" sibTransId="{509CA939-A391-44B9-882F-EAD6F9D96D00}"/>
    <dgm:cxn modelId="{3FE74A9E-9240-4872-BB7C-89BCA3FA5D7D}" type="presOf" srcId="{9A2BB98F-FD68-4D89-9E9B-4F6382BA1026}" destId="{18D055A8-E37F-48DA-9D0C-5E7447E19BDA}" srcOrd="0" destOrd="0" presId="urn:microsoft.com/office/officeart/2005/8/layout/default"/>
    <dgm:cxn modelId="{071EB9AE-2398-4494-8508-C7547C748F05}" srcId="{9A2BB98F-FD68-4D89-9E9B-4F6382BA1026}" destId="{AABF930C-1441-4495-A2AD-E1938B2BA7BF}" srcOrd="3" destOrd="0" parTransId="{F675E522-255E-4393-8984-98D00A3B65BD}" sibTransId="{68BE2079-6751-4D21-BF1F-123A495D583F}"/>
    <dgm:cxn modelId="{F32BA0DC-3335-47F1-A635-FD9598C050CA}" type="presOf" srcId="{AABF930C-1441-4495-A2AD-E1938B2BA7BF}" destId="{71C86289-8ECE-4C45-8402-38573DF7137D}" srcOrd="0" destOrd="0" presId="urn:microsoft.com/office/officeart/2005/8/layout/default"/>
    <dgm:cxn modelId="{1197ADEF-BA77-4717-9F2F-0A530DE255B8}" type="presOf" srcId="{5F02C8B9-B1BE-466E-A173-FCC736091CDD}" destId="{EA4F5DBE-821C-47F5-8D96-2716B30A16FB}" srcOrd="0" destOrd="0" presId="urn:microsoft.com/office/officeart/2005/8/layout/default"/>
    <dgm:cxn modelId="{426445FD-1E9A-4AA9-A20E-CEA5625A8029}" srcId="{9A2BB98F-FD68-4D89-9E9B-4F6382BA1026}" destId="{5F02C8B9-B1BE-466E-A173-FCC736091CDD}" srcOrd="0" destOrd="0" parTransId="{55B8BC52-2ECA-4A79-80EB-DF7565DE32E3}" sibTransId="{B76A5478-2555-4DF6-AAEF-3D27C9D5BADA}"/>
    <dgm:cxn modelId="{5C5009E4-D637-4F25-87B7-051A42276865}" type="presParOf" srcId="{18D055A8-E37F-48DA-9D0C-5E7447E19BDA}" destId="{EA4F5DBE-821C-47F5-8D96-2716B30A16FB}" srcOrd="0" destOrd="0" presId="urn:microsoft.com/office/officeart/2005/8/layout/default"/>
    <dgm:cxn modelId="{303AC658-D66E-430E-9473-4B7BC1CC8138}" type="presParOf" srcId="{18D055A8-E37F-48DA-9D0C-5E7447E19BDA}" destId="{E0B7293B-3E67-4DFF-AAEE-147FC17819AE}" srcOrd="1" destOrd="0" presId="urn:microsoft.com/office/officeart/2005/8/layout/default"/>
    <dgm:cxn modelId="{CE93BF12-014C-44FF-9DAD-BBB66CAD7863}" type="presParOf" srcId="{18D055A8-E37F-48DA-9D0C-5E7447E19BDA}" destId="{4AE652CF-33FB-4DD0-AF3F-E9B5FE3EF4ED}" srcOrd="2" destOrd="0" presId="urn:microsoft.com/office/officeart/2005/8/layout/default"/>
    <dgm:cxn modelId="{35E4E185-1D96-4BDB-B50F-78032CE5397E}" type="presParOf" srcId="{18D055A8-E37F-48DA-9D0C-5E7447E19BDA}" destId="{CA41A97D-7A90-4223-B537-C017D8F2EF82}" srcOrd="3" destOrd="0" presId="urn:microsoft.com/office/officeart/2005/8/layout/default"/>
    <dgm:cxn modelId="{0D9DED82-CE87-45B9-B5AF-D5EFB12BFE76}" type="presParOf" srcId="{18D055A8-E37F-48DA-9D0C-5E7447E19BDA}" destId="{A1E0EB19-2B7A-4D1C-AD65-13362138B49F}" srcOrd="4" destOrd="0" presId="urn:microsoft.com/office/officeart/2005/8/layout/default"/>
    <dgm:cxn modelId="{2DB86234-7B2B-4FDA-82D7-A761B4F7B6A4}" type="presParOf" srcId="{18D055A8-E37F-48DA-9D0C-5E7447E19BDA}" destId="{84FA7502-F6A2-4EF6-A00C-6DAE6BE94583}" srcOrd="5" destOrd="0" presId="urn:microsoft.com/office/officeart/2005/8/layout/default"/>
    <dgm:cxn modelId="{874B48AB-3F09-445F-98E4-7D75D58C2B53}" type="presParOf" srcId="{18D055A8-E37F-48DA-9D0C-5E7447E19BDA}" destId="{71C86289-8ECE-4C45-8402-38573DF7137D}"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8DE9E7-72EF-4916-9CD4-E08D37AB4A04}" type="doc">
      <dgm:prSet loTypeId="urn:microsoft.com/office/officeart/2005/8/layout/hProcess9" loCatId="process" qsTypeId="urn:microsoft.com/office/officeart/2005/8/quickstyle/simple1" qsCatId="simple" csTypeId="urn:microsoft.com/office/officeart/2005/8/colors/accent1_2" csCatId="accent1" phldr="1"/>
      <dgm:spPr/>
    </dgm:pt>
    <dgm:pt modelId="{C10CF3E3-808A-465F-A97C-932E5F35C94A}">
      <dgm:prSet phldrT="[Text]"/>
      <dgm:spPr>
        <a:solidFill>
          <a:srgbClr val="4C151E"/>
        </a:solidFill>
      </dgm:spPr>
      <dgm:t>
        <a:bodyPr/>
        <a:lstStyle/>
        <a:p>
          <a:r>
            <a:rPr lang="en-US" dirty="0"/>
            <a:t>Advisory Board Meeting</a:t>
          </a:r>
        </a:p>
        <a:p>
          <a:r>
            <a:rPr lang="en-US" dirty="0"/>
            <a:t>(BSPH)</a:t>
          </a:r>
        </a:p>
      </dgm:t>
    </dgm:pt>
    <dgm:pt modelId="{73E81620-5C67-42BC-B5DD-E4C7BB7A1798}" type="parTrans" cxnId="{BD85B1F5-9C07-4A1D-8701-50D276ECFE51}">
      <dgm:prSet/>
      <dgm:spPr/>
      <dgm:t>
        <a:bodyPr/>
        <a:lstStyle/>
        <a:p>
          <a:endParaRPr lang="en-US"/>
        </a:p>
      </dgm:t>
    </dgm:pt>
    <dgm:pt modelId="{FF2E39B7-875E-451D-A6F6-BB385BAFB4AB}" type="sibTrans" cxnId="{BD85B1F5-9C07-4A1D-8701-50D276ECFE51}">
      <dgm:prSet/>
      <dgm:spPr/>
      <dgm:t>
        <a:bodyPr/>
        <a:lstStyle/>
        <a:p>
          <a:endParaRPr lang="en-US"/>
        </a:p>
      </dgm:t>
    </dgm:pt>
    <dgm:pt modelId="{D89E0392-66BC-4584-9069-DC03F1293EA8}">
      <dgm:prSet phldrT="[Text]"/>
      <dgm:spPr>
        <a:solidFill>
          <a:srgbClr val="4C151E"/>
        </a:solidFill>
      </dgm:spPr>
      <dgm:t>
        <a:bodyPr/>
        <a:lstStyle/>
        <a:p>
          <a:r>
            <a:rPr lang="en-US" dirty="0"/>
            <a:t>Preparing students for workforce</a:t>
          </a:r>
        </a:p>
      </dgm:t>
    </dgm:pt>
    <dgm:pt modelId="{9D258CA9-C119-4EBA-9293-A4116C244801}" type="parTrans" cxnId="{A6C20814-948E-4466-B26D-781FC71228F0}">
      <dgm:prSet/>
      <dgm:spPr/>
      <dgm:t>
        <a:bodyPr/>
        <a:lstStyle/>
        <a:p>
          <a:endParaRPr lang="en-US"/>
        </a:p>
      </dgm:t>
    </dgm:pt>
    <dgm:pt modelId="{5C7AE378-A76E-46A4-9767-00171D38AD20}" type="sibTrans" cxnId="{A6C20814-948E-4466-B26D-781FC71228F0}">
      <dgm:prSet/>
      <dgm:spPr/>
      <dgm:t>
        <a:bodyPr/>
        <a:lstStyle/>
        <a:p>
          <a:endParaRPr lang="en-US"/>
        </a:p>
      </dgm:t>
    </dgm:pt>
    <dgm:pt modelId="{C28E7A9F-E823-4383-BC7A-D9BA73EB013D}">
      <dgm:prSet phldrT="[Text]"/>
      <dgm:spPr>
        <a:solidFill>
          <a:srgbClr val="4C151E"/>
        </a:solidFill>
      </dgm:spPr>
      <dgm:t>
        <a:bodyPr/>
        <a:lstStyle/>
        <a:p>
          <a:r>
            <a:rPr lang="en-US" dirty="0"/>
            <a:t>Added course &amp; reduced internship hours</a:t>
          </a:r>
        </a:p>
      </dgm:t>
    </dgm:pt>
    <dgm:pt modelId="{D2216FC9-415D-4E60-9110-D45FA1F7F807}" type="parTrans" cxnId="{FCBF8CA0-1202-4FDB-A4C6-57804D0582E6}">
      <dgm:prSet/>
      <dgm:spPr/>
      <dgm:t>
        <a:bodyPr/>
        <a:lstStyle/>
        <a:p>
          <a:endParaRPr lang="en-US"/>
        </a:p>
      </dgm:t>
    </dgm:pt>
    <dgm:pt modelId="{00C75F17-49D3-4030-A2B1-17FC08245B18}" type="sibTrans" cxnId="{FCBF8CA0-1202-4FDB-A4C6-57804D0582E6}">
      <dgm:prSet/>
      <dgm:spPr/>
      <dgm:t>
        <a:bodyPr/>
        <a:lstStyle/>
        <a:p>
          <a:endParaRPr lang="en-US"/>
        </a:p>
      </dgm:t>
    </dgm:pt>
    <dgm:pt modelId="{AFCC8A6E-A25F-4EDA-8BE5-6B57F8869709}" type="pres">
      <dgm:prSet presAssocID="{BC8DE9E7-72EF-4916-9CD4-E08D37AB4A04}" presName="CompostProcess" presStyleCnt="0">
        <dgm:presLayoutVars>
          <dgm:dir/>
          <dgm:resizeHandles val="exact"/>
        </dgm:presLayoutVars>
      </dgm:prSet>
      <dgm:spPr/>
    </dgm:pt>
    <dgm:pt modelId="{4063F812-92E1-46F5-99CD-E5E7DDAAF592}" type="pres">
      <dgm:prSet presAssocID="{BC8DE9E7-72EF-4916-9CD4-E08D37AB4A04}" presName="arrow" presStyleLbl="bgShp" presStyleIdx="0" presStyleCnt="1"/>
      <dgm:spPr>
        <a:solidFill>
          <a:srgbClr val="000000"/>
        </a:solidFill>
      </dgm:spPr>
    </dgm:pt>
    <dgm:pt modelId="{6C09D978-89FF-4AB9-A629-A5E59027A48E}" type="pres">
      <dgm:prSet presAssocID="{BC8DE9E7-72EF-4916-9CD4-E08D37AB4A04}" presName="linearProcess" presStyleCnt="0"/>
      <dgm:spPr/>
    </dgm:pt>
    <dgm:pt modelId="{F89EF5D8-C870-4A2A-8BF3-C1749B3DB0C8}" type="pres">
      <dgm:prSet presAssocID="{C10CF3E3-808A-465F-A97C-932E5F35C94A}" presName="textNode" presStyleLbl="node1" presStyleIdx="0" presStyleCnt="3">
        <dgm:presLayoutVars>
          <dgm:bulletEnabled val="1"/>
        </dgm:presLayoutVars>
      </dgm:prSet>
      <dgm:spPr/>
    </dgm:pt>
    <dgm:pt modelId="{4A32C19E-0E2B-4899-ACC5-49AC31B5B3BB}" type="pres">
      <dgm:prSet presAssocID="{FF2E39B7-875E-451D-A6F6-BB385BAFB4AB}" presName="sibTrans" presStyleCnt="0"/>
      <dgm:spPr/>
    </dgm:pt>
    <dgm:pt modelId="{DD18F070-0211-41E2-9AB5-A7B4F304B330}" type="pres">
      <dgm:prSet presAssocID="{D89E0392-66BC-4584-9069-DC03F1293EA8}" presName="textNode" presStyleLbl="node1" presStyleIdx="1" presStyleCnt="3">
        <dgm:presLayoutVars>
          <dgm:bulletEnabled val="1"/>
        </dgm:presLayoutVars>
      </dgm:prSet>
      <dgm:spPr/>
    </dgm:pt>
    <dgm:pt modelId="{7D3B5744-2A3C-4065-80D3-67FDD502678F}" type="pres">
      <dgm:prSet presAssocID="{5C7AE378-A76E-46A4-9767-00171D38AD20}" presName="sibTrans" presStyleCnt="0"/>
      <dgm:spPr/>
    </dgm:pt>
    <dgm:pt modelId="{B72A52A6-0A3C-4C68-9C05-272C2A259B37}" type="pres">
      <dgm:prSet presAssocID="{C28E7A9F-E823-4383-BC7A-D9BA73EB013D}" presName="textNode" presStyleLbl="node1" presStyleIdx="2" presStyleCnt="3">
        <dgm:presLayoutVars>
          <dgm:bulletEnabled val="1"/>
        </dgm:presLayoutVars>
      </dgm:prSet>
      <dgm:spPr/>
    </dgm:pt>
  </dgm:ptLst>
  <dgm:cxnLst>
    <dgm:cxn modelId="{A6C20814-948E-4466-B26D-781FC71228F0}" srcId="{BC8DE9E7-72EF-4916-9CD4-E08D37AB4A04}" destId="{D89E0392-66BC-4584-9069-DC03F1293EA8}" srcOrd="1" destOrd="0" parTransId="{9D258CA9-C119-4EBA-9293-A4116C244801}" sibTransId="{5C7AE378-A76E-46A4-9767-00171D38AD20}"/>
    <dgm:cxn modelId="{38350E4B-53FA-4004-8621-26E89DB8610F}" type="presOf" srcId="{C28E7A9F-E823-4383-BC7A-D9BA73EB013D}" destId="{B72A52A6-0A3C-4C68-9C05-272C2A259B37}" srcOrd="0" destOrd="0" presId="urn:microsoft.com/office/officeart/2005/8/layout/hProcess9"/>
    <dgm:cxn modelId="{496C6A8C-AEE1-44E2-8E07-C305EDFDF532}" type="presOf" srcId="{D89E0392-66BC-4584-9069-DC03F1293EA8}" destId="{DD18F070-0211-41E2-9AB5-A7B4F304B330}" srcOrd="0" destOrd="0" presId="urn:microsoft.com/office/officeart/2005/8/layout/hProcess9"/>
    <dgm:cxn modelId="{FCBF8CA0-1202-4FDB-A4C6-57804D0582E6}" srcId="{BC8DE9E7-72EF-4916-9CD4-E08D37AB4A04}" destId="{C28E7A9F-E823-4383-BC7A-D9BA73EB013D}" srcOrd="2" destOrd="0" parTransId="{D2216FC9-415D-4E60-9110-D45FA1F7F807}" sibTransId="{00C75F17-49D3-4030-A2B1-17FC08245B18}"/>
    <dgm:cxn modelId="{CC34B1DE-9692-4D0E-AD51-0A9181F60429}" type="presOf" srcId="{BC8DE9E7-72EF-4916-9CD4-E08D37AB4A04}" destId="{AFCC8A6E-A25F-4EDA-8BE5-6B57F8869709}" srcOrd="0" destOrd="0" presId="urn:microsoft.com/office/officeart/2005/8/layout/hProcess9"/>
    <dgm:cxn modelId="{6259DEF2-D4B9-4FB5-A302-3D0733AC6E81}" type="presOf" srcId="{C10CF3E3-808A-465F-A97C-932E5F35C94A}" destId="{F89EF5D8-C870-4A2A-8BF3-C1749B3DB0C8}" srcOrd="0" destOrd="0" presId="urn:microsoft.com/office/officeart/2005/8/layout/hProcess9"/>
    <dgm:cxn modelId="{BD85B1F5-9C07-4A1D-8701-50D276ECFE51}" srcId="{BC8DE9E7-72EF-4916-9CD4-E08D37AB4A04}" destId="{C10CF3E3-808A-465F-A97C-932E5F35C94A}" srcOrd="0" destOrd="0" parTransId="{73E81620-5C67-42BC-B5DD-E4C7BB7A1798}" sibTransId="{FF2E39B7-875E-451D-A6F6-BB385BAFB4AB}"/>
    <dgm:cxn modelId="{2109FCC6-E1D5-4CDD-A613-12C7754BD4B4}" type="presParOf" srcId="{AFCC8A6E-A25F-4EDA-8BE5-6B57F8869709}" destId="{4063F812-92E1-46F5-99CD-E5E7DDAAF592}" srcOrd="0" destOrd="0" presId="urn:microsoft.com/office/officeart/2005/8/layout/hProcess9"/>
    <dgm:cxn modelId="{A259677C-D57C-4621-BC36-80592DA768FD}" type="presParOf" srcId="{AFCC8A6E-A25F-4EDA-8BE5-6B57F8869709}" destId="{6C09D978-89FF-4AB9-A629-A5E59027A48E}" srcOrd="1" destOrd="0" presId="urn:microsoft.com/office/officeart/2005/8/layout/hProcess9"/>
    <dgm:cxn modelId="{A33293C7-D2C4-4840-B80E-F5154F03FEBB}" type="presParOf" srcId="{6C09D978-89FF-4AB9-A629-A5E59027A48E}" destId="{F89EF5D8-C870-4A2A-8BF3-C1749B3DB0C8}" srcOrd="0" destOrd="0" presId="urn:microsoft.com/office/officeart/2005/8/layout/hProcess9"/>
    <dgm:cxn modelId="{5A8D0B9D-DEC8-4C8E-BCAD-B67A60A074A4}" type="presParOf" srcId="{6C09D978-89FF-4AB9-A629-A5E59027A48E}" destId="{4A32C19E-0E2B-4899-ACC5-49AC31B5B3BB}" srcOrd="1" destOrd="0" presId="urn:microsoft.com/office/officeart/2005/8/layout/hProcess9"/>
    <dgm:cxn modelId="{A49B96F1-F094-4341-ABC1-6733762F9C90}" type="presParOf" srcId="{6C09D978-89FF-4AB9-A629-A5E59027A48E}" destId="{DD18F070-0211-41E2-9AB5-A7B4F304B330}" srcOrd="2" destOrd="0" presId="urn:microsoft.com/office/officeart/2005/8/layout/hProcess9"/>
    <dgm:cxn modelId="{95CFED2D-AF34-49FA-B881-5509C01EBFB5}" type="presParOf" srcId="{6C09D978-89FF-4AB9-A629-A5E59027A48E}" destId="{7D3B5744-2A3C-4065-80D3-67FDD502678F}" srcOrd="3" destOrd="0" presId="urn:microsoft.com/office/officeart/2005/8/layout/hProcess9"/>
    <dgm:cxn modelId="{0E1D5292-5D20-48BE-9001-F117B8823728}" type="presParOf" srcId="{6C09D978-89FF-4AB9-A629-A5E59027A48E}" destId="{B72A52A6-0A3C-4C68-9C05-272C2A259B3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C8DE9E7-72EF-4916-9CD4-E08D37AB4A04}" type="doc">
      <dgm:prSet loTypeId="urn:microsoft.com/office/officeart/2005/8/layout/hProcess9" loCatId="process" qsTypeId="urn:microsoft.com/office/officeart/2005/8/quickstyle/simple1" qsCatId="simple" csTypeId="urn:microsoft.com/office/officeart/2005/8/colors/accent1_2" csCatId="accent1" phldr="1"/>
      <dgm:spPr/>
    </dgm:pt>
    <dgm:pt modelId="{C10CF3E3-808A-465F-A97C-932E5F35C94A}">
      <dgm:prSet phldrT="[Text]"/>
      <dgm:spPr>
        <a:solidFill>
          <a:srgbClr val="4C151E"/>
        </a:solidFill>
      </dgm:spPr>
      <dgm:t>
        <a:bodyPr/>
        <a:lstStyle/>
        <a:p>
          <a:r>
            <a:rPr lang="en-US" dirty="0"/>
            <a:t>Alumni Exit Survey</a:t>
          </a:r>
        </a:p>
        <a:p>
          <a:r>
            <a:rPr lang="en-US" dirty="0"/>
            <a:t>(MPH)</a:t>
          </a:r>
        </a:p>
      </dgm:t>
    </dgm:pt>
    <dgm:pt modelId="{73E81620-5C67-42BC-B5DD-E4C7BB7A1798}" type="parTrans" cxnId="{BD85B1F5-9C07-4A1D-8701-50D276ECFE51}">
      <dgm:prSet/>
      <dgm:spPr/>
      <dgm:t>
        <a:bodyPr/>
        <a:lstStyle/>
        <a:p>
          <a:endParaRPr lang="en-US"/>
        </a:p>
      </dgm:t>
    </dgm:pt>
    <dgm:pt modelId="{FF2E39B7-875E-451D-A6F6-BB385BAFB4AB}" type="sibTrans" cxnId="{BD85B1F5-9C07-4A1D-8701-50D276ECFE51}">
      <dgm:prSet/>
      <dgm:spPr/>
      <dgm:t>
        <a:bodyPr/>
        <a:lstStyle/>
        <a:p>
          <a:endParaRPr lang="en-US"/>
        </a:p>
      </dgm:t>
    </dgm:pt>
    <dgm:pt modelId="{D89E0392-66BC-4584-9069-DC03F1293EA8}">
      <dgm:prSet phldrT="[Text]"/>
      <dgm:spPr>
        <a:solidFill>
          <a:srgbClr val="4C151E"/>
        </a:solidFill>
      </dgm:spPr>
      <dgm:t>
        <a:bodyPr/>
        <a:lstStyle/>
        <a:p>
          <a:r>
            <a:rPr lang="en-US" dirty="0"/>
            <a:t>More concentration courses &amp; removal of second stats course</a:t>
          </a:r>
        </a:p>
      </dgm:t>
    </dgm:pt>
    <dgm:pt modelId="{9D258CA9-C119-4EBA-9293-A4116C244801}" type="parTrans" cxnId="{A6C20814-948E-4466-B26D-781FC71228F0}">
      <dgm:prSet/>
      <dgm:spPr/>
      <dgm:t>
        <a:bodyPr/>
        <a:lstStyle/>
        <a:p>
          <a:endParaRPr lang="en-US"/>
        </a:p>
      </dgm:t>
    </dgm:pt>
    <dgm:pt modelId="{5C7AE378-A76E-46A4-9767-00171D38AD20}" type="sibTrans" cxnId="{A6C20814-948E-4466-B26D-781FC71228F0}">
      <dgm:prSet/>
      <dgm:spPr/>
      <dgm:t>
        <a:bodyPr/>
        <a:lstStyle/>
        <a:p>
          <a:endParaRPr lang="en-US"/>
        </a:p>
      </dgm:t>
    </dgm:pt>
    <dgm:pt modelId="{C28E7A9F-E823-4383-BC7A-D9BA73EB013D}">
      <dgm:prSet phldrT="[Text]"/>
      <dgm:spPr>
        <a:solidFill>
          <a:srgbClr val="4C151E"/>
        </a:solidFill>
      </dgm:spPr>
      <dgm:t>
        <a:bodyPr/>
        <a:lstStyle/>
        <a:p>
          <a:r>
            <a:rPr lang="en-US" dirty="0"/>
            <a:t>Removed MPH 835 from core courses &amp; added concentration elective</a:t>
          </a:r>
        </a:p>
      </dgm:t>
    </dgm:pt>
    <dgm:pt modelId="{D2216FC9-415D-4E60-9110-D45FA1F7F807}" type="parTrans" cxnId="{FCBF8CA0-1202-4FDB-A4C6-57804D0582E6}">
      <dgm:prSet/>
      <dgm:spPr/>
      <dgm:t>
        <a:bodyPr/>
        <a:lstStyle/>
        <a:p>
          <a:endParaRPr lang="en-US"/>
        </a:p>
      </dgm:t>
    </dgm:pt>
    <dgm:pt modelId="{00C75F17-49D3-4030-A2B1-17FC08245B18}" type="sibTrans" cxnId="{FCBF8CA0-1202-4FDB-A4C6-57804D0582E6}">
      <dgm:prSet/>
      <dgm:spPr/>
      <dgm:t>
        <a:bodyPr/>
        <a:lstStyle/>
        <a:p>
          <a:endParaRPr lang="en-US"/>
        </a:p>
      </dgm:t>
    </dgm:pt>
    <dgm:pt modelId="{AFCC8A6E-A25F-4EDA-8BE5-6B57F8869709}" type="pres">
      <dgm:prSet presAssocID="{BC8DE9E7-72EF-4916-9CD4-E08D37AB4A04}" presName="CompostProcess" presStyleCnt="0">
        <dgm:presLayoutVars>
          <dgm:dir/>
          <dgm:resizeHandles val="exact"/>
        </dgm:presLayoutVars>
      </dgm:prSet>
      <dgm:spPr/>
    </dgm:pt>
    <dgm:pt modelId="{4063F812-92E1-46F5-99CD-E5E7DDAAF592}" type="pres">
      <dgm:prSet presAssocID="{BC8DE9E7-72EF-4916-9CD4-E08D37AB4A04}" presName="arrow" presStyleLbl="bgShp" presStyleIdx="0" presStyleCnt="1"/>
      <dgm:spPr>
        <a:solidFill>
          <a:srgbClr val="000000"/>
        </a:solidFill>
      </dgm:spPr>
    </dgm:pt>
    <dgm:pt modelId="{6C09D978-89FF-4AB9-A629-A5E59027A48E}" type="pres">
      <dgm:prSet presAssocID="{BC8DE9E7-72EF-4916-9CD4-E08D37AB4A04}" presName="linearProcess" presStyleCnt="0"/>
      <dgm:spPr/>
    </dgm:pt>
    <dgm:pt modelId="{F89EF5D8-C870-4A2A-8BF3-C1749B3DB0C8}" type="pres">
      <dgm:prSet presAssocID="{C10CF3E3-808A-465F-A97C-932E5F35C94A}" presName="textNode" presStyleLbl="node1" presStyleIdx="0" presStyleCnt="3">
        <dgm:presLayoutVars>
          <dgm:bulletEnabled val="1"/>
        </dgm:presLayoutVars>
      </dgm:prSet>
      <dgm:spPr/>
    </dgm:pt>
    <dgm:pt modelId="{4A32C19E-0E2B-4899-ACC5-49AC31B5B3BB}" type="pres">
      <dgm:prSet presAssocID="{FF2E39B7-875E-451D-A6F6-BB385BAFB4AB}" presName="sibTrans" presStyleCnt="0"/>
      <dgm:spPr/>
    </dgm:pt>
    <dgm:pt modelId="{DD18F070-0211-41E2-9AB5-A7B4F304B330}" type="pres">
      <dgm:prSet presAssocID="{D89E0392-66BC-4584-9069-DC03F1293EA8}" presName="textNode" presStyleLbl="node1" presStyleIdx="1" presStyleCnt="3">
        <dgm:presLayoutVars>
          <dgm:bulletEnabled val="1"/>
        </dgm:presLayoutVars>
      </dgm:prSet>
      <dgm:spPr/>
    </dgm:pt>
    <dgm:pt modelId="{7D3B5744-2A3C-4065-80D3-67FDD502678F}" type="pres">
      <dgm:prSet presAssocID="{5C7AE378-A76E-46A4-9767-00171D38AD20}" presName="sibTrans" presStyleCnt="0"/>
      <dgm:spPr/>
    </dgm:pt>
    <dgm:pt modelId="{B72A52A6-0A3C-4C68-9C05-272C2A259B37}" type="pres">
      <dgm:prSet presAssocID="{C28E7A9F-E823-4383-BC7A-D9BA73EB013D}" presName="textNode" presStyleLbl="node1" presStyleIdx="2" presStyleCnt="3">
        <dgm:presLayoutVars>
          <dgm:bulletEnabled val="1"/>
        </dgm:presLayoutVars>
      </dgm:prSet>
      <dgm:spPr/>
    </dgm:pt>
  </dgm:ptLst>
  <dgm:cxnLst>
    <dgm:cxn modelId="{A6C20814-948E-4466-B26D-781FC71228F0}" srcId="{BC8DE9E7-72EF-4916-9CD4-E08D37AB4A04}" destId="{D89E0392-66BC-4584-9069-DC03F1293EA8}" srcOrd="1" destOrd="0" parTransId="{9D258CA9-C119-4EBA-9293-A4116C244801}" sibTransId="{5C7AE378-A76E-46A4-9767-00171D38AD20}"/>
    <dgm:cxn modelId="{38350E4B-53FA-4004-8621-26E89DB8610F}" type="presOf" srcId="{C28E7A9F-E823-4383-BC7A-D9BA73EB013D}" destId="{B72A52A6-0A3C-4C68-9C05-272C2A259B37}" srcOrd="0" destOrd="0" presId="urn:microsoft.com/office/officeart/2005/8/layout/hProcess9"/>
    <dgm:cxn modelId="{496C6A8C-AEE1-44E2-8E07-C305EDFDF532}" type="presOf" srcId="{D89E0392-66BC-4584-9069-DC03F1293EA8}" destId="{DD18F070-0211-41E2-9AB5-A7B4F304B330}" srcOrd="0" destOrd="0" presId="urn:microsoft.com/office/officeart/2005/8/layout/hProcess9"/>
    <dgm:cxn modelId="{FCBF8CA0-1202-4FDB-A4C6-57804D0582E6}" srcId="{BC8DE9E7-72EF-4916-9CD4-E08D37AB4A04}" destId="{C28E7A9F-E823-4383-BC7A-D9BA73EB013D}" srcOrd="2" destOrd="0" parTransId="{D2216FC9-415D-4E60-9110-D45FA1F7F807}" sibTransId="{00C75F17-49D3-4030-A2B1-17FC08245B18}"/>
    <dgm:cxn modelId="{CC34B1DE-9692-4D0E-AD51-0A9181F60429}" type="presOf" srcId="{BC8DE9E7-72EF-4916-9CD4-E08D37AB4A04}" destId="{AFCC8A6E-A25F-4EDA-8BE5-6B57F8869709}" srcOrd="0" destOrd="0" presId="urn:microsoft.com/office/officeart/2005/8/layout/hProcess9"/>
    <dgm:cxn modelId="{6259DEF2-D4B9-4FB5-A302-3D0733AC6E81}" type="presOf" srcId="{C10CF3E3-808A-465F-A97C-932E5F35C94A}" destId="{F89EF5D8-C870-4A2A-8BF3-C1749B3DB0C8}" srcOrd="0" destOrd="0" presId="urn:microsoft.com/office/officeart/2005/8/layout/hProcess9"/>
    <dgm:cxn modelId="{BD85B1F5-9C07-4A1D-8701-50D276ECFE51}" srcId="{BC8DE9E7-72EF-4916-9CD4-E08D37AB4A04}" destId="{C10CF3E3-808A-465F-A97C-932E5F35C94A}" srcOrd="0" destOrd="0" parTransId="{73E81620-5C67-42BC-B5DD-E4C7BB7A1798}" sibTransId="{FF2E39B7-875E-451D-A6F6-BB385BAFB4AB}"/>
    <dgm:cxn modelId="{2109FCC6-E1D5-4CDD-A613-12C7754BD4B4}" type="presParOf" srcId="{AFCC8A6E-A25F-4EDA-8BE5-6B57F8869709}" destId="{4063F812-92E1-46F5-99CD-E5E7DDAAF592}" srcOrd="0" destOrd="0" presId="urn:microsoft.com/office/officeart/2005/8/layout/hProcess9"/>
    <dgm:cxn modelId="{A259677C-D57C-4621-BC36-80592DA768FD}" type="presParOf" srcId="{AFCC8A6E-A25F-4EDA-8BE5-6B57F8869709}" destId="{6C09D978-89FF-4AB9-A629-A5E59027A48E}" srcOrd="1" destOrd="0" presId="urn:microsoft.com/office/officeart/2005/8/layout/hProcess9"/>
    <dgm:cxn modelId="{A33293C7-D2C4-4840-B80E-F5154F03FEBB}" type="presParOf" srcId="{6C09D978-89FF-4AB9-A629-A5E59027A48E}" destId="{F89EF5D8-C870-4A2A-8BF3-C1749B3DB0C8}" srcOrd="0" destOrd="0" presId="urn:microsoft.com/office/officeart/2005/8/layout/hProcess9"/>
    <dgm:cxn modelId="{5A8D0B9D-DEC8-4C8E-BCAD-B67A60A074A4}" type="presParOf" srcId="{6C09D978-89FF-4AB9-A629-A5E59027A48E}" destId="{4A32C19E-0E2B-4899-ACC5-49AC31B5B3BB}" srcOrd="1" destOrd="0" presId="urn:microsoft.com/office/officeart/2005/8/layout/hProcess9"/>
    <dgm:cxn modelId="{A49B96F1-F094-4341-ABC1-6733762F9C90}" type="presParOf" srcId="{6C09D978-89FF-4AB9-A629-A5E59027A48E}" destId="{DD18F070-0211-41E2-9AB5-A7B4F304B330}" srcOrd="2" destOrd="0" presId="urn:microsoft.com/office/officeart/2005/8/layout/hProcess9"/>
    <dgm:cxn modelId="{95CFED2D-AF34-49FA-B881-5509C01EBFB5}" type="presParOf" srcId="{6C09D978-89FF-4AB9-A629-A5E59027A48E}" destId="{7D3B5744-2A3C-4065-80D3-67FDD502678F}" srcOrd="3" destOrd="0" presId="urn:microsoft.com/office/officeart/2005/8/layout/hProcess9"/>
    <dgm:cxn modelId="{0E1D5292-5D20-48BE-9001-F117B8823728}" type="presParOf" srcId="{6C09D978-89FF-4AB9-A629-A5E59027A48E}" destId="{B72A52A6-0A3C-4C68-9C05-272C2A259B3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1DCF5-7434-4EAD-962D-49252AB9778E}">
      <dsp:nvSpPr>
        <dsp:cNvPr id="0" name=""/>
        <dsp:cNvSpPr/>
      </dsp:nvSpPr>
      <dsp:spPr>
        <a:xfrm>
          <a:off x="0" y="645465"/>
          <a:ext cx="5259278" cy="105300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a:t>Ongoing </a:t>
          </a:r>
          <a:endParaRPr lang="en-US" sz="4500" kern="1200"/>
        </a:p>
      </dsp:txBody>
      <dsp:txXfrm>
        <a:off x="51403" y="696868"/>
        <a:ext cx="5156472" cy="950194"/>
      </dsp:txXfrm>
    </dsp:sp>
    <dsp:sp modelId="{7C0397B0-92E4-4017-B6BA-33B9EC8EF88A}">
      <dsp:nvSpPr>
        <dsp:cNvPr id="0" name=""/>
        <dsp:cNvSpPr/>
      </dsp:nvSpPr>
      <dsp:spPr>
        <a:xfrm>
          <a:off x="0" y="1828065"/>
          <a:ext cx="5259278" cy="1053000"/>
        </a:xfrm>
        <a:prstGeom prst="roundRect">
          <a:avLst/>
        </a:prstGeom>
        <a:gradFill rotWithShape="0">
          <a:gsLst>
            <a:gs pos="0">
              <a:schemeClr val="accent2">
                <a:hueOff val="-10335811"/>
                <a:satOff val="-1466"/>
                <a:lumOff val="16960"/>
                <a:alphaOff val="0"/>
                <a:tint val="98000"/>
                <a:lumMod val="110000"/>
              </a:schemeClr>
            </a:gs>
            <a:gs pos="84000">
              <a:schemeClr val="accent2">
                <a:hueOff val="-10335811"/>
                <a:satOff val="-1466"/>
                <a:lumOff val="1696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a:t>Systematic</a:t>
          </a:r>
          <a:endParaRPr lang="en-US" sz="4500" kern="1200"/>
        </a:p>
      </dsp:txBody>
      <dsp:txXfrm>
        <a:off x="51403" y="1879468"/>
        <a:ext cx="5156472" cy="950194"/>
      </dsp:txXfrm>
    </dsp:sp>
    <dsp:sp modelId="{987969C4-F69E-4BAC-8E5E-99FAFC6C0E95}">
      <dsp:nvSpPr>
        <dsp:cNvPr id="0" name=""/>
        <dsp:cNvSpPr/>
      </dsp:nvSpPr>
      <dsp:spPr>
        <a:xfrm>
          <a:off x="0" y="3010665"/>
          <a:ext cx="5259278" cy="1053000"/>
        </a:xfrm>
        <a:prstGeom prst="roundRect">
          <a:avLst/>
        </a:prstGeom>
        <a:gradFill rotWithShape="0">
          <a:gsLst>
            <a:gs pos="0">
              <a:schemeClr val="accent2">
                <a:hueOff val="-20671622"/>
                <a:satOff val="-2932"/>
                <a:lumOff val="33920"/>
                <a:alphaOff val="0"/>
                <a:tint val="98000"/>
                <a:lumMod val="110000"/>
              </a:schemeClr>
            </a:gs>
            <a:gs pos="84000">
              <a:schemeClr val="accent2">
                <a:hueOff val="-20671622"/>
                <a:satOff val="-2932"/>
                <a:lumOff val="3392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dirty="0"/>
            <a:t>Well-documented</a:t>
          </a:r>
          <a:endParaRPr lang="en-US" sz="4500" kern="1200" dirty="0"/>
        </a:p>
      </dsp:txBody>
      <dsp:txXfrm>
        <a:off x="51403" y="3062068"/>
        <a:ext cx="5156472"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A3938-211F-4780-8F92-C543896C7D13}">
      <dsp:nvSpPr>
        <dsp:cNvPr id="0" name=""/>
        <dsp:cNvSpPr/>
      </dsp:nvSpPr>
      <dsp:spPr>
        <a:xfrm>
          <a:off x="414731" y="75911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F1BAC-94C0-473E-8C04-F2A56E64CA9C}">
      <dsp:nvSpPr>
        <dsp:cNvPr id="0" name=""/>
        <dsp:cNvSpPr/>
      </dsp:nvSpPr>
      <dsp:spPr>
        <a:xfrm>
          <a:off x="648731" y="99311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3C5076-D721-4041-A215-4FB855EEF92A}">
      <dsp:nvSpPr>
        <dsp:cNvPr id="0" name=""/>
        <dsp:cNvSpPr/>
      </dsp:nvSpPr>
      <dsp:spPr>
        <a:xfrm>
          <a:off x="63731" y="219911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C1. Summary Data on Student Competency Attainment</a:t>
          </a:r>
        </a:p>
      </dsp:txBody>
      <dsp:txXfrm>
        <a:off x="63731" y="2199119"/>
        <a:ext cx="1800000" cy="720000"/>
      </dsp:txXfrm>
    </dsp:sp>
    <dsp:sp modelId="{7D2AA43A-8FF7-48C8-9D62-6F10B83DB26D}">
      <dsp:nvSpPr>
        <dsp:cNvPr id="0" name=""/>
        <dsp:cNvSpPr/>
      </dsp:nvSpPr>
      <dsp:spPr>
        <a:xfrm>
          <a:off x="2529731" y="75911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4232F-9531-418B-B433-19B547C898DE}">
      <dsp:nvSpPr>
        <dsp:cNvPr id="0" name=""/>
        <dsp:cNvSpPr/>
      </dsp:nvSpPr>
      <dsp:spPr>
        <a:xfrm>
          <a:off x="2763731" y="99311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A98850-7742-4BFC-BA0F-CA7F11F1F02E}">
      <dsp:nvSpPr>
        <dsp:cNvPr id="0" name=""/>
        <dsp:cNvSpPr/>
      </dsp:nvSpPr>
      <dsp:spPr>
        <a:xfrm>
          <a:off x="2178731" y="219911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C2. Graduation Rates</a:t>
          </a:r>
        </a:p>
      </dsp:txBody>
      <dsp:txXfrm>
        <a:off x="2178731" y="2199119"/>
        <a:ext cx="1800000" cy="720000"/>
      </dsp:txXfrm>
    </dsp:sp>
    <dsp:sp modelId="{9DD87365-4DED-441C-A94F-E86761F51433}">
      <dsp:nvSpPr>
        <dsp:cNvPr id="0" name=""/>
        <dsp:cNvSpPr/>
      </dsp:nvSpPr>
      <dsp:spPr>
        <a:xfrm>
          <a:off x="4644731" y="75911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B5F5A2-6EB8-4B4A-A058-400697EA3F68}">
      <dsp:nvSpPr>
        <dsp:cNvPr id="0" name=""/>
        <dsp:cNvSpPr/>
      </dsp:nvSpPr>
      <dsp:spPr>
        <a:xfrm>
          <a:off x="4878731" y="99311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3BE8AE-90F2-49C8-92C6-A1FD42E6EBF9}">
      <dsp:nvSpPr>
        <dsp:cNvPr id="0" name=""/>
        <dsp:cNvSpPr/>
      </dsp:nvSpPr>
      <dsp:spPr>
        <a:xfrm>
          <a:off x="4293731" y="219911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C3. Post-Graduation Outcomes</a:t>
          </a:r>
        </a:p>
      </dsp:txBody>
      <dsp:txXfrm>
        <a:off x="4293731" y="2199119"/>
        <a:ext cx="1800000" cy="720000"/>
      </dsp:txXfrm>
    </dsp:sp>
    <dsp:sp modelId="{0EE91E5A-8EE6-4F34-86FF-4611F5D6A25C}">
      <dsp:nvSpPr>
        <dsp:cNvPr id="0" name=""/>
        <dsp:cNvSpPr/>
      </dsp:nvSpPr>
      <dsp:spPr>
        <a:xfrm>
          <a:off x="6759731" y="75911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09A3DE-0033-4623-AE2C-943B935A9C35}">
      <dsp:nvSpPr>
        <dsp:cNvPr id="0" name=""/>
        <dsp:cNvSpPr/>
      </dsp:nvSpPr>
      <dsp:spPr>
        <a:xfrm>
          <a:off x="6993731" y="99311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81B3B4-F885-4305-9D0D-5162E7DF28A3}">
      <dsp:nvSpPr>
        <dsp:cNvPr id="0" name=""/>
        <dsp:cNvSpPr/>
      </dsp:nvSpPr>
      <dsp:spPr>
        <a:xfrm>
          <a:off x="6408731" y="219911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C4. Stakeholder Feedback</a:t>
          </a:r>
        </a:p>
      </dsp:txBody>
      <dsp:txXfrm>
        <a:off x="6408731" y="2199119"/>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58EB8-504A-421E-B12E-83B95262A241}">
      <dsp:nvSpPr>
        <dsp:cNvPr id="0" name=""/>
        <dsp:cNvSpPr/>
      </dsp:nvSpPr>
      <dsp:spPr>
        <a:xfrm>
          <a:off x="125784" y="835724"/>
          <a:ext cx="727207" cy="727207"/>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1CD23-7017-495A-9403-B901F3D5DC91}">
      <dsp:nvSpPr>
        <dsp:cNvPr id="0" name=""/>
        <dsp:cNvSpPr/>
      </dsp:nvSpPr>
      <dsp:spPr>
        <a:xfrm>
          <a:off x="1388" y="1878072"/>
          <a:ext cx="2077734" cy="535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0" kern="1200" dirty="0"/>
            <a:t>Plan creation </a:t>
          </a:r>
          <a:endParaRPr lang="en-US" sz="1800" kern="1200" dirty="0"/>
        </a:p>
      </dsp:txBody>
      <dsp:txXfrm>
        <a:off x="1388" y="1878072"/>
        <a:ext cx="2077734" cy="535665"/>
      </dsp:txXfrm>
    </dsp:sp>
    <dsp:sp modelId="{2A77F4E9-D5A0-4E5A-B9DF-2F6B76FD8AFA}">
      <dsp:nvSpPr>
        <dsp:cNvPr id="0" name=""/>
        <dsp:cNvSpPr/>
      </dsp:nvSpPr>
      <dsp:spPr>
        <a:xfrm>
          <a:off x="22498" y="2700087"/>
          <a:ext cx="2077734" cy="43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kern="1200" dirty="0"/>
            <a:t>Measures don’t give useful information on progress</a:t>
          </a:r>
          <a:endParaRPr lang="en-US" sz="1400" kern="1200" dirty="0"/>
        </a:p>
      </dsp:txBody>
      <dsp:txXfrm>
        <a:off x="22498" y="2700087"/>
        <a:ext cx="2077734" cy="438359"/>
      </dsp:txXfrm>
    </dsp:sp>
    <dsp:sp modelId="{2A40BB0E-C2FD-4617-8F76-CE48564D5926}">
      <dsp:nvSpPr>
        <dsp:cNvPr id="0" name=""/>
        <dsp:cNvSpPr/>
      </dsp:nvSpPr>
      <dsp:spPr>
        <a:xfrm>
          <a:off x="2942455" y="839469"/>
          <a:ext cx="744892" cy="727207"/>
        </a:xfrm>
        <a:prstGeom prst="rect">
          <a:avLst/>
        </a:prstGeom>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9F5680-070D-4A53-91E8-E36CA9E14B84}">
      <dsp:nvSpPr>
        <dsp:cNvPr id="0" name=""/>
        <dsp:cNvSpPr/>
      </dsp:nvSpPr>
      <dsp:spPr>
        <a:xfrm>
          <a:off x="2389091" y="1890304"/>
          <a:ext cx="2077734" cy="535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0" kern="1200" dirty="0"/>
            <a:t>Systematic, ongoing, well-documented</a:t>
          </a:r>
          <a:endParaRPr lang="en-US" sz="1800" kern="1200" dirty="0"/>
        </a:p>
      </dsp:txBody>
      <dsp:txXfrm>
        <a:off x="2389091" y="1890304"/>
        <a:ext cx="2077734" cy="535665"/>
      </dsp:txXfrm>
    </dsp:sp>
    <dsp:sp modelId="{583FE7AA-E374-41CC-BAA9-1EEF76A51387}">
      <dsp:nvSpPr>
        <dsp:cNvPr id="0" name=""/>
        <dsp:cNvSpPr/>
      </dsp:nvSpPr>
      <dsp:spPr>
        <a:xfrm>
          <a:off x="2389091" y="2708764"/>
          <a:ext cx="2077734" cy="913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kern="1200" dirty="0"/>
            <a:t>Implementation problems (plan doesn’t result in useful information)</a:t>
          </a:r>
        </a:p>
        <a:p>
          <a:pPr marL="0" lvl="0" indent="0" algn="l" defTabSz="622300">
            <a:lnSpc>
              <a:spcPct val="100000"/>
            </a:lnSpc>
            <a:spcBef>
              <a:spcPct val="0"/>
            </a:spcBef>
            <a:spcAft>
              <a:spcPct val="35000"/>
            </a:spcAft>
            <a:buNone/>
          </a:pPr>
          <a:r>
            <a:rPr lang="en-US" sz="1400" b="0" kern="1200" dirty="0"/>
            <a:t>Sporadic eval activities</a:t>
          </a:r>
        </a:p>
      </dsp:txBody>
      <dsp:txXfrm>
        <a:off x="2389091" y="2708764"/>
        <a:ext cx="2077734" cy="913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0F947-4A15-E148-8953-FFA9EC3B8549}">
      <dsp:nvSpPr>
        <dsp:cNvPr id="0" name=""/>
        <dsp:cNvSpPr/>
      </dsp:nvSpPr>
      <dsp:spPr>
        <a:xfrm>
          <a:off x="0" y="591343"/>
          <a:ext cx="2571749" cy="1543050"/>
        </a:xfrm>
        <a:prstGeom prst="rect">
          <a:avLst/>
        </a:prstGeom>
        <a:gradFill rotWithShape="0">
          <a:gsLst>
            <a:gs pos="0">
              <a:schemeClr val="accent4">
                <a:lumMod val="40000"/>
                <a:lumOff val="60000"/>
              </a:schemeClr>
            </a:gs>
            <a:gs pos="100000">
              <a:schemeClr val="accent4">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Do you plan to attend graduate or professional school after graduation?</a:t>
          </a:r>
        </a:p>
      </dsp:txBody>
      <dsp:txXfrm>
        <a:off x="0" y="591343"/>
        <a:ext cx="2571749" cy="1543050"/>
      </dsp:txXfrm>
    </dsp:sp>
    <dsp:sp modelId="{C0E22FBE-A949-AF4A-A519-C5AF99814A4D}">
      <dsp:nvSpPr>
        <dsp:cNvPr id="0" name=""/>
        <dsp:cNvSpPr/>
      </dsp:nvSpPr>
      <dsp:spPr>
        <a:xfrm>
          <a:off x="2828925" y="591343"/>
          <a:ext cx="2571749" cy="1543050"/>
        </a:xfrm>
        <a:prstGeom prst="rect">
          <a:avLst/>
        </a:prstGeom>
        <a:gradFill rotWithShape="0">
          <a:gsLst>
            <a:gs pos="0">
              <a:schemeClr val="accent4">
                <a:lumMod val="40000"/>
                <a:lumOff val="60000"/>
              </a:schemeClr>
            </a:gs>
            <a:gs pos="100000">
              <a:schemeClr val="accent4">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Continue Education at ECU?  Program?  </a:t>
          </a:r>
        </a:p>
      </dsp:txBody>
      <dsp:txXfrm>
        <a:off x="2828925" y="591343"/>
        <a:ext cx="2571749" cy="1543050"/>
      </dsp:txXfrm>
    </dsp:sp>
    <dsp:sp modelId="{34996468-E17A-5E45-98F9-8A5D7AF8FED9}">
      <dsp:nvSpPr>
        <dsp:cNvPr id="0" name=""/>
        <dsp:cNvSpPr/>
      </dsp:nvSpPr>
      <dsp:spPr>
        <a:xfrm>
          <a:off x="5657849" y="591343"/>
          <a:ext cx="2571749" cy="1543050"/>
        </a:xfrm>
        <a:prstGeom prst="rect">
          <a:avLst/>
        </a:prstGeom>
        <a:gradFill rotWithShape="0">
          <a:gsLst>
            <a:gs pos="0">
              <a:schemeClr val="accent4">
                <a:lumMod val="40000"/>
                <a:lumOff val="60000"/>
              </a:schemeClr>
            </a:gs>
            <a:gs pos="100000">
              <a:schemeClr val="accent4">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Accepted to a graduate program?  Which Program?  </a:t>
          </a:r>
        </a:p>
      </dsp:txBody>
      <dsp:txXfrm>
        <a:off x="5657849" y="591343"/>
        <a:ext cx="2571749" cy="1543050"/>
      </dsp:txXfrm>
    </dsp:sp>
    <dsp:sp modelId="{C65685C3-7461-A04F-BC37-622ADA2536AA}">
      <dsp:nvSpPr>
        <dsp:cNvPr id="0" name=""/>
        <dsp:cNvSpPr/>
      </dsp:nvSpPr>
      <dsp:spPr>
        <a:xfrm>
          <a:off x="0" y="2391569"/>
          <a:ext cx="2571749" cy="1543050"/>
        </a:xfrm>
        <a:prstGeom prst="rect">
          <a:avLst/>
        </a:prstGeom>
        <a:gradFill rotWithShape="0">
          <a:gsLst>
            <a:gs pos="0">
              <a:schemeClr val="accent4">
                <a:lumMod val="60000"/>
                <a:lumOff val="40000"/>
              </a:schemeClr>
            </a:gs>
            <a:gs pos="100000">
              <a:schemeClr val="accent4">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Plan to work in the field of Public Health after graduation?  </a:t>
          </a:r>
        </a:p>
      </dsp:txBody>
      <dsp:txXfrm>
        <a:off x="0" y="2391569"/>
        <a:ext cx="2571749" cy="1543050"/>
      </dsp:txXfrm>
    </dsp:sp>
    <dsp:sp modelId="{3ACB32B1-31E8-5E4E-B24E-85C0833C75F4}">
      <dsp:nvSpPr>
        <dsp:cNvPr id="0" name=""/>
        <dsp:cNvSpPr/>
      </dsp:nvSpPr>
      <dsp:spPr>
        <a:xfrm>
          <a:off x="2828925" y="2391569"/>
          <a:ext cx="2571749" cy="1543050"/>
        </a:xfrm>
        <a:prstGeom prst="rect">
          <a:avLst/>
        </a:prstGeom>
        <a:gradFill rotWithShape="0">
          <a:gsLst>
            <a:gs pos="0">
              <a:schemeClr val="accent4">
                <a:lumMod val="60000"/>
                <a:lumOff val="40000"/>
              </a:schemeClr>
            </a:gs>
            <a:gs pos="100000">
              <a:schemeClr val="accent4">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Offered or Accepted a job in PH and where?  </a:t>
          </a:r>
        </a:p>
      </dsp:txBody>
      <dsp:txXfrm>
        <a:off x="2828925" y="2391569"/>
        <a:ext cx="2571749" cy="1543050"/>
      </dsp:txXfrm>
    </dsp:sp>
    <dsp:sp modelId="{62DE3E33-ECE1-5543-AD77-4380A46A071A}">
      <dsp:nvSpPr>
        <dsp:cNvPr id="0" name=""/>
        <dsp:cNvSpPr/>
      </dsp:nvSpPr>
      <dsp:spPr>
        <a:xfrm>
          <a:off x="5657849" y="2391569"/>
          <a:ext cx="2571749" cy="1543050"/>
        </a:xfrm>
        <a:prstGeom prst="rect">
          <a:avLst/>
        </a:prstGeom>
        <a:gradFill rotWithShape="0">
          <a:gsLst>
            <a:gs pos="0">
              <a:schemeClr val="accent4">
                <a:lumMod val="60000"/>
                <a:lumOff val="40000"/>
              </a:schemeClr>
            </a:gs>
            <a:gs pos="100000">
              <a:schemeClr val="accent4">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Plan to take CHES?</a:t>
          </a:r>
        </a:p>
      </dsp:txBody>
      <dsp:txXfrm>
        <a:off x="5657849" y="2391569"/>
        <a:ext cx="2571749" cy="1543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0F947-4A15-E148-8953-FFA9EC3B8549}">
      <dsp:nvSpPr>
        <dsp:cNvPr id="0" name=""/>
        <dsp:cNvSpPr/>
      </dsp:nvSpPr>
      <dsp:spPr>
        <a:xfrm>
          <a:off x="0" y="591343"/>
          <a:ext cx="2571749" cy="1543050"/>
        </a:xfrm>
        <a:prstGeom prst="rect">
          <a:avLst/>
        </a:prstGeom>
        <a:gradFill rotWithShape="0">
          <a:gsLst>
            <a:gs pos="0">
              <a:schemeClr val="accent4">
                <a:lumMod val="40000"/>
                <a:lumOff val="60000"/>
              </a:schemeClr>
            </a:gs>
            <a:gs pos="100000">
              <a:schemeClr val="accent4">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Current Situation of Employment or Continuing Ed.</a:t>
          </a:r>
        </a:p>
      </dsp:txBody>
      <dsp:txXfrm>
        <a:off x="0" y="591343"/>
        <a:ext cx="2571749" cy="1543050"/>
      </dsp:txXfrm>
    </dsp:sp>
    <dsp:sp modelId="{C0E22FBE-A949-AF4A-A519-C5AF99814A4D}">
      <dsp:nvSpPr>
        <dsp:cNvPr id="0" name=""/>
        <dsp:cNvSpPr/>
      </dsp:nvSpPr>
      <dsp:spPr>
        <a:xfrm>
          <a:off x="2828925" y="591343"/>
          <a:ext cx="2571749" cy="1543050"/>
        </a:xfrm>
        <a:prstGeom prst="rect">
          <a:avLst/>
        </a:prstGeom>
        <a:gradFill rotWithShape="0">
          <a:gsLst>
            <a:gs pos="0">
              <a:schemeClr val="accent4">
                <a:lumMod val="40000"/>
                <a:lumOff val="60000"/>
              </a:schemeClr>
            </a:gs>
            <a:gs pos="100000">
              <a:schemeClr val="accent4">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Location of Employment or Degree Pursuing &amp; location</a:t>
          </a:r>
        </a:p>
      </dsp:txBody>
      <dsp:txXfrm>
        <a:off x="2828925" y="591343"/>
        <a:ext cx="2571749" cy="1543050"/>
      </dsp:txXfrm>
    </dsp:sp>
    <dsp:sp modelId="{34996468-E17A-5E45-98F9-8A5D7AF8FED9}">
      <dsp:nvSpPr>
        <dsp:cNvPr id="0" name=""/>
        <dsp:cNvSpPr/>
      </dsp:nvSpPr>
      <dsp:spPr>
        <a:xfrm>
          <a:off x="5657849" y="591343"/>
          <a:ext cx="2571749" cy="1543050"/>
        </a:xfrm>
        <a:prstGeom prst="rect">
          <a:avLst/>
        </a:prstGeom>
        <a:gradFill rotWithShape="0">
          <a:gsLst>
            <a:gs pos="0">
              <a:schemeClr val="accent4">
                <a:lumMod val="40000"/>
                <a:lumOff val="60000"/>
              </a:schemeClr>
            </a:gs>
            <a:gs pos="100000">
              <a:schemeClr val="accent4">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CHES Certification status</a:t>
          </a:r>
        </a:p>
      </dsp:txBody>
      <dsp:txXfrm>
        <a:off x="5657849" y="591343"/>
        <a:ext cx="2571749" cy="1543050"/>
      </dsp:txXfrm>
    </dsp:sp>
    <dsp:sp modelId="{C65685C3-7461-A04F-BC37-622ADA2536AA}">
      <dsp:nvSpPr>
        <dsp:cNvPr id="0" name=""/>
        <dsp:cNvSpPr/>
      </dsp:nvSpPr>
      <dsp:spPr>
        <a:xfrm>
          <a:off x="0" y="2391569"/>
          <a:ext cx="2571749" cy="1543050"/>
        </a:xfrm>
        <a:prstGeom prst="rect">
          <a:avLst/>
        </a:prstGeom>
        <a:gradFill rotWithShape="0">
          <a:gsLst>
            <a:gs pos="0">
              <a:schemeClr val="accent4">
                <a:lumMod val="60000"/>
                <a:lumOff val="40000"/>
              </a:schemeClr>
            </a:gs>
            <a:gs pos="100000">
              <a:schemeClr val="accent4">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Two Strengths &amp; Weaknesses of BSPH Program</a:t>
          </a:r>
        </a:p>
      </dsp:txBody>
      <dsp:txXfrm>
        <a:off x="0" y="2391569"/>
        <a:ext cx="2571749" cy="1543050"/>
      </dsp:txXfrm>
    </dsp:sp>
    <dsp:sp modelId="{3ACB32B1-31E8-5E4E-B24E-85C0833C75F4}">
      <dsp:nvSpPr>
        <dsp:cNvPr id="0" name=""/>
        <dsp:cNvSpPr/>
      </dsp:nvSpPr>
      <dsp:spPr>
        <a:xfrm>
          <a:off x="2828925" y="2391569"/>
          <a:ext cx="2571749" cy="1543050"/>
        </a:xfrm>
        <a:prstGeom prst="rect">
          <a:avLst/>
        </a:prstGeom>
        <a:gradFill rotWithShape="0">
          <a:gsLst>
            <a:gs pos="0">
              <a:schemeClr val="accent4">
                <a:lumMod val="60000"/>
                <a:lumOff val="40000"/>
              </a:schemeClr>
            </a:gs>
            <a:gs pos="100000">
              <a:schemeClr val="accent4">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Comments</a:t>
          </a:r>
        </a:p>
      </dsp:txBody>
      <dsp:txXfrm>
        <a:off x="2828925" y="2391569"/>
        <a:ext cx="2571749" cy="1543050"/>
      </dsp:txXfrm>
    </dsp:sp>
    <dsp:sp modelId="{62DE3E33-ECE1-5543-AD77-4380A46A071A}">
      <dsp:nvSpPr>
        <dsp:cNvPr id="0" name=""/>
        <dsp:cNvSpPr/>
      </dsp:nvSpPr>
      <dsp:spPr>
        <a:xfrm>
          <a:off x="5657849" y="2391569"/>
          <a:ext cx="2571749" cy="1543050"/>
        </a:xfrm>
        <a:prstGeom prst="rect">
          <a:avLst/>
        </a:prstGeom>
        <a:gradFill rotWithShape="0">
          <a:gsLst>
            <a:gs pos="0">
              <a:schemeClr val="accent4">
                <a:lumMod val="60000"/>
                <a:lumOff val="40000"/>
              </a:schemeClr>
            </a:gs>
            <a:gs pos="100000">
              <a:schemeClr val="accent4">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Willingness to Stay Involved as an Alumni</a:t>
          </a:r>
        </a:p>
      </dsp:txBody>
      <dsp:txXfrm>
        <a:off x="5657849" y="2391569"/>
        <a:ext cx="2571749" cy="1543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FC2CF-4850-474E-87B8-88229F0EFD0D}">
      <dsp:nvSpPr>
        <dsp:cNvPr id="0" name=""/>
        <dsp:cNvSpPr/>
      </dsp:nvSpPr>
      <dsp:spPr>
        <a:xfrm>
          <a:off x="3407" y="62199"/>
          <a:ext cx="2925003" cy="1418345"/>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en-US" sz="2400" kern="1200" dirty="0"/>
            <a:t>Data</a:t>
          </a:r>
        </a:p>
      </dsp:txBody>
      <dsp:txXfrm>
        <a:off x="3407" y="62199"/>
        <a:ext cx="2925003" cy="945563"/>
      </dsp:txXfrm>
    </dsp:sp>
    <dsp:sp modelId="{CF6B2593-52C9-9B45-93BB-A582770663A3}">
      <dsp:nvSpPr>
        <dsp:cNvPr id="0" name=""/>
        <dsp:cNvSpPr/>
      </dsp:nvSpPr>
      <dsp:spPr>
        <a:xfrm>
          <a:off x="602504" y="1007763"/>
          <a:ext cx="2925003" cy="3456000"/>
        </a:xfrm>
        <a:prstGeom prst="roundRect">
          <a:avLst>
            <a:gd name="adj" fmla="val 10000"/>
          </a:avLst>
        </a:prstGeom>
        <a:solidFill>
          <a:schemeClr val="lt1">
            <a:alpha val="90000"/>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Exit Surveys</a:t>
          </a:r>
        </a:p>
        <a:p>
          <a:pPr marL="228600" lvl="1" indent="-228600" algn="l" defTabSz="1066800">
            <a:lnSpc>
              <a:spcPct val="90000"/>
            </a:lnSpc>
            <a:spcBef>
              <a:spcPct val="0"/>
            </a:spcBef>
            <a:spcAft>
              <a:spcPct val="15000"/>
            </a:spcAft>
            <a:buChar char="•"/>
          </a:pPr>
          <a:r>
            <a:rPr lang="en-US" sz="2400" kern="1200" dirty="0"/>
            <a:t>Outcomes Assessment</a:t>
          </a:r>
        </a:p>
        <a:p>
          <a:pPr marL="228600" lvl="1" indent="-228600" algn="l" defTabSz="1066800">
            <a:lnSpc>
              <a:spcPct val="90000"/>
            </a:lnSpc>
            <a:spcBef>
              <a:spcPct val="0"/>
            </a:spcBef>
            <a:spcAft>
              <a:spcPct val="15000"/>
            </a:spcAft>
            <a:buChar char="•"/>
          </a:pPr>
          <a:r>
            <a:rPr lang="en-US" sz="2400" kern="1200" dirty="0"/>
            <a:t>Follow-Up Survey</a:t>
          </a:r>
        </a:p>
        <a:p>
          <a:pPr marL="228600" lvl="1" indent="-228600" algn="l" defTabSz="1066800">
            <a:lnSpc>
              <a:spcPct val="90000"/>
            </a:lnSpc>
            <a:spcBef>
              <a:spcPct val="0"/>
            </a:spcBef>
            <a:spcAft>
              <a:spcPct val="15000"/>
            </a:spcAft>
            <a:buChar char="•"/>
          </a:pPr>
          <a:r>
            <a:rPr lang="en-US" sz="2400" kern="1200" dirty="0"/>
            <a:t>Stakeholders</a:t>
          </a:r>
        </a:p>
        <a:p>
          <a:pPr marL="228600" lvl="1" indent="-228600" algn="l" defTabSz="1066800">
            <a:lnSpc>
              <a:spcPct val="90000"/>
            </a:lnSpc>
            <a:spcBef>
              <a:spcPct val="0"/>
            </a:spcBef>
            <a:spcAft>
              <a:spcPct val="15000"/>
            </a:spcAft>
            <a:buChar char="•"/>
          </a:pPr>
          <a:r>
            <a:rPr lang="en-US" sz="2400" kern="1200" dirty="0"/>
            <a:t>Informal information from students</a:t>
          </a:r>
        </a:p>
      </dsp:txBody>
      <dsp:txXfrm>
        <a:off x="688174" y="1093433"/>
        <a:ext cx="2753663" cy="3284660"/>
      </dsp:txXfrm>
    </dsp:sp>
    <dsp:sp modelId="{78D2FB5C-C01A-624F-8602-2B3BE7DEEF75}">
      <dsp:nvSpPr>
        <dsp:cNvPr id="0" name=""/>
        <dsp:cNvSpPr/>
      </dsp:nvSpPr>
      <dsp:spPr>
        <a:xfrm>
          <a:off x="3371831" y="170860"/>
          <a:ext cx="940050" cy="728241"/>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371831" y="316508"/>
        <a:ext cx="721578" cy="436945"/>
      </dsp:txXfrm>
    </dsp:sp>
    <dsp:sp modelId="{0567FB36-825B-8E4B-925D-CFBB5A525EEB}">
      <dsp:nvSpPr>
        <dsp:cNvPr id="0" name=""/>
        <dsp:cNvSpPr/>
      </dsp:nvSpPr>
      <dsp:spPr>
        <a:xfrm>
          <a:off x="4702091" y="62199"/>
          <a:ext cx="2925003" cy="1418345"/>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en-US" sz="2400" kern="1200" dirty="0"/>
            <a:t>Changes to courses and curriculum</a:t>
          </a:r>
        </a:p>
      </dsp:txBody>
      <dsp:txXfrm>
        <a:off x="4702091" y="62199"/>
        <a:ext cx="2925003" cy="945563"/>
      </dsp:txXfrm>
    </dsp:sp>
    <dsp:sp modelId="{EB33F4B1-7842-FF48-AC59-60ADC017C035}">
      <dsp:nvSpPr>
        <dsp:cNvPr id="0" name=""/>
        <dsp:cNvSpPr/>
      </dsp:nvSpPr>
      <dsp:spPr>
        <a:xfrm>
          <a:off x="5301188" y="1007763"/>
          <a:ext cx="2925003" cy="3456000"/>
        </a:xfrm>
        <a:prstGeom prst="roundRect">
          <a:avLst>
            <a:gd name="adj" fmla="val 10000"/>
          </a:avLst>
        </a:prstGeom>
        <a:solidFill>
          <a:schemeClr val="lt1">
            <a:alpha val="90000"/>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HLTH 4605 – Community Health Strategies</a:t>
          </a:r>
        </a:p>
        <a:p>
          <a:pPr marL="228600" lvl="1" indent="-228600" algn="l" defTabSz="1066800">
            <a:lnSpc>
              <a:spcPct val="90000"/>
            </a:lnSpc>
            <a:spcBef>
              <a:spcPct val="0"/>
            </a:spcBef>
            <a:spcAft>
              <a:spcPct val="15000"/>
            </a:spcAft>
            <a:buChar char="•"/>
          </a:pPr>
          <a:r>
            <a:rPr lang="en-US" sz="2400" kern="1200" dirty="0"/>
            <a:t>HLTH 3020 – Health Disparities </a:t>
          </a:r>
        </a:p>
        <a:p>
          <a:pPr marL="228600" lvl="1" indent="-228600" algn="l" defTabSz="1066800">
            <a:lnSpc>
              <a:spcPct val="90000"/>
            </a:lnSpc>
            <a:spcBef>
              <a:spcPct val="0"/>
            </a:spcBef>
            <a:spcAft>
              <a:spcPct val="15000"/>
            </a:spcAft>
            <a:buChar char="•"/>
          </a:pPr>
          <a:r>
            <a:rPr lang="en-US" sz="2400" kern="1200" dirty="0"/>
            <a:t>Public Health Seminar Series</a:t>
          </a:r>
        </a:p>
      </dsp:txBody>
      <dsp:txXfrm>
        <a:off x="5386858" y="1093433"/>
        <a:ext cx="2753663" cy="32846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F5DBE-821C-47F5-8D96-2716B30A16FB}">
      <dsp:nvSpPr>
        <dsp:cNvPr id="0" name=""/>
        <dsp:cNvSpPr/>
      </dsp:nvSpPr>
      <dsp:spPr>
        <a:xfrm>
          <a:off x="632" y="217664"/>
          <a:ext cx="2466826" cy="148009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b="1" kern="1200" dirty="0">
              <a:solidFill>
                <a:schemeClr val="tx1"/>
              </a:solidFill>
              <a:latin typeface="Avenir" charset="0"/>
              <a:ea typeface="Avenir" charset="0"/>
              <a:cs typeface="Avenir" charset="0"/>
            </a:rPr>
            <a:t>Environmental/Occ. Health &amp; Sustainability (MPH) (n=24)</a:t>
          </a:r>
          <a:endParaRPr lang="en-US" sz="2000" b="1" kern="1200" dirty="0">
            <a:solidFill>
              <a:schemeClr val="tx1"/>
            </a:solidFill>
          </a:endParaRPr>
        </a:p>
      </dsp:txBody>
      <dsp:txXfrm>
        <a:off x="632" y="217664"/>
        <a:ext cx="2466826" cy="1480095"/>
      </dsp:txXfrm>
    </dsp:sp>
    <dsp:sp modelId="{4AE652CF-33FB-4DD0-AF3F-E9B5FE3EF4ED}">
      <dsp:nvSpPr>
        <dsp:cNvPr id="0" name=""/>
        <dsp:cNvSpPr/>
      </dsp:nvSpPr>
      <dsp:spPr>
        <a:xfrm>
          <a:off x="2714141" y="217664"/>
          <a:ext cx="2466826" cy="148009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venir" charset="0"/>
              <a:ea typeface="Avenir" charset="0"/>
              <a:cs typeface="Avenir" charset="0"/>
            </a:rPr>
            <a:t>Health Promotion (MPH) (n=32)</a:t>
          </a:r>
        </a:p>
      </dsp:txBody>
      <dsp:txXfrm>
        <a:off x="2714141" y="217664"/>
        <a:ext cx="2466826" cy="1480095"/>
      </dsp:txXfrm>
    </dsp:sp>
    <dsp:sp modelId="{A1E0EB19-2B7A-4D1C-AD65-13362138B49F}">
      <dsp:nvSpPr>
        <dsp:cNvPr id="0" name=""/>
        <dsp:cNvSpPr/>
      </dsp:nvSpPr>
      <dsp:spPr>
        <a:xfrm>
          <a:off x="632" y="1944443"/>
          <a:ext cx="2466826" cy="148009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venir" charset="0"/>
              <a:ea typeface="Avenir" charset="0"/>
              <a:cs typeface="Avenir" charset="0"/>
            </a:rPr>
            <a:t>Health Promotion (BSPH) (n=60)</a:t>
          </a:r>
        </a:p>
      </dsp:txBody>
      <dsp:txXfrm>
        <a:off x="632" y="1944443"/>
        <a:ext cx="2466826" cy="1480095"/>
      </dsp:txXfrm>
    </dsp:sp>
    <dsp:sp modelId="{71C86289-8ECE-4C45-8402-38573DF7137D}">
      <dsp:nvSpPr>
        <dsp:cNvPr id="0" name=""/>
        <dsp:cNvSpPr/>
      </dsp:nvSpPr>
      <dsp:spPr>
        <a:xfrm>
          <a:off x="2714141" y="1944443"/>
          <a:ext cx="2466826" cy="148009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venir" charset="0"/>
              <a:ea typeface="Avenir" charset="0"/>
              <a:cs typeface="Avenir" charset="0"/>
            </a:rPr>
            <a:t>Pre-Professional (BSPH) (n=10)</a:t>
          </a:r>
        </a:p>
      </dsp:txBody>
      <dsp:txXfrm>
        <a:off x="2714141" y="1944443"/>
        <a:ext cx="2466826" cy="14800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F812-92E1-46F5-99CD-E5E7DDAAF592}">
      <dsp:nvSpPr>
        <dsp:cNvPr id="0" name=""/>
        <dsp:cNvSpPr/>
      </dsp:nvSpPr>
      <dsp:spPr>
        <a:xfrm>
          <a:off x="617219" y="0"/>
          <a:ext cx="6995160" cy="4525963"/>
        </a:xfrm>
        <a:prstGeom prst="rightArrow">
          <a:avLst/>
        </a:prstGeom>
        <a:solidFill>
          <a:srgbClr val="000000"/>
        </a:solidFill>
        <a:ln>
          <a:noFill/>
        </a:ln>
        <a:effectLst/>
      </dsp:spPr>
      <dsp:style>
        <a:lnRef idx="0">
          <a:scrgbClr r="0" g="0" b="0"/>
        </a:lnRef>
        <a:fillRef idx="1">
          <a:scrgbClr r="0" g="0" b="0"/>
        </a:fillRef>
        <a:effectRef idx="0">
          <a:scrgbClr r="0" g="0" b="0"/>
        </a:effectRef>
        <a:fontRef idx="minor"/>
      </dsp:style>
    </dsp:sp>
    <dsp:sp modelId="{F89EF5D8-C870-4A2A-8BF3-C1749B3DB0C8}">
      <dsp:nvSpPr>
        <dsp:cNvPr id="0" name=""/>
        <dsp:cNvSpPr/>
      </dsp:nvSpPr>
      <dsp:spPr>
        <a:xfrm>
          <a:off x="8840" y="1357788"/>
          <a:ext cx="2648902" cy="1810385"/>
        </a:xfrm>
        <a:prstGeom prst="roundRect">
          <a:avLst/>
        </a:prstGeom>
        <a:solidFill>
          <a:srgbClr val="4C15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Advisory Board Meeting</a:t>
          </a:r>
        </a:p>
        <a:p>
          <a:pPr marL="0" lvl="0" indent="0" algn="ctr" defTabSz="1155700">
            <a:lnSpc>
              <a:spcPct val="90000"/>
            </a:lnSpc>
            <a:spcBef>
              <a:spcPct val="0"/>
            </a:spcBef>
            <a:spcAft>
              <a:spcPct val="35000"/>
            </a:spcAft>
            <a:buNone/>
          </a:pPr>
          <a:r>
            <a:rPr lang="en-US" sz="2600" kern="1200" dirty="0"/>
            <a:t>(BSPH)</a:t>
          </a:r>
        </a:p>
      </dsp:txBody>
      <dsp:txXfrm>
        <a:off x="97216" y="1446164"/>
        <a:ext cx="2472150" cy="1633633"/>
      </dsp:txXfrm>
    </dsp:sp>
    <dsp:sp modelId="{DD18F070-0211-41E2-9AB5-A7B4F304B330}">
      <dsp:nvSpPr>
        <dsp:cNvPr id="0" name=""/>
        <dsp:cNvSpPr/>
      </dsp:nvSpPr>
      <dsp:spPr>
        <a:xfrm>
          <a:off x="2790348" y="1357788"/>
          <a:ext cx="2648902" cy="1810385"/>
        </a:xfrm>
        <a:prstGeom prst="roundRect">
          <a:avLst/>
        </a:prstGeom>
        <a:solidFill>
          <a:srgbClr val="4C15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Preparing students for workforce</a:t>
          </a:r>
        </a:p>
      </dsp:txBody>
      <dsp:txXfrm>
        <a:off x="2878724" y="1446164"/>
        <a:ext cx="2472150" cy="1633633"/>
      </dsp:txXfrm>
    </dsp:sp>
    <dsp:sp modelId="{B72A52A6-0A3C-4C68-9C05-272C2A259B37}">
      <dsp:nvSpPr>
        <dsp:cNvPr id="0" name=""/>
        <dsp:cNvSpPr/>
      </dsp:nvSpPr>
      <dsp:spPr>
        <a:xfrm>
          <a:off x="5571857" y="1357788"/>
          <a:ext cx="2648902" cy="1810385"/>
        </a:xfrm>
        <a:prstGeom prst="roundRect">
          <a:avLst/>
        </a:prstGeom>
        <a:solidFill>
          <a:srgbClr val="4C15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Added course &amp; reduced internship hours</a:t>
          </a:r>
        </a:p>
      </dsp:txBody>
      <dsp:txXfrm>
        <a:off x="5660233" y="1446164"/>
        <a:ext cx="2472150" cy="16336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F812-92E1-46F5-99CD-E5E7DDAAF592}">
      <dsp:nvSpPr>
        <dsp:cNvPr id="0" name=""/>
        <dsp:cNvSpPr/>
      </dsp:nvSpPr>
      <dsp:spPr>
        <a:xfrm>
          <a:off x="617219" y="0"/>
          <a:ext cx="6995160" cy="4525963"/>
        </a:xfrm>
        <a:prstGeom prst="rightArrow">
          <a:avLst/>
        </a:prstGeom>
        <a:solidFill>
          <a:srgbClr val="000000"/>
        </a:solidFill>
        <a:ln>
          <a:noFill/>
        </a:ln>
        <a:effectLst/>
      </dsp:spPr>
      <dsp:style>
        <a:lnRef idx="0">
          <a:scrgbClr r="0" g="0" b="0"/>
        </a:lnRef>
        <a:fillRef idx="1">
          <a:scrgbClr r="0" g="0" b="0"/>
        </a:fillRef>
        <a:effectRef idx="0">
          <a:scrgbClr r="0" g="0" b="0"/>
        </a:effectRef>
        <a:fontRef idx="minor"/>
      </dsp:style>
    </dsp:sp>
    <dsp:sp modelId="{F89EF5D8-C870-4A2A-8BF3-C1749B3DB0C8}">
      <dsp:nvSpPr>
        <dsp:cNvPr id="0" name=""/>
        <dsp:cNvSpPr/>
      </dsp:nvSpPr>
      <dsp:spPr>
        <a:xfrm>
          <a:off x="276262" y="1357788"/>
          <a:ext cx="2468880" cy="1810385"/>
        </a:xfrm>
        <a:prstGeom prst="roundRect">
          <a:avLst/>
        </a:prstGeom>
        <a:solidFill>
          <a:srgbClr val="4C15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Alumni Exit Survey</a:t>
          </a:r>
        </a:p>
        <a:p>
          <a:pPr marL="0" lvl="0" indent="0" algn="ctr" defTabSz="933450">
            <a:lnSpc>
              <a:spcPct val="90000"/>
            </a:lnSpc>
            <a:spcBef>
              <a:spcPct val="0"/>
            </a:spcBef>
            <a:spcAft>
              <a:spcPct val="35000"/>
            </a:spcAft>
            <a:buNone/>
          </a:pPr>
          <a:r>
            <a:rPr lang="en-US" sz="2100" kern="1200" dirty="0"/>
            <a:t>(MPH)</a:t>
          </a:r>
        </a:p>
      </dsp:txBody>
      <dsp:txXfrm>
        <a:off x="364638" y="1446164"/>
        <a:ext cx="2292128" cy="1633633"/>
      </dsp:txXfrm>
    </dsp:sp>
    <dsp:sp modelId="{DD18F070-0211-41E2-9AB5-A7B4F304B330}">
      <dsp:nvSpPr>
        <dsp:cNvPr id="0" name=""/>
        <dsp:cNvSpPr/>
      </dsp:nvSpPr>
      <dsp:spPr>
        <a:xfrm>
          <a:off x="2880359" y="1357788"/>
          <a:ext cx="2468880" cy="1810385"/>
        </a:xfrm>
        <a:prstGeom prst="roundRect">
          <a:avLst/>
        </a:prstGeom>
        <a:solidFill>
          <a:srgbClr val="4C15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More concentration courses &amp; removal of second stats course</a:t>
          </a:r>
        </a:p>
      </dsp:txBody>
      <dsp:txXfrm>
        <a:off x="2968735" y="1446164"/>
        <a:ext cx="2292128" cy="1633633"/>
      </dsp:txXfrm>
    </dsp:sp>
    <dsp:sp modelId="{B72A52A6-0A3C-4C68-9C05-272C2A259B37}">
      <dsp:nvSpPr>
        <dsp:cNvPr id="0" name=""/>
        <dsp:cNvSpPr/>
      </dsp:nvSpPr>
      <dsp:spPr>
        <a:xfrm>
          <a:off x="5484457" y="1357788"/>
          <a:ext cx="2468880" cy="1810385"/>
        </a:xfrm>
        <a:prstGeom prst="roundRect">
          <a:avLst/>
        </a:prstGeom>
        <a:solidFill>
          <a:srgbClr val="4C15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Removed MPH 835 from core courses &amp; added concentration elective</a:t>
          </a:r>
        </a:p>
      </dsp:txBody>
      <dsp:txXfrm>
        <a:off x="5572833" y="1446164"/>
        <a:ext cx="2292128"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57B6F-1258-4A71-8995-02D3ADF7461C}" type="datetimeFigureOut">
              <a:rPr lang="en-US" smtClean="0"/>
              <a:t>3/11/2021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E2C82-B256-4A2D-8B7B-5FC77B42DD21}" type="slidenum">
              <a:rPr lang="en-US" smtClean="0"/>
              <a:t>‹#›</a:t>
            </a:fld>
            <a:endParaRPr lang="en-US"/>
          </a:p>
        </p:txBody>
      </p:sp>
    </p:spTree>
    <p:extLst>
      <p:ext uri="{BB962C8B-B14F-4D97-AF65-F5344CB8AC3E}">
        <p14:creationId xmlns:p14="http://schemas.microsoft.com/office/powerpoint/2010/main" val="373372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70940">
              <a:defRPr/>
            </a:pPr>
            <a:endParaRPr lang="en-US" baseline="0" dirty="0"/>
          </a:p>
        </p:txBody>
      </p:sp>
      <p:sp>
        <p:nvSpPr>
          <p:cNvPr id="4" name="Slide Number Placeholder 3"/>
          <p:cNvSpPr>
            <a:spLocks noGrp="1"/>
          </p:cNvSpPr>
          <p:nvPr>
            <p:ph type="sldNum" sz="quarter" idx="10"/>
          </p:nvPr>
        </p:nvSpPr>
        <p:spPr/>
        <p:txBody>
          <a:bodyPr/>
          <a:lstStyle/>
          <a:p>
            <a:fld id="{2F17602E-505A-4741-926D-51D50BFB6196}" type="slidenum">
              <a:rPr lang="en-US" smtClean="0"/>
              <a:pPr/>
              <a:t>2</a:t>
            </a:fld>
            <a:endParaRPr lang="en-US"/>
          </a:p>
        </p:txBody>
      </p:sp>
    </p:spTree>
    <p:extLst>
      <p:ext uri="{BB962C8B-B14F-4D97-AF65-F5344CB8AC3E}">
        <p14:creationId xmlns:p14="http://schemas.microsoft.com/office/powerpoint/2010/main" val="88771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12</a:t>
            </a:fld>
            <a:endParaRPr lang="en-US"/>
          </a:p>
        </p:txBody>
      </p:sp>
    </p:spTree>
    <p:extLst>
      <p:ext uri="{BB962C8B-B14F-4D97-AF65-F5344CB8AC3E}">
        <p14:creationId xmlns:p14="http://schemas.microsoft.com/office/powerpoint/2010/main" val="3197726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98DBA-24E8-4A14-BDFC-5819BC0FF1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52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42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963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334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6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618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727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16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9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3</a:t>
            </a:fld>
            <a:endParaRPr lang="en-US"/>
          </a:p>
        </p:txBody>
      </p:sp>
    </p:spTree>
    <p:extLst>
      <p:ext uri="{BB962C8B-B14F-4D97-AF65-F5344CB8AC3E}">
        <p14:creationId xmlns:p14="http://schemas.microsoft.com/office/powerpoint/2010/main" val="2372359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259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698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553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624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93C79-0138-475F-951C-D57BE41F4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409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12FB3-3817-1E41-81CA-AA674ADD4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710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12FB3-3817-1E41-81CA-AA674ADD4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36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ED89C-E060-CD4A-AF0B-8A4D711E32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835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788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ED89C-E060-CD4A-AF0B-8A4D711E32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64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4</a:t>
            </a:fld>
            <a:endParaRPr lang="en-US"/>
          </a:p>
        </p:txBody>
      </p:sp>
    </p:spTree>
    <p:extLst>
      <p:ext uri="{BB962C8B-B14F-4D97-AF65-F5344CB8AC3E}">
        <p14:creationId xmlns:p14="http://schemas.microsoft.com/office/powerpoint/2010/main" val="8204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72</a:t>
            </a:fld>
            <a:endParaRPr lang="en-US"/>
          </a:p>
        </p:txBody>
      </p:sp>
    </p:spTree>
    <p:extLst>
      <p:ext uri="{BB962C8B-B14F-4D97-AF65-F5344CB8AC3E}">
        <p14:creationId xmlns:p14="http://schemas.microsoft.com/office/powerpoint/2010/main" val="2853915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75</a:t>
            </a:fld>
            <a:endParaRPr lang="en-US"/>
          </a:p>
        </p:txBody>
      </p:sp>
    </p:spTree>
    <p:extLst>
      <p:ext uri="{BB962C8B-B14F-4D97-AF65-F5344CB8AC3E}">
        <p14:creationId xmlns:p14="http://schemas.microsoft.com/office/powerpoint/2010/main" val="204383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6</a:t>
            </a:fld>
            <a:endParaRPr lang="en-US"/>
          </a:p>
        </p:txBody>
      </p:sp>
    </p:spTree>
    <p:extLst>
      <p:ext uri="{BB962C8B-B14F-4D97-AF65-F5344CB8AC3E}">
        <p14:creationId xmlns:p14="http://schemas.microsoft.com/office/powerpoint/2010/main" val="394717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7</a:t>
            </a:fld>
            <a:endParaRPr lang="en-US"/>
          </a:p>
        </p:txBody>
      </p:sp>
    </p:spTree>
    <p:extLst>
      <p:ext uri="{BB962C8B-B14F-4D97-AF65-F5344CB8AC3E}">
        <p14:creationId xmlns:p14="http://schemas.microsoft.com/office/powerpoint/2010/main" val="383534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8</a:t>
            </a:fld>
            <a:endParaRPr lang="en-US"/>
          </a:p>
        </p:txBody>
      </p:sp>
    </p:spTree>
    <p:extLst>
      <p:ext uri="{BB962C8B-B14F-4D97-AF65-F5344CB8AC3E}">
        <p14:creationId xmlns:p14="http://schemas.microsoft.com/office/powerpoint/2010/main" val="124157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9</a:t>
            </a:fld>
            <a:endParaRPr lang="en-US"/>
          </a:p>
        </p:txBody>
      </p:sp>
    </p:spTree>
    <p:extLst>
      <p:ext uri="{BB962C8B-B14F-4D97-AF65-F5344CB8AC3E}">
        <p14:creationId xmlns:p14="http://schemas.microsoft.com/office/powerpoint/2010/main" val="374946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10</a:t>
            </a:fld>
            <a:endParaRPr lang="en-US"/>
          </a:p>
        </p:txBody>
      </p:sp>
    </p:spTree>
    <p:extLst>
      <p:ext uri="{BB962C8B-B14F-4D97-AF65-F5344CB8AC3E}">
        <p14:creationId xmlns:p14="http://schemas.microsoft.com/office/powerpoint/2010/main" val="3504994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11</a:t>
            </a:fld>
            <a:endParaRPr lang="en-US"/>
          </a:p>
        </p:txBody>
      </p:sp>
    </p:spTree>
    <p:extLst>
      <p:ext uri="{BB962C8B-B14F-4D97-AF65-F5344CB8AC3E}">
        <p14:creationId xmlns:p14="http://schemas.microsoft.com/office/powerpoint/2010/main" val="1760001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8092" y="3421626"/>
            <a:ext cx="8240108" cy="25367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48092" y="3085765"/>
            <a:ext cx="8240108" cy="1504844"/>
          </a:xfrm>
          <a:effectLst/>
        </p:spPr>
        <p:txBody>
          <a:bodyPr anchor="b">
            <a:normAutofit/>
          </a:bodyPr>
          <a:lstStyle>
            <a:lvl1pPr>
              <a:defRPr sz="4000" b="0" cap="none" spc="0">
                <a:ln>
                  <a:noFill/>
                </a:ln>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48092" y="4590611"/>
            <a:ext cx="8240108" cy="590321"/>
          </a:xfrm>
        </p:spPr>
        <p:txBody>
          <a:bodyPr anchor="t">
            <a:normAutofit/>
          </a:bodyPr>
          <a:lstStyle>
            <a:lvl1pPr marL="0" indent="0" algn="l">
              <a:buNone/>
              <a:defRPr sz="2400" b="0" cap="none" spc="0">
                <a:ln>
                  <a:noFill/>
                </a:ln>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800" y="1228542"/>
            <a:ext cx="5926765" cy="1079807"/>
          </a:xfrm>
          <a:prstGeom prst="rect">
            <a:avLst/>
          </a:prstGeom>
        </p:spPr>
      </p:pic>
    </p:spTree>
    <p:extLst>
      <p:ext uri="{BB962C8B-B14F-4D97-AF65-F5344CB8AC3E}">
        <p14:creationId xmlns:p14="http://schemas.microsoft.com/office/powerpoint/2010/main" val="261170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7989752" cy="566738"/>
          </a:xfrm>
        </p:spPr>
        <p:txBody>
          <a:bodyPr anchor="b">
            <a:normAutofit/>
          </a:bodyPr>
          <a:lstStyle>
            <a:lvl1pPr algn="l">
              <a:defRPr sz="24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Picture Placeholder 2"/>
          <p:cNvSpPr>
            <a:spLocks noGrp="1" noChangeAspect="1"/>
          </p:cNvSpPr>
          <p:nvPr>
            <p:ph type="pic" idx="1"/>
          </p:nvPr>
        </p:nvSpPr>
        <p:spPr>
          <a:xfrm>
            <a:off x="448094"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8"/>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365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191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4762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AC73-7859-EC40-BBC4-D2AB3EABA58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DAFB2E-ED82-914E-A3DF-3F2D4CC03E6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055D8-4748-5D44-9777-A36016648C0E}"/>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5" name="Footer Placeholder 4">
            <a:extLst>
              <a:ext uri="{FF2B5EF4-FFF2-40B4-BE49-F238E27FC236}">
                <a16:creationId xmlns:a16="http://schemas.microsoft.com/office/drawing/2014/main" id="{C5A4E8F4-042D-8A43-8909-8804F145E2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3A535F-4179-F645-A549-B6FAFCEC8461}"/>
              </a:ext>
            </a:extLst>
          </p:cNvPr>
          <p:cNvSpPr>
            <a:spLocks noGrp="1"/>
          </p:cNvSpPr>
          <p:nvPr>
            <p:ph type="sldNum" sz="quarter" idx="12"/>
          </p:nvPr>
        </p:nvSpPr>
        <p:spPr/>
        <p:txBody>
          <a:bodyPr/>
          <a:lstStyle/>
          <a:p>
            <a:fld id="{A45CBBEA-AA17-084D-86FF-5FD31C2B1892}" type="slidenum">
              <a:rPr lang="en-US" smtClean="0"/>
              <a:t>‹#›</a:t>
            </a:fld>
            <a:endParaRPr lang="en-US" dirty="0"/>
          </a:p>
        </p:txBody>
      </p:sp>
      <p:pic>
        <p:nvPicPr>
          <p:cNvPr id="7" name="Picture 6">
            <a:extLst>
              <a:ext uri="{FF2B5EF4-FFF2-40B4-BE49-F238E27FC236}">
                <a16:creationId xmlns:a16="http://schemas.microsoft.com/office/drawing/2014/main" id="{868CECAC-4891-CA4F-8706-911D6C5E5A67}"/>
              </a:ext>
            </a:extLst>
          </p:cNvPr>
          <p:cNvPicPr>
            <a:picLocks noChangeAspect="1"/>
          </p:cNvPicPr>
          <p:nvPr userDrawn="1"/>
        </p:nvPicPr>
        <p:blipFill>
          <a:blip r:embed="rId2"/>
          <a:stretch>
            <a:fillRect/>
          </a:stretch>
        </p:blipFill>
        <p:spPr>
          <a:xfrm>
            <a:off x="3446812" y="5729514"/>
            <a:ext cx="2256972" cy="1128486"/>
          </a:xfrm>
          <a:prstGeom prst="rect">
            <a:avLst/>
          </a:prstGeom>
        </p:spPr>
      </p:pic>
      <p:pic>
        <p:nvPicPr>
          <p:cNvPr id="8" name="Picture 7" descr="triangles_2.png">
            <a:extLst>
              <a:ext uri="{FF2B5EF4-FFF2-40B4-BE49-F238E27FC236}">
                <a16:creationId xmlns:a16="http://schemas.microsoft.com/office/drawing/2014/main" id="{8941BED0-65ED-8149-809F-FCC0C12DAA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8723" y="1977326"/>
            <a:ext cx="606552" cy="82296"/>
          </a:xfrm>
          <a:prstGeom prst="rect">
            <a:avLst/>
          </a:prstGeom>
        </p:spPr>
      </p:pic>
    </p:spTree>
    <p:extLst>
      <p:ext uri="{BB962C8B-B14F-4D97-AF65-F5344CB8AC3E}">
        <p14:creationId xmlns:p14="http://schemas.microsoft.com/office/powerpoint/2010/main" val="1493670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D2A5-FADF-6E44-B869-9E954ED02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78284-C92F-7B4F-9DC9-600B441F2A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DE0E6-7831-F849-8A94-38AE05C03769}"/>
              </a:ext>
            </a:extLst>
          </p:cNvPr>
          <p:cNvSpPr>
            <a:spLocks noGrp="1"/>
          </p:cNvSpPr>
          <p:nvPr>
            <p:ph type="dt" sz="half" idx="10"/>
          </p:nvPr>
        </p:nvSpPr>
        <p:spPr/>
        <p:txBody>
          <a:bodyPr/>
          <a:lstStyle/>
          <a:p>
            <a:pPr>
              <a:defRPr/>
            </a:pPr>
            <a:endParaRPr lang="en-US" dirty="0">
              <a:solidFill>
                <a:srgbClr val="FFFFFF"/>
              </a:solidFill>
            </a:endParaRPr>
          </a:p>
        </p:txBody>
      </p:sp>
      <p:sp>
        <p:nvSpPr>
          <p:cNvPr id="5" name="Footer Placeholder 4">
            <a:extLst>
              <a:ext uri="{FF2B5EF4-FFF2-40B4-BE49-F238E27FC236}">
                <a16:creationId xmlns:a16="http://schemas.microsoft.com/office/drawing/2014/main" id="{67CB1085-82FA-D748-96FE-B3FE35746541}"/>
              </a:ext>
            </a:extLst>
          </p:cNvPr>
          <p:cNvSpPr>
            <a:spLocks noGrp="1"/>
          </p:cNvSpPr>
          <p:nvPr>
            <p:ph type="ftr" sz="quarter" idx="11"/>
          </p:nvPr>
        </p:nvSpPr>
        <p:spPr/>
        <p:txBody>
          <a:bodyPr/>
          <a:lstStyle/>
          <a:p>
            <a:pPr>
              <a:defRPr/>
            </a:pPr>
            <a:endParaRPr lang="en-US" dirty="0">
              <a:solidFill>
                <a:srgbClr val="FFFFFF"/>
              </a:solidFill>
            </a:endParaRPr>
          </a:p>
        </p:txBody>
      </p:sp>
      <p:sp>
        <p:nvSpPr>
          <p:cNvPr id="6" name="Slide Number Placeholder 5">
            <a:extLst>
              <a:ext uri="{FF2B5EF4-FFF2-40B4-BE49-F238E27FC236}">
                <a16:creationId xmlns:a16="http://schemas.microsoft.com/office/drawing/2014/main" id="{413D9F13-EE25-6842-8465-5D4E1B086034}"/>
              </a:ext>
            </a:extLst>
          </p:cNvPr>
          <p:cNvSpPr>
            <a:spLocks noGrp="1"/>
          </p:cNvSpPr>
          <p:nvPr>
            <p:ph type="sldNum" sz="quarter" idx="12"/>
          </p:nvPr>
        </p:nvSpPr>
        <p:spPr/>
        <p:txBody>
          <a:bodyPr/>
          <a:lstStyle/>
          <a:p>
            <a:pPr>
              <a:defRPr/>
            </a:pPr>
            <a:fld id="{994E843B-6647-44AD-A7D6-A71AED32B290}" type="slidenum">
              <a:rPr lang="en-US" smtClean="0"/>
              <a:pPr>
                <a:defRPr/>
              </a:pPr>
              <a:t>‹#›</a:t>
            </a:fld>
            <a:endParaRPr lang="en-US" dirty="0"/>
          </a:p>
        </p:txBody>
      </p:sp>
    </p:spTree>
    <p:extLst>
      <p:ext uri="{BB962C8B-B14F-4D97-AF65-F5344CB8AC3E}">
        <p14:creationId xmlns:p14="http://schemas.microsoft.com/office/powerpoint/2010/main" val="37001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ADE1-77FC-8044-A8CC-A7ED8700C7A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9281B0E-EB25-934B-8CCF-0904A2316B2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FF65F5-ECEC-2B45-979A-26DFBFE70604}"/>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5" name="Footer Placeholder 4">
            <a:extLst>
              <a:ext uri="{FF2B5EF4-FFF2-40B4-BE49-F238E27FC236}">
                <a16:creationId xmlns:a16="http://schemas.microsoft.com/office/drawing/2014/main" id="{FEC42660-2245-454E-8964-683A636869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FD3724-21F5-9642-B5C0-3FECF6892922}"/>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227575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427E-9B23-A344-A7D2-23CE93094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4A6F9-47FC-B54E-92E8-352D05BB059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B25F0-5DD6-3C49-8FD2-D3FA5ACC3F2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8A9C8F-9F78-6841-8CC3-FD175263C35F}"/>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6" name="Footer Placeholder 5">
            <a:extLst>
              <a:ext uri="{FF2B5EF4-FFF2-40B4-BE49-F238E27FC236}">
                <a16:creationId xmlns:a16="http://schemas.microsoft.com/office/drawing/2014/main" id="{AA37B297-6CA0-1949-BDFF-3F6D097B19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E68E09-D0C9-0946-B5F4-2CE38C49F537}"/>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2989053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7930-60B4-4141-AC10-3FAAD8ADBB8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1CC826-1062-1946-BABE-6D2145F28A7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F3B04-AD86-044F-8A22-996DCA5EB61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81CB4B-C37B-0F4F-8592-12E415330D0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54A2F-E22B-9F43-A73A-93916286547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DB14F1-2F66-7F4F-95A4-DDACE6B47842}"/>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8" name="Footer Placeholder 7">
            <a:extLst>
              <a:ext uri="{FF2B5EF4-FFF2-40B4-BE49-F238E27FC236}">
                <a16:creationId xmlns:a16="http://schemas.microsoft.com/office/drawing/2014/main" id="{E19261C8-1702-7047-B5A5-9A544A0F84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7E3DB9-BA6C-9F48-83C8-AE2882569606}"/>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812687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A278-D41B-A841-B7E8-FF1FA821B4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61CD86-84F1-6D40-811F-AC7732E1550C}"/>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4" name="Footer Placeholder 3">
            <a:extLst>
              <a:ext uri="{FF2B5EF4-FFF2-40B4-BE49-F238E27FC236}">
                <a16:creationId xmlns:a16="http://schemas.microsoft.com/office/drawing/2014/main" id="{93993F11-70FA-7640-8DCA-A35DE793D7C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1CBAD91-F454-904C-95F7-D964AAED7DC3}"/>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997089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90930-5FDE-C447-9EF4-772D60710F7B}"/>
              </a:ext>
            </a:extLst>
          </p:cNvPr>
          <p:cNvSpPr>
            <a:spLocks noGrp="1"/>
          </p:cNvSpPr>
          <p:nvPr>
            <p:ph type="dt" sz="half" idx="10"/>
          </p:nvPr>
        </p:nvSpPr>
        <p:spPr/>
        <p:txBody>
          <a:bodyPr/>
          <a:lstStyle/>
          <a:p>
            <a:fld id="{9B5D366F-D622-407F-8742-D1F2C755282E}" type="datetimeFigureOut">
              <a:rPr lang="en-US" smtClean="0">
                <a:solidFill>
                  <a:prstClr val="white"/>
                </a:solidFill>
              </a:rPr>
              <a:pPr/>
              <a:t>3/11/2021</a:t>
            </a:fld>
            <a:endParaRPr lang="en-US" dirty="0">
              <a:solidFill>
                <a:prstClr val="white"/>
              </a:solidFill>
            </a:endParaRPr>
          </a:p>
        </p:txBody>
      </p:sp>
      <p:sp>
        <p:nvSpPr>
          <p:cNvPr id="3" name="Footer Placeholder 2">
            <a:extLst>
              <a:ext uri="{FF2B5EF4-FFF2-40B4-BE49-F238E27FC236}">
                <a16:creationId xmlns:a16="http://schemas.microsoft.com/office/drawing/2014/main" id="{0E216379-C199-7F49-BC74-7BEDB7580FDA}"/>
              </a:ext>
            </a:extLst>
          </p:cNvPr>
          <p:cNvSpPr>
            <a:spLocks noGrp="1"/>
          </p:cNvSpPr>
          <p:nvPr>
            <p:ph type="ftr" sz="quarter" idx="11"/>
          </p:nvPr>
        </p:nvSpPr>
        <p:spPr/>
        <p:txBody>
          <a:bodyPr/>
          <a:lstStyle/>
          <a:p>
            <a:endParaRPr lang="en-US" dirty="0">
              <a:solidFill>
                <a:prstClr val="white"/>
              </a:solidFill>
            </a:endParaRPr>
          </a:p>
        </p:txBody>
      </p:sp>
      <p:sp>
        <p:nvSpPr>
          <p:cNvPr id="4" name="Slide Number Placeholder 3">
            <a:extLst>
              <a:ext uri="{FF2B5EF4-FFF2-40B4-BE49-F238E27FC236}">
                <a16:creationId xmlns:a16="http://schemas.microsoft.com/office/drawing/2014/main" id="{A23985E1-33B8-4541-A045-546821A4F9BB}"/>
              </a:ext>
            </a:extLst>
          </p:cNvPr>
          <p:cNvSpPr>
            <a:spLocks noGrp="1"/>
          </p:cNvSpPr>
          <p:nvPr>
            <p:ph type="sldNum" sz="quarter" idx="12"/>
          </p:nvPr>
        </p:nvSpPr>
        <p:spPr/>
        <p:txBody>
          <a:bodyPr/>
          <a:lstStyle/>
          <a:p>
            <a:fld id="{72BB2E6A-39A1-481C-B956-2234957C1B54}" type="slidenum">
              <a:rPr lang="en-US" smtClean="0"/>
              <a:pPr/>
              <a:t>‹#›</a:t>
            </a:fld>
            <a:endParaRPr lang="en-US" dirty="0"/>
          </a:p>
        </p:txBody>
      </p:sp>
    </p:spTree>
    <p:extLst>
      <p:ext uri="{BB962C8B-B14F-4D97-AF65-F5344CB8AC3E}">
        <p14:creationId xmlns:p14="http://schemas.microsoft.com/office/powerpoint/2010/main" val="235277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Content Placeholder 2"/>
          <p:cNvSpPr>
            <a:spLocks noGrp="1"/>
          </p:cNvSpPr>
          <p:nvPr>
            <p:ph idx="1"/>
          </p:nvPr>
        </p:nvSpPr>
        <p:spPr>
          <a:xfrm>
            <a:off x="581193" y="2228005"/>
            <a:ext cx="7989752" cy="3630795"/>
          </a:xfrm>
        </p:spPr>
        <p:txBody>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334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C1BD-E1D1-9642-BF14-95A39566199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E51B67-6CF7-4141-93F6-DC9AF3E7950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5199A-153D-E146-BF51-1BAFBB28A88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38B73CD-6B0A-404C-BB5C-81E0372AF7F2}"/>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6" name="Footer Placeholder 5">
            <a:extLst>
              <a:ext uri="{FF2B5EF4-FFF2-40B4-BE49-F238E27FC236}">
                <a16:creationId xmlns:a16="http://schemas.microsoft.com/office/drawing/2014/main" id="{1DE754AB-87E8-5249-BDF4-3FF77D6EE4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AC64DA-2A38-2841-B10C-9A5F1A4B801C}"/>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2709038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5C67-BB14-BC4E-8B07-92D600422FF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6BF420-B4DF-E345-B62B-F12D60E60D5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6559FB2-5083-3A42-8B14-1616B899D5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1D9A57-2F33-814E-8537-C15F51955A0D}"/>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6" name="Footer Placeholder 5">
            <a:extLst>
              <a:ext uri="{FF2B5EF4-FFF2-40B4-BE49-F238E27FC236}">
                <a16:creationId xmlns:a16="http://schemas.microsoft.com/office/drawing/2014/main" id="{4C5638BB-42A2-B043-B12D-7A4C525062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0AC112-2872-3F4B-9CBC-2D8FF8C94B11}"/>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288221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80BD-FB02-4F45-8148-37FFE997CC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0674A6-46F7-1748-98B6-B922569FD7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1EB51-3DB2-D84F-BA9A-777A95EDC968}"/>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5" name="Footer Placeholder 4">
            <a:extLst>
              <a:ext uri="{FF2B5EF4-FFF2-40B4-BE49-F238E27FC236}">
                <a16:creationId xmlns:a16="http://schemas.microsoft.com/office/drawing/2014/main" id="{EE433F4E-BCBD-4344-900A-F3E90AC399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0ACD56-2FD1-FF4E-A90C-8A8D0C233856}"/>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2732992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20762F-75A7-6F4D-9784-87F770C90BE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AF0073-EC45-144F-88D3-0AC95ABA924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DB981-E99E-9B45-8D1D-0E9C75484763}"/>
              </a:ext>
            </a:extLst>
          </p:cNvPr>
          <p:cNvSpPr>
            <a:spLocks noGrp="1"/>
          </p:cNvSpPr>
          <p:nvPr>
            <p:ph type="dt" sz="half" idx="10"/>
          </p:nvPr>
        </p:nvSpPr>
        <p:spPr/>
        <p:txBody>
          <a:bodyPr/>
          <a:lstStyle/>
          <a:p>
            <a:fld id="{0FD8451B-7C36-3D43-8159-39919DDD106F}" type="datetimeFigureOut">
              <a:rPr lang="en-US" smtClean="0"/>
              <a:t>3/11/2021</a:t>
            </a:fld>
            <a:endParaRPr lang="en-US" dirty="0"/>
          </a:p>
        </p:txBody>
      </p:sp>
      <p:sp>
        <p:nvSpPr>
          <p:cNvPr id="5" name="Footer Placeholder 4">
            <a:extLst>
              <a:ext uri="{FF2B5EF4-FFF2-40B4-BE49-F238E27FC236}">
                <a16:creationId xmlns:a16="http://schemas.microsoft.com/office/drawing/2014/main" id="{6FD5EE08-93AC-C645-B91C-65AA1E995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9E632A-0D88-C541-A18C-E489B39AA71A}"/>
              </a:ext>
            </a:extLst>
          </p:cNvPr>
          <p:cNvSpPr>
            <a:spLocks noGrp="1"/>
          </p:cNvSpPr>
          <p:nvPr>
            <p:ph type="sldNum" sz="quarter" idx="12"/>
          </p:nvPr>
        </p:nvSpPr>
        <p:spPr/>
        <p:txBody>
          <a:bodyPr/>
          <a:lstStyle/>
          <a:p>
            <a:pPr defTabSz="342900"/>
            <a:fld id="{F1214C19-7B70-E548-A608-340680BFD9AE}" type="slidenum">
              <a:rPr lang="en-US" smtClean="0"/>
              <a:pPr defTabSz="342900"/>
              <a:t>‹#›</a:t>
            </a:fld>
            <a:endParaRPr lang="en-US" dirty="0"/>
          </a:p>
        </p:txBody>
      </p:sp>
    </p:spTree>
    <p:extLst>
      <p:ext uri="{BB962C8B-B14F-4D97-AF65-F5344CB8AC3E}">
        <p14:creationId xmlns:p14="http://schemas.microsoft.com/office/powerpoint/2010/main" val="1744841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363786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pPr/>
              <a:t>‹#›</a:t>
            </a:fld>
            <a:endParaRPr lang="en-US" dirty="0"/>
          </a:p>
        </p:txBody>
      </p:sp>
      <p:sp>
        <p:nvSpPr>
          <p:cNvPr id="7" name="Title 1"/>
          <p:cNvSpPr>
            <a:spLocks noGrp="1"/>
          </p:cNvSpPr>
          <p:nvPr>
            <p:ph type="title" hasCustomPrompt="1"/>
          </p:nvPr>
        </p:nvSpPr>
        <p:spPr>
          <a:xfrm>
            <a:off x="685291" y="2"/>
            <a:ext cx="7772400" cy="1103313"/>
          </a:xfrm>
        </p:spPr>
        <p:txBody>
          <a:bodyPr/>
          <a:lstStyle>
            <a:lvl1pPr>
              <a:defRPr sz="1500" baseline="0">
                <a:solidFill>
                  <a:srgbClr val="0C234B"/>
                </a:solidFill>
              </a:defRPr>
            </a:lvl1pPr>
          </a:lstStyle>
          <a:p>
            <a:r>
              <a:rPr lang="en-US" dirty="0"/>
              <a:t>SAMPLE HEADER</a:t>
            </a:r>
          </a:p>
        </p:txBody>
      </p:sp>
      <p:sp>
        <p:nvSpPr>
          <p:cNvPr id="8" name="Text Placeholder 2"/>
          <p:cNvSpPr>
            <a:spLocks noGrp="1"/>
          </p:cNvSpPr>
          <p:nvPr>
            <p:ph idx="1"/>
          </p:nvPr>
        </p:nvSpPr>
        <p:spPr>
          <a:xfrm>
            <a:off x="765443" y="2240801"/>
            <a:ext cx="3599264"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3"/>
          </p:nvPr>
        </p:nvSpPr>
        <p:spPr>
          <a:xfrm>
            <a:off x="4723272" y="2240801"/>
            <a:ext cx="3599264"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8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pPr/>
              <a:t>‹#›</a:t>
            </a:fld>
            <a:endParaRPr lang="en-US" dirty="0"/>
          </a:p>
        </p:txBody>
      </p:sp>
      <p:sp>
        <p:nvSpPr>
          <p:cNvPr id="7" name="Title 1"/>
          <p:cNvSpPr txBox="1">
            <a:spLocks/>
          </p:cNvSpPr>
          <p:nvPr userDrawn="1"/>
        </p:nvSpPr>
        <p:spPr>
          <a:xfrm>
            <a:off x="685291" y="2"/>
            <a:ext cx="7772400" cy="110331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1500" b="1" i="0" u="none" strike="noStrike" kern="1200" cap="none" spc="0" normalizeH="0" baseline="0" noProof="0" dirty="0">
                <a:ln>
                  <a:noFill/>
                </a:ln>
                <a:solidFill>
                  <a:srgbClr val="0C234B"/>
                </a:solidFill>
                <a:effectLst/>
                <a:uLnTx/>
                <a:uFillTx/>
                <a:latin typeface="Verdana"/>
                <a:ea typeface="+mj-ea"/>
                <a:cs typeface="Verdana"/>
              </a:rPr>
              <a:t>SAMPLE HEADER</a:t>
            </a:r>
          </a:p>
        </p:txBody>
      </p:sp>
      <p:sp>
        <p:nvSpPr>
          <p:cNvPr id="8" name="Text Placeholder 2"/>
          <p:cNvSpPr>
            <a:spLocks noGrp="1"/>
          </p:cNvSpPr>
          <p:nvPr>
            <p:ph idx="1" hasCustomPrompt="1"/>
          </p:nvPr>
        </p:nvSpPr>
        <p:spPr>
          <a:xfrm>
            <a:off x="930173" y="2696278"/>
            <a:ext cx="3845859" cy="1418046"/>
          </a:xfrm>
          <a:prstGeom prst="rect">
            <a:avLst/>
          </a:prstGeom>
        </p:spPr>
        <p:txBody>
          <a:bodyPr vert="horz" lIns="91440" tIns="45720" rIns="91440" bIns="45720" rtlCol="0">
            <a:normAutofit/>
          </a:bodyPr>
          <a:lstStyle>
            <a:lvl1pPr marL="0" marR="0" indent="0" algn="l" defTabSz="685800" rtl="0" eaLnBrk="0" fontAlgn="base" latinLnBrk="0" hangingPunct="0">
              <a:lnSpc>
                <a:spcPct val="100000"/>
              </a:lnSpc>
              <a:spcBef>
                <a:spcPts val="600"/>
              </a:spcBef>
              <a:spcAft>
                <a:spcPct val="0"/>
              </a:spcAft>
              <a:buClrTx/>
              <a:buSzTx/>
              <a:buFontTx/>
              <a:buNone/>
              <a:tabLst/>
              <a:defRPr sz="1050" b="0" i="0"/>
            </a:lvl1pPr>
          </a:lstStyle>
          <a:p>
            <a:pPr marL="0" marR="0" lvl="0" indent="0" algn="l" defTabSz="685800" rtl="0" eaLnBrk="0" fontAlgn="base" latinLnBrk="0" hangingPunct="0">
              <a:lnSpc>
                <a:spcPct val="100000"/>
              </a:lnSpc>
              <a:spcBef>
                <a:spcPts val="6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909958" y="2355447"/>
            <a:ext cx="3845859" cy="353163"/>
          </a:xfrm>
          <a:prstGeom prst="rect">
            <a:avLst/>
          </a:prstGeom>
        </p:spPr>
        <p:txBody>
          <a:bodyPr vert="horz" lIns="91440" tIns="45720" rIns="91440" bIns="45720" rtlCol="0">
            <a:normAutofit/>
          </a:bodyPr>
          <a:lstStyle>
            <a:lvl1pPr marL="0" marR="0" indent="0" algn="l" defTabSz="685800" rtl="0" eaLnBrk="0" fontAlgn="base" latinLnBrk="0" hangingPunct="0">
              <a:lnSpc>
                <a:spcPct val="100000"/>
              </a:lnSpc>
              <a:spcBef>
                <a:spcPts val="600"/>
              </a:spcBef>
              <a:spcAft>
                <a:spcPct val="0"/>
              </a:spcAft>
              <a:buClrTx/>
              <a:buSzTx/>
              <a:buFontTx/>
              <a:buNone/>
              <a:tabLst/>
              <a:defRPr sz="1350" b="0" i="0">
                <a:solidFill>
                  <a:srgbClr val="AB0520"/>
                </a:solidFill>
              </a:defRPr>
            </a:lvl1pPr>
          </a:lstStyle>
          <a:p>
            <a:pPr marL="0" marR="0" lvl="0" indent="0" algn="l" defTabSz="685800" rtl="0" eaLnBrk="0" fontAlgn="base" latinLnBrk="0" hangingPunct="0">
              <a:lnSpc>
                <a:spcPct val="100000"/>
              </a:lnSpc>
              <a:spcBef>
                <a:spcPts val="600"/>
              </a:spcBef>
              <a:spcAft>
                <a:spcPct val="0"/>
              </a:spcAft>
              <a:buClrTx/>
              <a:buSzTx/>
              <a:buFontTx/>
              <a:buNone/>
              <a:tabLst/>
              <a:defRPr/>
            </a:pPr>
            <a:r>
              <a:rPr lang="en-US" dirty="0"/>
              <a:t>PARAGRAPH TITLE</a:t>
            </a:r>
          </a:p>
        </p:txBody>
      </p:sp>
    </p:spTree>
    <p:extLst>
      <p:ext uri="{BB962C8B-B14F-4D97-AF65-F5344CB8AC3E}">
        <p14:creationId xmlns:p14="http://schemas.microsoft.com/office/powerpoint/2010/main" val="183105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pPr/>
              <a:t>‹#›</a:t>
            </a:fld>
            <a:endParaRPr lang="en-US" dirty="0"/>
          </a:p>
        </p:txBody>
      </p:sp>
      <p:sp>
        <p:nvSpPr>
          <p:cNvPr id="8" name="Title 1"/>
          <p:cNvSpPr txBox="1">
            <a:spLocks/>
          </p:cNvSpPr>
          <p:nvPr userDrawn="1"/>
        </p:nvSpPr>
        <p:spPr>
          <a:xfrm>
            <a:off x="685291" y="2"/>
            <a:ext cx="7772400" cy="110331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1500" b="1" i="0" u="none" strike="noStrike" kern="1200" cap="none" spc="0" normalizeH="0" baseline="0" noProof="0" dirty="0">
                <a:ln>
                  <a:noFill/>
                </a:ln>
                <a:solidFill>
                  <a:srgbClr val="0C234B"/>
                </a:solidFill>
                <a:effectLst/>
                <a:uLnTx/>
                <a:uFillTx/>
                <a:latin typeface="Verdana"/>
                <a:ea typeface="+mj-ea"/>
                <a:cs typeface="Verdana"/>
              </a:rPr>
              <a:t>SAMPLE HEADER</a:t>
            </a:r>
          </a:p>
        </p:txBody>
      </p:sp>
      <p:sp>
        <p:nvSpPr>
          <p:cNvPr id="10" name="Text Placeholder 2"/>
          <p:cNvSpPr>
            <a:spLocks noGrp="1"/>
          </p:cNvSpPr>
          <p:nvPr>
            <p:ph idx="1" hasCustomPrompt="1"/>
          </p:nvPr>
        </p:nvSpPr>
        <p:spPr>
          <a:xfrm>
            <a:off x="987377" y="2003330"/>
            <a:ext cx="3377331" cy="2929562"/>
          </a:xfrm>
          <a:prstGeom prst="rect">
            <a:avLst/>
          </a:prstGeom>
        </p:spPr>
        <p:txBody>
          <a:bodyPr vert="horz" lIns="91440" tIns="45720" rIns="91440" bIns="45720" rtlCol="0">
            <a:normAutofit/>
          </a:bodyPr>
          <a:lstStyle>
            <a:lvl1pPr marL="0" marR="0" indent="0" algn="l" defTabSz="685800" rtl="0" eaLnBrk="0" fontAlgn="base" latinLnBrk="0" hangingPunct="0">
              <a:lnSpc>
                <a:spcPct val="100000"/>
              </a:lnSpc>
              <a:spcBef>
                <a:spcPts val="600"/>
              </a:spcBef>
              <a:spcAft>
                <a:spcPct val="0"/>
              </a:spcAft>
              <a:buClrTx/>
              <a:buSzTx/>
              <a:buFontTx/>
              <a:buNone/>
              <a:tabLst/>
              <a:defRPr/>
            </a:lvl1pPr>
          </a:lstStyle>
          <a:p>
            <a:pPr marL="0" marR="0" lvl="0" indent="0" algn="l" defTabSz="685800" rtl="0" eaLnBrk="0" fontAlgn="base" latinLnBrk="0" hangingPunct="0">
              <a:lnSpc>
                <a:spcPct val="100000"/>
              </a:lnSpc>
              <a:spcBef>
                <a:spcPts val="6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11" name="Text Placeholder 2"/>
          <p:cNvSpPr>
            <a:spLocks noGrp="1"/>
          </p:cNvSpPr>
          <p:nvPr>
            <p:ph idx="13" hasCustomPrompt="1"/>
          </p:nvPr>
        </p:nvSpPr>
        <p:spPr>
          <a:xfrm>
            <a:off x="4772590" y="2003330"/>
            <a:ext cx="3377331" cy="2929562"/>
          </a:xfrm>
          <a:prstGeom prst="rect">
            <a:avLst/>
          </a:prstGeom>
        </p:spPr>
        <p:txBody>
          <a:bodyPr vert="horz" lIns="91440" tIns="45720" rIns="91440" bIns="45720" rtlCol="0">
            <a:normAutofit/>
          </a:bodyPr>
          <a:lstStyle>
            <a:lvl1pPr marL="0" marR="0" indent="0" algn="l" defTabSz="685800" rtl="0" eaLnBrk="0" fontAlgn="base" latinLnBrk="0" hangingPunct="0">
              <a:lnSpc>
                <a:spcPct val="100000"/>
              </a:lnSpc>
              <a:spcBef>
                <a:spcPts val="600"/>
              </a:spcBef>
              <a:spcAft>
                <a:spcPct val="0"/>
              </a:spcAft>
              <a:buClrTx/>
              <a:buSzTx/>
              <a:buFontTx/>
              <a:buNone/>
              <a:tabLst/>
              <a:defRPr/>
            </a:lvl1pPr>
          </a:lstStyle>
          <a:p>
            <a:pPr marL="0" marR="0" lvl="0" indent="0" algn="l" defTabSz="685800" rtl="0" eaLnBrk="0" fontAlgn="base" latinLnBrk="0" hangingPunct="0">
              <a:lnSpc>
                <a:spcPct val="100000"/>
              </a:lnSpc>
              <a:spcBef>
                <a:spcPts val="6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Tree>
    <p:extLst>
      <p:ext uri="{BB962C8B-B14F-4D97-AF65-F5344CB8AC3E}">
        <p14:creationId xmlns:p14="http://schemas.microsoft.com/office/powerpoint/2010/main" val="3380488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pPr/>
              <a:t>‹#›</a:t>
            </a:fld>
            <a:endParaRPr lang="en-US" dirty="0"/>
          </a:p>
        </p:txBody>
      </p:sp>
      <p:sp>
        <p:nvSpPr>
          <p:cNvPr id="10" name="Title 1"/>
          <p:cNvSpPr txBox="1">
            <a:spLocks/>
          </p:cNvSpPr>
          <p:nvPr userDrawn="1"/>
        </p:nvSpPr>
        <p:spPr>
          <a:xfrm>
            <a:off x="685291" y="2"/>
            <a:ext cx="7772400" cy="110331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1500" b="1" i="0" u="none" strike="noStrike" kern="1200" cap="none" spc="0" normalizeH="0" baseline="0" noProof="0" dirty="0">
                <a:ln>
                  <a:noFill/>
                </a:ln>
                <a:solidFill>
                  <a:srgbClr val="0C234B"/>
                </a:solidFill>
                <a:effectLst/>
                <a:uLnTx/>
                <a:uFillTx/>
                <a:latin typeface="Verdana"/>
                <a:ea typeface="+mj-ea"/>
                <a:cs typeface="Verdana"/>
              </a:rPr>
              <a:t>SAMPLE HEADER</a:t>
            </a:r>
          </a:p>
        </p:txBody>
      </p:sp>
      <p:sp>
        <p:nvSpPr>
          <p:cNvPr id="11" name="Content Placeholder 2"/>
          <p:cNvSpPr>
            <a:spLocks noGrp="1"/>
          </p:cNvSpPr>
          <p:nvPr>
            <p:ph sz="half" idx="1"/>
          </p:nvPr>
        </p:nvSpPr>
        <p:spPr>
          <a:xfrm>
            <a:off x="1209964" y="2875352"/>
            <a:ext cx="6467763" cy="13144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US" dirty="0"/>
          </a:p>
        </p:txBody>
      </p:sp>
    </p:spTree>
    <p:extLst>
      <p:ext uri="{BB962C8B-B14F-4D97-AF65-F5344CB8AC3E}">
        <p14:creationId xmlns:p14="http://schemas.microsoft.com/office/powerpoint/2010/main" val="300662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pPr/>
              <a:t>‹#›</a:t>
            </a:fld>
            <a:endParaRPr lang="en-US" dirty="0"/>
          </a:p>
        </p:txBody>
      </p:sp>
      <p:sp>
        <p:nvSpPr>
          <p:cNvPr id="6" name="Title 1"/>
          <p:cNvSpPr txBox="1">
            <a:spLocks/>
          </p:cNvSpPr>
          <p:nvPr userDrawn="1"/>
        </p:nvSpPr>
        <p:spPr>
          <a:xfrm>
            <a:off x="685291" y="2"/>
            <a:ext cx="7772400" cy="110331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1500" b="1" i="0" u="none" strike="noStrike" kern="1200" cap="none" spc="0" normalizeH="0" baseline="0" noProof="0" dirty="0">
                <a:ln>
                  <a:noFill/>
                </a:ln>
                <a:solidFill>
                  <a:srgbClr val="0C234B"/>
                </a:solidFill>
                <a:effectLst/>
                <a:uLnTx/>
                <a:uFillTx/>
                <a:latin typeface="Verdana"/>
                <a:ea typeface="+mj-ea"/>
                <a:cs typeface="Verdana"/>
              </a:rPr>
              <a:t>SAMPLE HEADER</a:t>
            </a:r>
          </a:p>
        </p:txBody>
      </p:sp>
      <p:sp>
        <p:nvSpPr>
          <p:cNvPr id="7" name="Picture Placeholder 2"/>
          <p:cNvSpPr>
            <a:spLocks noGrp="1"/>
          </p:cNvSpPr>
          <p:nvPr>
            <p:ph type="pic" idx="1"/>
          </p:nvPr>
        </p:nvSpPr>
        <p:spPr>
          <a:xfrm>
            <a:off x="1792288" y="1829440"/>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8" name="Text Placeholder 3"/>
          <p:cNvSpPr>
            <a:spLocks noGrp="1"/>
          </p:cNvSpPr>
          <p:nvPr>
            <p:ph type="body" sz="half" idx="2" hasCustomPrompt="1"/>
          </p:nvPr>
        </p:nvSpPr>
        <p:spPr>
          <a:xfrm>
            <a:off x="1792288" y="4938724"/>
            <a:ext cx="5486400" cy="400870"/>
          </a:xfrm>
        </p:spPr>
        <p:txBody>
          <a:bodyPr/>
          <a:lstStyle>
            <a:lvl1pPr marL="0" indent="0">
              <a:buNone/>
              <a:defRPr sz="900">
                <a:solidFill>
                  <a:srgbClr val="6F868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IMAGE CAPTION</a:t>
            </a:r>
          </a:p>
        </p:txBody>
      </p:sp>
    </p:spTree>
    <p:extLst>
      <p:ext uri="{BB962C8B-B14F-4D97-AF65-F5344CB8AC3E}">
        <p14:creationId xmlns:p14="http://schemas.microsoft.com/office/powerpoint/2010/main" val="2740162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7" y="514197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36573"/>
            <a:ext cx="7989751" cy="1504844"/>
          </a:xfrm>
        </p:spPr>
        <p:txBody>
          <a:bodyPr anchor="b">
            <a:normAutofit/>
          </a:bodyPr>
          <a:lstStyle>
            <a:lvl1pPr algn="l">
              <a:defRPr sz="36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800" b="0" cap="none" spc="0">
                <a:ln w="0"/>
                <a:solidFill>
                  <a:schemeClr val="accent1"/>
                </a:solidFill>
                <a:effectLst>
                  <a:outerShdw blurRad="38100" dist="25400" dir="5400000" algn="ctr" rotWithShape="0">
                    <a:srgbClr val="6E747A">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06738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pPr/>
              <a:t>‹#›</a:t>
            </a:fld>
            <a:endParaRPr lang="en-US" dirty="0"/>
          </a:p>
        </p:txBody>
      </p:sp>
      <p:sp>
        <p:nvSpPr>
          <p:cNvPr id="5" name="Title 1"/>
          <p:cNvSpPr>
            <a:spLocks noGrp="1"/>
          </p:cNvSpPr>
          <p:nvPr>
            <p:ph type="title" hasCustomPrompt="1"/>
          </p:nvPr>
        </p:nvSpPr>
        <p:spPr>
          <a:xfrm>
            <a:off x="685291" y="2"/>
            <a:ext cx="7772400" cy="1103313"/>
          </a:xfrm>
        </p:spPr>
        <p:txBody>
          <a:bodyPr/>
          <a:lstStyle>
            <a:lvl1pPr>
              <a:defRPr sz="1500" baseline="0">
                <a:solidFill>
                  <a:srgbClr val="0C234B"/>
                </a:solidFill>
              </a:defRPr>
            </a:lvl1pPr>
          </a:lstStyle>
          <a:p>
            <a:r>
              <a:rPr lang="en-US" dirty="0"/>
              <a:t>SAMPLE HEADER</a:t>
            </a:r>
          </a:p>
        </p:txBody>
      </p:sp>
      <p:sp>
        <p:nvSpPr>
          <p:cNvPr id="6" name="Text Placeholder 2"/>
          <p:cNvSpPr>
            <a:spLocks noGrp="1"/>
          </p:cNvSpPr>
          <p:nvPr>
            <p:ph idx="1" hasCustomPrompt="1"/>
          </p:nvPr>
        </p:nvSpPr>
        <p:spPr>
          <a:xfrm>
            <a:off x="679135" y="1843553"/>
            <a:ext cx="2255330" cy="2219550"/>
          </a:xfrm>
          <a:prstGeom prst="rect">
            <a:avLst/>
          </a:prstGeom>
        </p:spPr>
        <p:txBody>
          <a:bodyPr vert="horz" lIns="91440" tIns="45720" rIns="91440" bIns="45720" rtlCol="0">
            <a:normAutofit/>
          </a:bodyPr>
          <a:lstStyle>
            <a:lvl1pPr marL="0" marR="0" indent="0" algn="l" defTabSz="685800" rtl="0" eaLnBrk="0" fontAlgn="base" latinLnBrk="0" hangingPunct="0">
              <a:lnSpc>
                <a:spcPct val="100000"/>
              </a:lnSpc>
              <a:spcBef>
                <a:spcPts val="600"/>
              </a:spcBef>
              <a:spcAft>
                <a:spcPct val="0"/>
              </a:spcAft>
              <a:buClrTx/>
              <a:buSzTx/>
              <a:buFontTx/>
              <a:buNone/>
              <a:tabLst/>
              <a:defRPr sz="1050" b="0" i="0"/>
            </a:lvl1pPr>
          </a:lstStyle>
          <a:p>
            <a:pPr marL="0" marR="0" lvl="0" indent="0" algn="l" defTabSz="685800" rtl="0" eaLnBrk="0" fontAlgn="base" latinLnBrk="0" hangingPunct="0">
              <a:lnSpc>
                <a:spcPct val="100000"/>
              </a:lnSpc>
              <a:spcBef>
                <a:spcPts val="6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7" name="Picture Placeholder 2"/>
          <p:cNvSpPr>
            <a:spLocks noGrp="1"/>
          </p:cNvSpPr>
          <p:nvPr>
            <p:ph type="pic" idx="11"/>
          </p:nvPr>
        </p:nvSpPr>
        <p:spPr>
          <a:xfrm>
            <a:off x="3049915" y="1921673"/>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8" name="Text Placeholder 3"/>
          <p:cNvSpPr>
            <a:spLocks noGrp="1"/>
          </p:cNvSpPr>
          <p:nvPr>
            <p:ph type="body" sz="half" idx="2" hasCustomPrompt="1"/>
          </p:nvPr>
        </p:nvSpPr>
        <p:spPr>
          <a:xfrm>
            <a:off x="3049915" y="5030957"/>
            <a:ext cx="5486400" cy="400870"/>
          </a:xfrm>
        </p:spPr>
        <p:txBody>
          <a:bodyPr/>
          <a:lstStyle>
            <a:lvl1pPr marL="0" indent="0">
              <a:buNone/>
              <a:defRPr sz="900">
                <a:solidFill>
                  <a:srgbClr val="6F868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IMAGE CAPTION</a:t>
            </a:r>
          </a:p>
        </p:txBody>
      </p:sp>
    </p:spTree>
    <p:extLst>
      <p:ext uri="{BB962C8B-B14F-4D97-AF65-F5344CB8AC3E}">
        <p14:creationId xmlns:p14="http://schemas.microsoft.com/office/powerpoint/2010/main" val="2517461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958135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580576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4132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811898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954217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9467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64184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860901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31264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sz="half" idx="1"/>
          </p:nvPr>
        </p:nvSpPr>
        <p:spPr>
          <a:xfrm>
            <a:off x="581193" y="2228004"/>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4"/>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230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87315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629700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40CD98-853A-F64E-ACF0-373F4C33706F}"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07E4E-8067-AD4F-B178-1331CF3F17ED}" type="slidenum">
              <a:rPr lang="en-US" smtClean="0"/>
              <a:t>‹#›</a:t>
            </a:fld>
            <a:endParaRPr lang="en-US"/>
          </a:p>
        </p:txBody>
      </p:sp>
    </p:spTree>
    <p:extLst>
      <p:ext uri="{BB962C8B-B14F-4D97-AF65-F5344CB8AC3E}">
        <p14:creationId xmlns:p14="http://schemas.microsoft.com/office/powerpoint/2010/main" val="1568950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179B85-2BE0-6E4A-B7DE-5D7B9AFCFAE6}"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2237810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77CA9-9527-8A44-8BFB-95874792BD15}"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68864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97EA2-E7AE-F84D-BFF6-8063478EE14B}"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3915048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77CA9-9527-8A44-8BFB-95874792BD15}"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079455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377CA9-9527-8A44-8BFB-95874792BD15}"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3214266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D7BFAF-05B7-654D-A6E5-E10CC37601C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873585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7BFAF-05B7-654D-A6E5-E10CC37601C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411196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887220" y="2228003"/>
            <a:ext cx="3593500"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3" y="2926053"/>
            <a:ext cx="3899527"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69309" y="2228003"/>
            <a:ext cx="3601635"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3282" y="2926053"/>
            <a:ext cx="3907662"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2568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D7BFAF-05B7-654D-A6E5-E10CC37601C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319687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D7BFAF-05B7-654D-A6E5-E10CC37601CB}"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3783632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D7BFAF-05B7-654D-A6E5-E10CC37601CB}"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70833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D7BFAF-05B7-654D-A6E5-E10CC37601CB}"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2067742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D7BFAF-05B7-654D-A6E5-E10CC37601CB}"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3701309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D7BFAF-05B7-654D-A6E5-E10CC37601CB}"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418024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D7BFAF-05B7-654D-A6E5-E10CC37601CB}"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717860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7BFAF-05B7-654D-A6E5-E10CC37601C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2374721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7BFAF-05B7-654D-A6E5-E10CC37601C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4088705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733F0-41B8-114C-8FC4-C4F7802E4618}"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82002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077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5733F0-41B8-114C-8FC4-C4F7802E4618}"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3809846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5733F0-41B8-114C-8FC4-C4F7802E4618}"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879017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733F0-41B8-114C-8FC4-C4F7802E4618}"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56909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5733F0-41B8-114C-8FC4-C4F7802E4618}"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2898783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733F0-41B8-114C-8FC4-C4F7802E4618}"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924505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8DE1E1-2FF6-FB4F-8D56-A0A79064568A}"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2218009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8DE1E1-2FF6-FB4F-8D56-A0A79064568A}"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598949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DE1E1-2FF6-FB4F-8D56-A0A79064568A}"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3153422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8DE1E1-2FF6-FB4F-8D56-A0A79064568A}"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455298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8DE1E1-2FF6-FB4F-8D56-A0A79064568A}"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221927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0232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548DE1E1-2FF6-FB4F-8D56-A0A79064568A}"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1738611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DE1E1-2FF6-FB4F-8D56-A0A79064568A}"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6952106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DE1E1-2FF6-FB4F-8D56-A0A79064568A}"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2182788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DE1E1-2FF6-FB4F-8D56-A0A79064568A}"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2607607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DE1E1-2FF6-FB4F-8D56-A0A79064568A}"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3372485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DE1E1-2FF6-FB4F-8D56-A0A79064568A}"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2A36A-99A3-8047-A0DD-9AB92923F0CA}" type="slidenum">
              <a:rPr lang="en-US" smtClean="0"/>
              <a:t>‹#›</a:t>
            </a:fld>
            <a:endParaRPr lang="en-US"/>
          </a:p>
        </p:txBody>
      </p:sp>
    </p:spTree>
    <p:extLst>
      <p:ext uri="{BB962C8B-B14F-4D97-AF65-F5344CB8AC3E}">
        <p14:creationId xmlns:p14="http://schemas.microsoft.com/office/powerpoint/2010/main" val="7381885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046514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A0EF-A197-465D-9033-41EC6EE06EF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7B4CE-1F6F-4BEC-B769-487FCE9183B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5C4D454-A836-48AE-93CC-7E9744C50541}"/>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5" name="Footer Placeholder 4">
            <a:extLst>
              <a:ext uri="{FF2B5EF4-FFF2-40B4-BE49-F238E27FC236}">
                <a16:creationId xmlns:a16="http://schemas.microsoft.com/office/drawing/2014/main" id="{53EBB43D-6AA8-487F-BD00-2B3AE184D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E8DED-99CA-4FA5-8BDD-E04234AEA30E}"/>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94498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2718-55B4-4642-BA77-01E07DE24C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8744C-DD3E-49A4-9CE6-D3D4B5F92E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B11D4-1F84-4FC0-BE16-5CDF69DD3408}"/>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5" name="Footer Placeholder 4">
            <a:extLst>
              <a:ext uri="{FF2B5EF4-FFF2-40B4-BE49-F238E27FC236}">
                <a16:creationId xmlns:a16="http://schemas.microsoft.com/office/drawing/2014/main" id="{38A9266C-D18E-4662-A456-10E6FB5AF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B538C-A2D4-48B2-A9FC-9F5640437D71}"/>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1255700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A949-68EE-46F4-BCBE-5FA26C6F1F6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17ED470-4404-4B56-A94D-F13337BA6BD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383B8A-1606-4299-8E1E-E0841A0CB229}"/>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5" name="Footer Placeholder 4">
            <a:extLst>
              <a:ext uri="{FF2B5EF4-FFF2-40B4-BE49-F238E27FC236}">
                <a16:creationId xmlns:a16="http://schemas.microsoft.com/office/drawing/2014/main" id="{C6D00BFA-C095-44A6-A6DF-967C64455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09342-F2F9-48D9-9CD1-181026356AD0}"/>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304086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165600" y="5756400"/>
            <a:ext cx="1900800" cy="90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268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F83B-6633-4F18-A301-82D2CB84C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E4BB2D-F293-402B-AFDE-6FEB581EC1A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0297D5-E1B3-457A-98A7-2684D28C727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32685-FA9D-4C3C-AD29-9649701951FE}"/>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6" name="Footer Placeholder 5">
            <a:extLst>
              <a:ext uri="{FF2B5EF4-FFF2-40B4-BE49-F238E27FC236}">
                <a16:creationId xmlns:a16="http://schemas.microsoft.com/office/drawing/2014/main" id="{56F93A28-157C-4A1C-B47D-E32AAF5C8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DF585-8B9D-411C-9004-A2A4416A6583}"/>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204967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F91F-AF5C-466E-851F-7662975BBE5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FEE74-F8AB-4939-A6C8-F73B796E1FC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CD63088-C76A-494B-8E0E-E802A1C255B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25A403-84ED-40AC-81B7-3BB7D1E3C16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897B4FC-8294-4A2F-89E6-41AB97DE41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6DF108-6ECB-47BE-846F-1A65E53F352E}"/>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8" name="Footer Placeholder 7">
            <a:extLst>
              <a:ext uri="{FF2B5EF4-FFF2-40B4-BE49-F238E27FC236}">
                <a16:creationId xmlns:a16="http://schemas.microsoft.com/office/drawing/2014/main" id="{B4311606-8CB4-4575-BA94-D8591BA221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254D7-CA09-43F3-B017-7F14D3B22AC5}"/>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1581657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3DD6-BC28-4561-B1CA-B9ECAF044E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5B5E6C-10CD-4810-BA57-5036D1904933}"/>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4" name="Footer Placeholder 3">
            <a:extLst>
              <a:ext uri="{FF2B5EF4-FFF2-40B4-BE49-F238E27FC236}">
                <a16:creationId xmlns:a16="http://schemas.microsoft.com/office/drawing/2014/main" id="{55135373-2E3F-4B37-BE1F-96EED474BE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30C29A-200F-4350-A15F-C12A91688BFA}"/>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9975686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B1CE9-E30E-4C12-B3A5-3F75126C43CF}"/>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3" name="Footer Placeholder 2">
            <a:extLst>
              <a:ext uri="{FF2B5EF4-FFF2-40B4-BE49-F238E27FC236}">
                <a16:creationId xmlns:a16="http://schemas.microsoft.com/office/drawing/2014/main" id="{26369CE3-8B77-4204-9ACE-529DA6E76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55134C-4EDA-4059-93E6-D17064C0BE8A}"/>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2893237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98B49-7001-4050-9595-A38673B10D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095FD9-B96F-46C0-8FD8-DC24A2952BF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83E1E6-C988-4AB2-B213-12FE8A9327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FCA81CB-0D53-4651-98CC-382F29CAFA4A}"/>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6" name="Footer Placeholder 5">
            <a:extLst>
              <a:ext uri="{FF2B5EF4-FFF2-40B4-BE49-F238E27FC236}">
                <a16:creationId xmlns:a16="http://schemas.microsoft.com/office/drawing/2014/main" id="{A86FDA15-CD63-4E76-8072-5793DE780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F7FAA-FE45-44CE-8E8C-872C642C785B}"/>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31094452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67CA-DE4F-4D6F-960F-C8BBCEA17FB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5EDB4E-3F11-4A4D-BBE5-46F82E82515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4847741-09AE-4644-99EA-C38958F7B1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F40BFEB-6829-42AC-8A59-562DEA992C0D}"/>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6" name="Footer Placeholder 5">
            <a:extLst>
              <a:ext uri="{FF2B5EF4-FFF2-40B4-BE49-F238E27FC236}">
                <a16:creationId xmlns:a16="http://schemas.microsoft.com/office/drawing/2014/main" id="{D9E17BBB-1FB5-468A-AC46-6566A259F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D1BBF-4BAF-490D-A98F-5ED9EFA1AC52}"/>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1250377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89CF5-CDFF-431E-90AA-BB5C8F6523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E5EEED-696C-4A18-9879-DFB127DAE7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48E24-8733-4A48-A327-E755A1518ED3}"/>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5" name="Footer Placeholder 4">
            <a:extLst>
              <a:ext uri="{FF2B5EF4-FFF2-40B4-BE49-F238E27FC236}">
                <a16:creationId xmlns:a16="http://schemas.microsoft.com/office/drawing/2014/main" id="{F290C0AF-19D0-4328-9CF7-5C06799F8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7CF7E-DE31-4347-BBF4-3C36AA9A4263}"/>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28425164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22026-BB4C-4E96-8793-207C2A4B369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D3570-CE39-4682-96B8-1B0CC54AF4F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068ED-D9F2-4026-8232-D2CF94F1443B}"/>
              </a:ext>
            </a:extLst>
          </p:cNvPr>
          <p:cNvSpPr>
            <a:spLocks noGrp="1"/>
          </p:cNvSpPr>
          <p:nvPr>
            <p:ph type="dt" sz="half" idx="10"/>
          </p:nvPr>
        </p:nvSpPr>
        <p:spPr/>
        <p:txBody>
          <a:bodyPr/>
          <a:lstStyle/>
          <a:p>
            <a:fld id="{57E37BBF-7C77-4EC5-AF47-94D028EF0758}" type="datetimeFigureOut">
              <a:rPr lang="en-US" smtClean="0"/>
              <a:t>3/11/2021</a:t>
            </a:fld>
            <a:endParaRPr lang="en-US"/>
          </a:p>
        </p:txBody>
      </p:sp>
      <p:sp>
        <p:nvSpPr>
          <p:cNvPr id="5" name="Footer Placeholder 4">
            <a:extLst>
              <a:ext uri="{FF2B5EF4-FFF2-40B4-BE49-F238E27FC236}">
                <a16:creationId xmlns:a16="http://schemas.microsoft.com/office/drawing/2014/main" id="{EF0BC833-F7DA-4F4B-A2E5-86B4CAC9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90736-D042-403B-A684-96A03BAF4840}"/>
              </a:ext>
            </a:extLst>
          </p:cNvPr>
          <p:cNvSpPr>
            <a:spLocks noGrp="1"/>
          </p:cNvSpPr>
          <p:nvPr>
            <p:ph type="sldNum" sz="quarter" idx="12"/>
          </p:nvPr>
        </p:nvSpPr>
        <p:spPr/>
        <p:txBody>
          <a:bodyPr/>
          <a:lstStyle/>
          <a:p>
            <a:fld id="{5CFE8929-5F0C-458A-88AC-7228B3844DCB}" type="slidenum">
              <a:rPr lang="en-US" smtClean="0"/>
              <a:t>‹#›</a:t>
            </a:fld>
            <a:endParaRPr lang="en-US"/>
          </a:p>
        </p:txBody>
      </p:sp>
    </p:spTree>
    <p:extLst>
      <p:ext uri="{BB962C8B-B14F-4D97-AF65-F5344CB8AC3E}">
        <p14:creationId xmlns:p14="http://schemas.microsoft.com/office/powerpoint/2010/main" val="185378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userDrawn="1"/>
        </p:nvSpPr>
        <p:spPr>
          <a:xfrm>
            <a:off x="452647"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3" y="5262296"/>
            <a:ext cx="3536625" cy="689514"/>
          </a:xfrm>
        </p:spPr>
        <p:txBody>
          <a:bodyPr anchor="ctr"/>
          <a:lstStyle>
            <a:lvl1pPr algn="l">
              <a:defRPr sz="2000"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446399" y="601200"/>
            <a:ext cx="8240400" cy="4204800"/>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05618" y="5262297"/>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3"/>
          <p:cNvSpPr>
            <a:spLocks noGrp="1"/>
          </p:cNvSpPr>
          <p:nvPr>
            <p:ph type="sldNum" sz="quarter" idx="12"/>
          </p:nvPr>
        </p:nvSpPr>
        <p:spPr>
          <a:xfrm>
            <a:off x="7800477" y="6056938"/>
            <a:ext cx="770468" cy="365125"/>
          </a:xfrm>
        </p:spPr>
        <p:txBody>
          <a:bodyPr/>
          <a:lstStyle>
            <a:lvl1pPr>
              <a:defRPr>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674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7.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61.xml"/><Relationship Id="rId7"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9.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0.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687476"/>
            <a:ext cx="7989752" cy="1083329"/>
          </a:xfrm>
          <a:prstGeom prst="rect">
            <a:avLst/>
          </a:prstGeom>
        </p:spPr>
        <p:txBody>
          <a:bodyPr vert="horz" lIns="91440" tIns="45720" rIns="91440" bIns="45720" rtlCol="0" anchor="ctr">
            <a:normAutofit/>
          </a:bodyPr>
          <a:lstStyle/>
          <a:p>
            <a:r>
              <a:rPr lang="en-US" dirty="0"/>
              <a:t>Master Slides</a:t>
            </a:r>
          </a:p>
        </p:txBody>
      </p:sp>
      <p:sp>
        <p:nvSpPr>
          <p:cNvPr id="3" name="Text Placeholder 2"/>
          <p:cNvSpPr>
            <a:spLocks noGrp="1"/>
          </p:cNvSpPr>
          <p:nvPr>
            <p:ph type="body" idx="1"/>
          </p:nvPr>
        </p:nvSpPr>
        <p:spPr>
          <a:xfrm>
            <a:off x="581193" y="1908952"/>
            <a:ext cx="7989752" cy="4131848"/>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6" name="Slide Number Placeholder 5"/>
          <p:cNvSpPr>
            <a:spLocks noGrp="1"/>
          </p:cNvSpPr>
          <p:nvPr>
            <p:ph type="sldNum" sz="quarter" idx="4"/>
          </p:nvPr>
        </p:nvSpPr>
        <p:spPr>
          <a:xfrm>
            <a:off x="7800477" y="6056938"/>
            <a:ext cx="770468"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8092"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1193" y="6051462"/>
            <a:ext cx="889803" cy="332876"/>
          </a:xfrm>
          <a:prstGeom prst="rect">
            <a:avLst/>
          </a:prstGeom>
        </p:spPr>
      </p:pic>
    </p:spTree>
    <p:extLst>
      <p:ext uri="{BB962C8B-B14F-4D97-AF65-F5344CB8AC3E}">
        <p14:creationId xmlns:p14="http://schemas.microsoft.com/office/powerpoint/2010/main" val="2795966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457200" rtl="0" eaLnBrk="1" latinLnBrk="0" hangingPunct="1">
        <a:spcBef>
          <a:spcPct val="0"/>
        </a:spcBef>
        <a:buNone/>
        <a:defRPr sz="3600" b="0" kern="1200" cap="none" spc="0">
          <a:ln>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800" b="0" kern="1200" cap="none" spc="0">
          <a:ln>
            <a:noFill/>
          </a:ln>
          <a:solidFill>
            <a:schemeClr val="tx1"/>
          </a:solidFill>
          <a:effectLst/>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600" b="0" kern="1200" cap="none" spc="0">
          <a:ln>
            <a:noFill/>
          </a:ln>
          <a:solidFill>
            <a:schemeClr val="tx1"/>
          </a:solidFill>
          <a:effectLst/>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400" b="0" kern="1200" cap="none" spc="0">
          <a:ln>
            <a:noFill/>
          </a:ln>
          <a:solidFill>
            <a:schemeClr val="tx1"/>
          </a:solidFill>
          <a:effectLst/>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684FFE-29FC-AA45-B918-4277CE0A4D1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6C7E2-52E0-754C-8CFF-75034360EB8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BC33D-2095-734F-BAD7-AC61B6E1BCE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D8451B-7C36-3D43-8159-39919DDD106F}" type="datetimeFigureOut">
              <a:rPr lang="en-US" smtClean="0"/>
              <a:t>3/11/2021</a:t>
            </a:fld>
            <a:endParaRPr lang="en-US" dirty="0"/>
          </a:p>
        </p:txBody>
      </p:sp>
      <p:sp>
        <p:nvSpPr>
          <p:cNvPr id="5" name="Footer Placeholder 4">
            <a:extLst>
              <a:ext uri="{FF2B5EF4-FFF2-40B4-BE49-F238E27FC236}">
                <a16:creationId xmlns:a16="http://schemas.microsoft.com/office/drawing/2014/main" id="{E2635E91-0004-634A-BCA0-0AC64255F9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B2E0A6-9212-454A-BBE0-1C07AACD628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F1214C19-7B70-E548-A608-340680BFD9AE}" type="slidenum">
              <a:rPr lang="en-US" smtClean="0"/>
              <a:pPr defTabSz="342900"/>
              <a:t>‹#›</a:t>
            </a:fld>
            <a:endParaRPr lang="en-US" dirty="0"/>
          </a:p>
        </p:txBody>
      </p:sp>
      <p:pic>
        <p:nvPicPr>
          <p:cNvPr id="7" name="Picture 6" descr="triangle_page#.png">
            <a:extLst>
              <a:ext uri="{FF2B5EF4-FFF2-40B4-BE49-F238E27FC236}">
                <a16:creationId xmlns:a16="http://schemas.microsoft.com/office/drawing/2014/main" id="{5EDAB164-3D65-584E-9C36-B30096E6E8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343400" y="6619893"/>
            <a:ext cx="435864" cy="240792"/>
          </a:xfrm>
          <a:prstGeom prst="rect">
            <a:avLst/>
          </a:prstGeom>
        </p:spPr>
      </p:pic>
    </p:spTree>
    <p:extLst>
      <p:ext uri="{BB962C8B-B14F-4D97-AF65-F5344CB8AC3E}">
        <p14:creationId xmlns:p14="http://schemas.microsoft.com/office/powerpoint/2010/main" val="27696483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3/11/2021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69023738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0CD98-853A-F64E-ACF0-373F4C33706F}" type="datetimeFigureOut">
              <a:rPr lang="en-US" smtClean="0"/>
              <a:t>3/11/2021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07E4E-8067-AD4F-B178-1331CF3F17ED}" type="slidenum">
              <a:rPr lang="en-US" smtClean="0"/>
              <a:t>‹#›</a:t>
            </a:fld>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860437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7BFAF-05B7-654D-A6E5-E10CC37601CB}" type="datetimeFigureOut">
              <a:rPr lang="en-US" smtClean="0"/>
              <a:t>3/11/2021</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444C5-9128-D04D-B1DB-628490163BD0}"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047893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733F0-41B8-114C-8FC4-C4F7802E4618}" type="datetimeFigureOut">
              <a:rPr lang="en-US" smtClean="0"/>
              <a:t>3/11/2021</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342FC-F2E7-4F4A-98F6-4CD551D72E9A}" type="slidenum">
              <a:rPr lang="en-US" smtClean="0"/>
              <a:t>‹#›</a:t>
            </a:fld>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23191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DE1E1-2FF6-FB4F-8D56-A0A79064568A}" type="datetimeFigureOut">
              <a:rPr lang="en-US" smtClean="0"/>
              <a:t>3/11/2021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2A36A-99A3-8047-A0DD-9AB92923F0CA}" type="slidenum">
              <a:rPr lang="en-US" smtClean="0"/>
              <a:t>‹#›</a:t>
            </a:fld>
            <a:endParaRPr lang="en-US"/>
          </a:p>
        </p:txBody>
      </p:sp>
    </p:spTree>
    <p:extLst>
      <p:ext uri="{BB962C8B-B14F-4D97-AF65-F5344CB8AC3E}">
        <p14:creationId xmlns:p14="http://schemas.microsoft.com/office/powerpoint/2010/main" val="190429349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37490-CB62-4970-B7BA-A8A6E406B55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A793B4-73FF-4705-9575-A9F0583884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2929C-CC62-4EC5-B1F3-E465581C0B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E37BBF-7C77-4EC5-AF47-94D028EF0758}" type="datetimeFigureOut">
              <a:rPr lang="en-US" smtClean="0"/>
              <a:t>3/11/2021</a:t>
            </a:fld>
            <a:endParaRPr lang="en-US"/>
          </a:p>
        </p:txBody>
      </p:sp>
      <p:sp>
        <p:nvSpPr>
          <p:cNvPr id="5" name="Footer Placeholder 4">
            <a:extLst>
              <a:ext uri="{FF2B5EF4-FFF2-40B4-BE49-F238E27FC236}">
                <a16:creationId xmlns:a16="http://schemas.microsoft.com/office/drawing/2014/main" id="{86F23C5C-3C0B-418B-8043-71155373D47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526CE6-BE9F-4898-8261-FD045A2C5B6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FE8929-5F0C-458A-88AC-7228B3844DCB}" type="slidenum">
              <a:rPr lang="en-US" smtClean="0"/>
              <a:t>‹#›</a:t>
            </a:fld>
            <a:endParaRPr lang="en-US"/>
          </a:p>
        </p:txBody>
      </p:sp>
      <p:pic>
        <p:nvPicPr>
          <p:cNvPr id="7" name="Picture 6">
            <a:extLst>
              <a:ext uri="{FF2B5EF4-FFF2-40B4-BE49-F238E27FC236}">
                <a16:creationId xmlns:a16="http://schemas.microsoft.com/office/drawing/2014/main" id="{42CD8BEA-9C7E-419B-A06B-DF69B94109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13423" y="304361"/>
            <a:ext cx="2810260" cy="1341877"/>
          </a:xfrm>
          <a:prstGeom prst="rect">
            <a:avLst/>
          </a:prstGeom>
        </p:spPr>
      </p:pic>
    </p:spTree>
    <p:extLst>
      <p:ext uri="{BB962C8B-B14F-4D97-AF65-F5344CB8AC3E}">
        <p14:creationId xmlns:p14="http://schemas.microsoft.com/office/powerpoint/2010/main" val="359420828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jpe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3.png"/><Relationship Id="rId25" Type="http://schemas.openxmlformats.org/officeDocument/2006/relationships/image" Target="../media/image61.jpeg"/><Relationship Id="rId2" Type="http://schemas.openxmlformats.org/officeDocument/2006/relationships/image" Target="../media/image38.png"/><Relationship Id="rId16" Type="http://schemas.openxmlformats.org/officeDocument/2006/relationships/image" Target="../media/image52.jpe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54.xml"/><Relationship Id="rId6" Type="http://schemas.openxmlformats.org/officeDocument/2006/relationships/image" Target="../media/image42.png"/><Relationship Id="rId11" Type="http://schemas.openxmlformats.org/officeDocument/2006/relationships/image" Target="../media/image47.jpe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jpeg"/><Relationship Id="rId23" Type="http://schemas.openxmlformats.org/officeDocument/2006/relationships/image" Target="../media/image59.jpe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image" Target="../media/image71.jpeg"/><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11.xml"/><Relationship Id="rId16" Type="http://schemas.openxmlformats.org/officeDocument/2006/relationships/image" Target="../media/image84.svg"/><Relationship Id="rId1" Type="http://schemas.openxmlformats.org/officeDocument/2006/relationships/slideLayout" Target="../slideLayouts/slideLayout53.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83.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hyperlink" Target="mailto:Chelsea.Wesner@usd.edu" TargetMode="External"/><Relationship Id="rId2" Type="http://schemas.openxmlformats.org/officeDocument/2006/relationships/notesSlide" Target="../notesSlides/notesSlide24.xml"/><Relationship Id="rId1" Type="http://schemas.openxmlformats.org/officeDocument/2006/relationships/slideLayout" Target="../slideLayouts/slideLayout78.xml"/><Relationship Id="rId4" Type="http://schemas.openxmlformats.org/officeDocument/2006/relationships/image" Target="../media/image100.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jp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tiff"/><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2.tiff"/><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tiff"/><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2.tiff"/><Relationship Id="rId2" Type="http://schemas.openxmlformats.org/officeDocument/2006/relationships/diagramData" Target="../diagrams/data5.xml"/><Relationship Id="rId1" Type="http://schemas.openxmlformats.org/officeDocument/2006/relationships/slideLayout" Target="../slideLayouts/slideLayout3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tiff"/><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2.tiff"/><Relationship Id="rId7" Type="http://schemas.openxmlformats.org/officeDocument/2006/relationships/diagramColors" Target="../diagrams/colors6.xml"/><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9.xml.rels><?xml version="1.0" encoding="UTF-8" standalone="yes"?>
<Relationships xmlns="http://schemas.openxmlformats.org/package/2006/relationships"><Relationship Id="rId3" Type="http://schemas.openxmlformats.org/officeDocument/2006/relationships/hyperlink" Target="mailto:creemensj@ecu.edu" TargetMode="External"/><Relationship Id="rId2" Type="http://schemas.openxmlformats.org/officeDocument/2006/relationships/image" Target="../media/image107.tiff"/><Relationship Id="rId1" Type="http://schemas.openxmlformats.org/officeDocument/2006/relationships/slideLayout" Target="../slideLayouts/slideLayout32.xml"/><Relationship Id="rId4" Type="http://schemas.openxmlformats.org/officeDocument/2006/relationships/hyperlink" Target="mailto:russellk14@ecu.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08.emf"/><Relationship Id="rId7" Type="http://schemas.openxmlformats.org/officeDocument/2006/relationships/diagramColors" Target="../diagrams/colors7.xml"/><Relationship Id="rId2" Type="http://schemas.openxmlformats.org/officeDocument/2006/relationships/notesSlide" Target="../notesSlides/notesSlide27.xml"/><Relationship Id="rId1" Type="http://schemas.openxmlformats.org/officeDocument/2006/relationships/slideLayout" Target="../slideLayouts/slideLayout6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hyperlink" Target="mailto:Michelyn.Bhandari@eku.edu" TargetMode="External"/><Relationship Id="rId3" Type="http://schemas.openxmlformats.org/officeDocument/2006/relationships/hyperlink" Target="mailto:Denyelle.Kenyon@usd.edu" TargetMode="External"/><Relationship Id="rId7" Type="http://schemas.openxmlformats.org/officeDocument/2006/relationships/hyperlink" Target="mailto:Clint.Pinion@eku.edu" TargetMode="External"/><Relationship Id="rId2" Type="http://schemas.openxmlformats.org/officeDocument/2006/relationships/hyperlink" Target="mailto:erik.carlton@hsc.wvu.edu" TargetMode="External"/><Relationship Id="rId1" Type="http://schemas.openxmlformats.org/officeDocument/2006/relationships/slideLayout" Target="../slideLayouts/slideLayout2.xml"/><Relationship Id="rId6" Type="http://schemas.openxmlformats.org/officeDocument/2006/relationships/hyperlink" Target="mailto:russellk14@ecu.edu" TargetMode="External"/><Relationship Id="rId5" Type="http://schemas.openxmlformats.org/officeDocument/2006/relationships/hyperlink" Target="mailto:creemensj@ecu.edu" TargetMode="External"/><Relationship Id="rId4" Type="http://schemas.openxmlformats.org/officeDocument/2006/relationships/hyperlink" Target="mailto:Chelsea.Wesner@usd.edu" TargetMode="External"/><Relationship Id="rId9" Type="http://schemas.openxmlformats.org/officeDocument/2006/relationships/hyperlink" Target="mailto:jehiri@arizona.edu"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42FE-AFAD-4758-8F7A-83B92B354BDA}"/>
              </a:ext>
            </a:extLst>
          </p:cNvPr>
          <p:cNvSpPr>
            <a:spLocks noGrp="1"/>
          </p:cNvSpPr>
          <p:nvPr>
            <p:ph type="ctrTitle"/>
          </p:nvPr>
        </p:nvSpPr>
        <p:spPr>
          <a:xfrm>
            <a:off x="451946" y="3715685"/>
            <a:ext cx="8240108" cy="1504844"/>
          </a:xfrm>
        </p:spPr>
        <p:txBody>
          <a:bodyPr>
            <a:normAutofit fontScale="90000"/>
          </a:bodyPr>
          <a:lstStyle/>
          <a:p>
            <a:r>
              <a:rPr lang="en-US" dirty="0"/>
              <a:t>Evaluation Strategies, Insights, and Tips</a:t>
            </a:r>
            <a:br>
              <a:rPr lang="en-US" dirty="0"/>
            </a:br>
            <a:r>
              <a:rPr lang="en-US" dirty="0"/>
              <a:t>March 16, 2021</a:t>
            </a:r>
            <a:br>
              <a:rPr lang="en-US" dirty="0"/>
            </a:br>
            <a:r>
              <a:rPr lang="en-US" dirty="0"/>
              <a:t>Webinar</a:t>
            </a:r>
          </a:p>
        </p:txBody>
      </p:sp>
    </p:spTree>
    <p:extLst>
      <p:ext uri="{BB962C8B-B14F-4D97-AF65-F5344CB8AC3E}">
        <p14:creationId xmlns:p14="http://schemas.microsoft.com/office/powerpoint/2010/main" val="15893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 name="Rectangle 9">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11">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13">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15">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17">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0271" y="457200"/>
            <a:ext cx="3758184" cy="914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pic>
        <p:nvPicPr>
          <p:cNvPr id="5" name="Graphic 4" descr="Arrow circle with solid fill">
            <a:extLst>
              <a:ext uri="{FF2B5EF4-FFF2-40B4-BE49-F238E27FC236}">
                <a16:creationId xmlns:a16="http://schemas.microsoft.com/office/drawing/2014/main" id="{954B88FC-D3B6-425D-9B38-84C91D0073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477" y="1475592"/>
            <a:ext cx="4107281" cy="4107281"/>
          </a:xfrm>
          <a:prstGeom prst="rect">
            <a:avLst/>
          </a:prstGeom>
        </p:spPr>
      </p:pic>
      <p:sp>
        <p:nvSpPr>
          <p:cNvPr id="22" name="Rectangle 21">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0843" y="601200"/>
            <a:ext cx="3757041" cy="57893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8FCAF45-49EE-4B1A-8702-2E81034F6696}"/>
              </a:ext>
            </a:extLst>
          </p:cNvPr>
          <p:cNvSpPr>
            <a:spLocks noGrp="1"/>
          </p:cNvSpPr>
          <p:nvPr>
            <p:ph type="title" idx="4294967295"/>
          </p:nvPr>
        </p:nvSpPr>
        <p:spPr>
          <a:xfrm>
            <a:off x="5155204" y="938022"/>
            <a:ext cx="3448319" cy="1188720"/>
          </a:xfrm>
        </p:spPr>
        <p:txBody>
          <a:bodyPr vert="horz" lIns="91440" tIns="45720" rIns="91440" bIns="45720" rtlCol="0" anchor="b">
            <a:normAutofit/>
          </a:bodyPr>
          <a:lstStyle/>
          <a:p>
            <a:pPr>
              <a:lnSpc>
                <a:spcPct val="90000"/>
              </a:lnSpc>
            </a:pPr>
            <a:r>
              <a:rPr lang="en-US" sz="2200" cap="all"/>
              <a:t>Regular, substantive review of evaluation findings</a:t>
            </a:r>
          </a:p>
        </p:txBody>
      </p:sp>
      <p:sp>
        <p:nvSpPr>
          <p:cNvPr id="3" name="Content Placeholder 2">
            <a:extLst>
              <a:ext uri="{FF2B5EF4-FFF2-40B4-BE49-F238E27FC236}">
                <a16:creationId xmlns:a16="http://schemas.microsoft.com/office/drawing/2014/main" id="{1DB81909-91E4-4F17-A640-FD1D6B0D86F5}"/>
              </a:ext>
            </a:extLst>
          </p:cNvPr>
          <p:cNvSpPr txBox="1">
            <a:spLocks/>
          </p:cNvSpPr>
          <p:nvPr/>
        </p:nvSpPr>
        <p:spPr>
          <a:xfrm>
            <a:off x="5155204" y="2340864"/>
            <a:ext cx="3448319" cy="379323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800" b="0" kern="1200" cap="none" spc="0">
                <a:ln>
                  <a:noFill/>
                </a:ln>
                <a:solidFill>
                  <a:schemeClr val="tx1"/>
                </a:solidFill>
                <a:effectLst/>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600" b="0" kern="1200" cap="none" spc="0">
                <a:ln>
                  <a:noFill/>
                </a:ln>
                <a:solidFill>
                  <a:schemeClr val="tx1"/>
                </a:solidFill>
                <a:effectLst/>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400" b="0" kern="1200" cap="none" spc="0">
                <a:ln>
                  <a:noFill/>
                </a:ln>
                <a:solidFill>
                  <a:schemeClr val="tx1"/>
                </a:solidFill>
                <a:effectLst/>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dirty="0"/>
              <a:t>Examples of specific changes based on evaluation results </a:t>
            </a:r>
          </a:p>
          <a:p>
            <a:pPr marL="324000" lvl="1" indent="0">
              <a:buFont typeface="Wingdings 2" panose="05020102010507070707" pitchFamily="18" charset="2"/>
              <a:buChar char=""/>
            </a:pPr>
            <a:endParaRPr lang="en-US" dirty="0"/>
          </a:p>
        </p:txBody>
      </p:sp>
    </p:spTree>
    <p:extLst>
      <p:ext uri="{BB962C8B-B14F-4D97-AF65-F5344CB8AC3E}">
        <p14:creationId xmlns:p14="http://schemas.microsoft.com/office/powerpoint/2010/main" val="148004976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62618-0D02-4C29-88C5-1EDF7F32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E2747F4-A0AE-425C-B527-E3E32461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9707F29A-1576-479E-B227-0D6498601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17B26C7-6F2F-453C-9C08-71E199E5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23">
            <a:extLst>
              <a:ext uri="{FF2B5EF4-FFF2-40B4-BE49-F238E27FC236}">
                <a16:creationId xmlns:a16="http://schemas.microsoft.com/office/drawing/2014/main" id="{A88E2400-FAC4-468B-846D-75E60D0A0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9144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5">
            <a:extLst>
              <a:ext uri="{FF2B5EF4-FFF2-40B4-BE49-F238E27FC236}">
                <a16:creationId xmlns:a16="http://schemas.microsoft.com/office/drawing/2014/main" id="{FAD2CA5C-E1A7-4B7C-8BD8-210689271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862" y="5141974"/>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568A3C7-3B99-4007-AD0F-0C81F0B8A6CC}"/>
              </a:ext>
            </a:extLst>
          </p:cNvPr>
          <p:cNvSpPr>
            <a:spLocks noGrp="1"/>
          </p:cNvSpPr>
          <p:nvPr>
            <p:ph type="title"/>
          </p:nvPr>
        </p:nvSpPr>
        <p:spPr>
          <a:xfrm>
            <a:off x="435894" y="5264487"/>
            <a:ext cx="8272212" cy="718870"/>
          </a:xfrm>
        </p:spPr>
        <p:txBody>
          <a:bodyPr vert="horz" lIns="91440" tIns="45720" rIns="91440" bIns="45720" rtlCol="0" anchor="b">
            <a:normAutofit/>
          </a:bodyPr>
          <a:lstStyle/>
          <a:p>
            <a:r>
              <a:rPr lang="en-US" sz="2800" cap="all">
                <a:solidFill>
                  <a:srgbClr val="FFFEFF"/>
                </a:solidFill>
              </a:rPr>
              <a:t>Common Issues and Pitfalls </a:t>
            </a:r>
          </a:p>
        </p:txBody>
      </p:sp>
      <p:grpSp>
        <p:nvGrpSpPr>
          <p:cNvPr id="11" name="Group 10">
            <a:extLst>
              <a:ext uri="{FF2B5EF4-FFF2-40B4-BE49-F238E27FC236}">
                <a16:creationId xmlns:a16="http://schemas.microsoft.com/office/drawing/2014/main" id="{05C8ED54-3CB3-46FA-8D60-648DEF6B0A91}"/>
              </a:ext>
            </a:extLst>
          </p:cNvPr>
          <p:cNvGrpSpPr/>
          <p:nvPr/>
        </p:nvGrpSpPr>
        <p:grpSpPr>
          <a:xfrm>
            <a:off x="792274" y="858445"/>
            <a:ext cx="7707828" cy="3961205"/>
            <a:chOff x="251431" y="1958028"/>
            <a:chExt cx="8769231" cy="4212496"/>
          </a:xfrm>
        </p:grpSpPr>
        <p:graphicFrame>
          <p:nvGraphicFramePr>
            <p:cNvPr id="4" name="Content Placeholder 2">
              <a:extLst>
                <a:ext uri="{FF2B5EF4-FFF2-40B4-BE49-F238E27FC236}">
                  <a16:creationId xmlns:a16="http://schemas.microsoft.com/office/drawing/2014/main" id="{CADEB2F6-1C73-45E4-A79D-5AB69F1FF675}"/>
                </a:ext>
              </a:extLst>
            </p:cNvPr>
            <p:cNvGraphicFramePr>
              <a:graphicFrameLocks/>
            </p:cNvGraphicFramePr>
            <p:nvPr>
              <p:extLst>
                <p:ext uri="{D42A27DB-BD31-4B8C-83A1-F6EECF244321}">
                  <p14:modId xmlns:p14="http://schemas.microsoft.com/office/powerpoint/2010/main" val="3537629989"/>
                </p:ext>
              </p:extLst>
            </p:nvPr>
          </p:nvGraphicFramePr>
          <p:xfrm>
            <a:off x="251431" y="1958028"/>
            <a:ext cx="5154589" cy="4212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Transfer with solid fill">
              <a:extLst>
                <a:ext uri="{FF2B5EF4-FFF2-40B4-BE49-F238E27FC236}">
                  <a16:creationId xmlns:a16="http://schemas.microsoft.com/office/drawing/2014/main" id="{BEF8F722-2B63-42FE-B46F-028EF9D1E111}"/>
                </a:ext>
              </a:extLst>
            </p:cNvPr>
            <p:cNvPicPr>
              <a:picLocks noChangeAspect="1"/>
            </p:cNvPicPr>
            <p:nvPr/>
          </p:nvPicPr>
          <p:blipFill>
            <a:blip r:embed="rId8">
              <a:duotone>
                <a:schemeClr val="accent6">
                  <a:shade val="45000"/>
                  <a:satMod val="135000"/>
                </a:schemeClr>
                <a:prstClr val="white"/>
              </a:duotone>
              <a:extLst>
                <a:ext uri="{96DAC541-7B7A-43D3-8B79-37D633B846F1}">
                  <asvg:svgBlip xmlns:asvg="http://schemas.microsoft.com/office/drawing/2016/SVG/main" r:embed="rId9"/>
                </a:ext>
              </a:extLst>
            </a:blip>
            <a:stretch>
              <a:fillRect/>
            </a:stretch>
          </p:blipFill>
          <p:spPr>
            <a:xfrm>
              <a:off x="6841050" y="2867756"/>
              <a:ext cx="1099678" cy="995448"/>
            </a:xfrm>
            <a:prstGeom prst="rect">
              <a:avLst/>
            </a:prstGeom>
          </p:spPr>
        </p:pic>
        <p:sp>
          <p:nvSpPr>
            <p:cNvPr id="10" name="TextBox 9">
              <a:extLst>
                <a:ext uri="{FF2B5EF4-FFF2-40B4-BE49-F238E27FC236}">
                  <a16:creationId xmlns:a16="http://schemas.microsoft.com/office/drawing/2014/main" id="{3A8AE02D-379D-419E-AC85-C783C58C9BEE}"/>
                </a:ext>
              </a:extLst>
            </p:cNvPr>
            <p:cNvSpPr txBox="1"/>
            <p:nvPr/>
          </p:nvSpPr>
          <p:spPr>
            <a:xfrm>
              <a:off x="5978203" y="3952237"/>
              <a:ext cx="3042459" cy="719687"/>
            </a:xfrm>
            <a:prstGeom prst="rect">
              <a:avLst/>
            </a:prstGeom>
            <a:noFill/>
          </p:spPr>
          <p:txBody>
            <a:bodyPr wrap="square" rtlCol="0">
              <a:noAutofit/>
            </a:bodyPr>
            <a:lstStyle/>
            <a:p>
              <a:pPr>
                <a:lnSpc>
                  <a:spcPct val="90000"/>
                </a:lnSpc>
                <a:spcAft>
                  <a:spcPts val="600"/>
                </a:spcAft>
              </a:pPr>
              <a:r>
                <a:rPr lang="en-US" dirty="0"/>
                <a:t>Substantive discussion &amp; action</a:t>
              </a:r>
            </a:p>
          </p:txBody>
        </p:sp>
      </p:grpSp>
      <p:sp>
        <p:nvSpPr>
          <p:cNvPr id="3" name="TextBox 2">
            <a:extLst>
              <a:ext uri="{FF2B5EF4-FFF2-40B4-BE49-F238E27FC236}">
                <a16:creationId xmlns:a16="http://schemas.microsoft.com/office/drawing/2014/main" id="{C4C4846D-B245-412C-8D9C-B29EA62C42DD}"/>
              </a:ext>
            </a:extLst>
          </p:cNvPr>
          <p:cNvSpPr txBox="1"/>
          <p:nvPr/>
        </p:nvSpPr>
        <p:spPr>
          <a:xfrm>
            <a:off x="5825894" y="3453689"/>
            <a:ext cx="2224430" cy="584775"/>
          </a:xfrm>
          <a:prstGeom prst="rect">
            <a:avLst/>
          </a:prstGeom>
          <a:noFill/>
        </p:spPr>
        <p:txBody>
          <a:bodyPr wrap="square" rtlCol="0">
            <a:spAutoFit/>
          </a:bodyPr>
          <a:lstStyle/>
          <a:p>
            <a:r>
              <a:rPr lang="en-US" sz="1400" dirty="0"/>
              <a:t>Changes not data-based</a:t>
            </a:r>
          </a:p>
          <a:p>
            <a:endParaRPr lang="en-US" dirty="0"/>
          </a:p>
        </p:txBody>
      </p:sp>
    </p:spTree>
    <p:extLst>
      <p:ext uri="{BB962C8B-B14F-4D97-AF65-F5344CB8AC3E}">
        <p14:creationId xmlns:p14="http://schemas.microsoft.com/office/powerpoint/2010/main" val="3033755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9EC6EB-20B4-47D9-B377-8AB3F9EDF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25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hand off">
            <a:extLst>
              <a:ext uri="{FF2B5EF4-FFF2-40B4-BE49-F238E27FC236}">
                <a16:creationId xmlns:a16="http://schemas.microsoft.com/office/drawing/2014/main" id="{9D05273C-9618-4CF3-805B-35E7A0C0EB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1D6CD10-98FC-4295-B0E3-77908B8EC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4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857251"/>
          </a:xfrm>
        </p:spPr>
        <p:txBody>
          <a:bodyPr>
            <a:noAutofit/>
          </a:bodyPr>
          <a:lstStyle/>
          <a:p>
            <a:pPr algn="ctr">
              <a:spcBef>
                <a:spcPts val="0"/>
              </a:spcBef>
            </a:pPr>
            <a:r>
              <a:rPr lang="en-US" sz="3200" b="1" dirty="0">
                <a:solidFill>
                  <a:schemeClr val="bg1"/>
                </a:solidFill>
                <a:latin typeface="Arial" charset="0"/>
                <a:ea typeface="Arial" charset="0"/>
                <a:cs typeface="Arial" charset="0"/>
              </a:rPr>
              <a:t>WVU School of Public Health</a:t>
            </a:r>
            <a:br>
              <a:rPr lang="en-US" sz="4000" b="1" dirty="0">
                <a:solidFill>
                  <a:schemeClr val="bg1"/>
                </a:solidFill>
                <a:latin typeface="Arial" charset="0"/>
                <a:ea typeface="Arial" charset="0"/>
                <a:cs typeface="Arial" charset="0"/>
              </a:rPr>
            </a:br>
            <a:br>
              <a:rPr lang="en-US" sz="4000" b="1" dirty="0">
                <a:solidFill>
                  <a:schemeClr val="bg1"/>
                </a:solidFill>
                <a:latin typeface="Arial" charset="0"/>
                <a:ea typeface="Arial" charset="0"/>
                <a:cs typeface="Arial" charset="0"/>
              </a:rPr>
            </a:br>
            <a:r>
              <a:rPr lang="en-US" sz="4000" b="1" dirty="0">
                <a:solidFill>
                  <a:schemeClr val="bg1"/>
                </a:solidFill>
                <a:latin typeface="Arial" charset="0"/>
                <a:ea typeface="Arial" charset="0"/>
                <a:cs typeface="Arial" charset="0"/>
              </a:rPr>
              <a:t>Strategic Compass &amp; Evaluation</a:t>
            </a:r>
            <a:endParaRPr lang="en-US" sz="4000" b="1" dirty="0">
              <a:solidFill>
                <a:schemeClr val="bg1"/>
              </a:solidFill>
              <a:latin typeface="Arial Black" charset="0"/>
              <a:ea typeface="Arial Black" charset="0"/>
              <a:cs typeface="Arial Black" charset="0"/>
            </a:endParaRPr>
          </a:p>
        </p:txBody>
      </p:sp>
      <p:sp>
        <p:nvSpPr>
          <p:cNvPr id="3" name="TextBox 2">
            <a:extLst>
              <a:ext uri="{FF2B5EF4-FFF2-40B4-BE49-F238E27FC236}">
                <a16:creationId xmlns:a16="http://schemas.microsoft.com/office/drawing/2014/main" id="{6E6D4023-29FF-8F4B-BDF3-A13C552EFA21}"/>
              </a:ext>
            </a:extLst>
          </p:cNvPr>
          <p:cNvSpPr txBox="1"/>
          <p:nvPr/>
        </p:nvSpPr>
        <p:spPr>
          <a:xfrm>
            <a:off x="3657600" y="4800601"/>
            <a:ext cx="51054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Erik L. Carlton, DrPH, 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Associate Dean | Director of Graduate Studies</a:t>
            </a:r>
          </a:p>
        </p:txBody>
      </p:sp>
    </p:spTree>
    <p:extLst>
      <p:ext uri="{BB962C8B-B14F-4D97-AF65-F5344CB8AC3E}">
        <p14:creationId xmlns:p14="http://schemas.microsoft.com/office/powerpoint/2010/main" val="2219902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B85B-8CD1-F34B-A846-3FEEC5EF0207}"/>
              </a:ext>
            </a:extLst>
          </p:cNvPr>
          <p:cNvSpPr>
            <a:spLocks noGrp="1"/>
          </p:cNvSpPr>
          <p:nvPr>
            <p:ph type="title"/>
          </p:nvPr>
        </p:nvSpPr>
        <p:spPr/>
        <p:txBody>
          <a:bodyPr>
            <a:normAutofit/>
          </a:bodyPr>
          <a:lstStyle/>
          <a:p>
            <a:r>
              <a:rPr lang="en-US" sz="4000" dirty="0">
                <a:latin typeface="Avenir Next" panose="020B0503020202020204" pitchFamily="34" charset="0"/>
              </a:rPr>
              <a:t>School Information</a:t>
            </a:r>
          </a:p>
        </p:txBody>
      </p:sp>
      <p:graphicFrame>
        <p:nvGraphicFramePr>
          <p:cNvPr id="6" name="Content Placeholder 5">
            <a:extLst>
              <a:ext uri="{FF2B5EF4-FFF2-40B4-BE49-F238E27FC236}">
                <a16:creationId xmlns:a16="http://schemas.microsoft.com/office/drawing/2014/main" id="{1F2D640D-9608-134B-A665-42AE92F08EC3}"/>
              </a:ext>
            </a:extLst>
          </p:cNvPr>
          <p:cNvGraphicFramePr>
            <a:graphicFrameLocks noGrp="1"/>
          </p:cNvGraphicFramePr>
          <p:nvPr>
            <p:ph idx="1"/>
          </p:nvPr>
        </p:nvGraphicFramePr>
        <p:xfrm>
          <a:off x="628650" y="1706357"/>
          <a:ext cx="7886702" cy="3747309"/>
        </p:xfrm>
        <a:graphic>
          <a:graphicData uri="http://schemas.openxmlformats.org/drawingml/2006/table">
            <a:tbl>
              <a:tblPr bandRow="1">
                <a:tableStyleId>{5C22544A-7EE6-4342-B048-85BDC9FD1C3A}</a:tableStyleId>
              </a:tblPr>
              <a:tblGrid>
                <a:gridCol w="3943351">
                  <a:extLst>
                    <a:ext uri="{9D8B030D-6E8A-4147-A177-3AD203B41FA5}">
                      <a16:colId xmlns:a16="http://schemas.microsoft.com/office/drawing/2014/main" val="1514276408"/>
                    </a:ext>
                  </a:extLst>
                </a:gridCol>
                <a:gridCol w="3943351">
                  <a:extLst>
                    <a:ext uri="{9D8B030D-6E8A-4147-A177-3AD203B41FA5}">
                      <a16:colId xmlns:a16="http://schemas.microsoft.com/office/drawing/2014/main" val="1847044621"/>
                    </a:ext>
                  </a:extLst>
                </a:gridCol>
              </a:tblGrid>
              <a:tr h="515653">
                <a:tc>
                  <a:txBody>
                    <a:bodyPr/>
                    <a:lstStyle/>
                    <a:p>
                      <a:r>
                        <a:rPr lang="en-US" sz="1600" b="1" dirty="0">
                          <a:solidFill>
                            <a:schemeClr val="bg1"/>
                          </a:solidFill>
                          <a:latin typeface="Avenir Next" panose="020B0503020202020204" pitchFamily="34" charset="0"/>
                        </a:rPr>
                        <a:t>Unit of Accreditation (2020, 7 </a:t>
                      </a:r>
                      <a:r>
                        <a:rPr lang="en-US" sz="1600" b="1" dirty="0" err="1">
                          <a:solidFill>
                            <a:schemeClr val="bg1"/>
                          </a:solidFill>
                          <a:latin typeface="Avenir Next" panose="020B0503020202020204" pitchFamily="34" charset="0"/>
                        </a:rPr>
                        <a:t>yrs</a:t>
                      </a:r>
                      <a:r>
                        <a:rPr lang="en-US" sz="1600" b="1" dirty="0">
                          <a:solidFill>
                            <a:schemeClr val="bg1"/>
                          </a:solidFill>
                          <a:latin typeface="Avenir Next" panose="020B0503020202020204" pitchFamily="34" charset="0"/>
                        </a:rPr>
                        <a:t>)</a:t>
                      </a:r>
                    </a:p>
                  </a:txBody>
                  <a:tcPr>
                    <a:solidFill>
                      <a:schemeClr val="accent5">
                        <a:lumMod val="75000"/>
                      </a:schemeClr>
                    </a:solidFill>
                  </a:tcPr>
                </a:tc>
                <a:tc>
                  <a:txBody>
                    <a:bodyPr/>
                    <a:lstStyle/>
                    <a:p>
                      <a:r>
                        <a:rPr lang="en-US" sz="1600" b="1" dirty="0">
                          <a:solidFill>
                            <a:schemeClr val="bg1"/>
                          </a:solidFill>
                          <a:latin typeface="Avenir Next" panose="020B0503020202020204" pitchFamily="34" charset="0"/>
                        </a:rPr>
                        <a:t>Primary Instructional Faculty</a:t>
                      </a:r>
                    </a:p>
                  </a:txBody>
                  <a:tcPr>
                    <a:solidFill>
                      <a:schemeClr val="accent5">
                        <a:lumMod val="75000"/>
                      </a:schemeClr>
                    </a:solidFill>
                  </a:tcPr>
                </a:tc>
                <a:extLst>
                  <a:ext uri="{0D108BD9-81ED-4DB2-BD59-A6C34878D82A}">
                    <a16:rowId xmlns:a16="http://schemas.microsoft.com/office/drawing/2014/main" val="4041972984"/>
                  </a:ext>
                </a:extLst>
              </a:tr>
              <a:tr h="515653">
                <a:tc>
                  <a:txBody>
                    <a:bodyPr/>
                    <a:lstStyle/>
                    <a:p>
                      <a:r>
                        <a:rPr lang="en-US" sz="1600" dirty="0">
                          <a:latin typeface="Avenir Next" panose="020B0503020202020204" pitchFamily="34" charset="0"/>
                        </a:rPr>
                        <a:t>School (2012); Program (1997)</a:t>
                      </a:r>
                    </a:p>
                  </a:txBody>
                  <a:tcPr/>
                </a:tc>
                <a:tc>
                  <a:txBody>
                    <a:bodyPr/>
                    <a:lstStyle/>
                    <a:p>
                      <a:r>
                        <a:rPr lang="en-US" sz="1600" dirty="0">
                          <a:latin typeface="Avenir Next" panose="020B0503020202020204" pitchFamily="34" charset="0"/>
                        </a:rPr>
                        <a:t>40</a:t>
                      </a:r>
                    </a:p>
                  </a:txBody>
                  <a:tcPr/>
                </a:tc>
                <a:extLst>
                  <a:ext uri="{0D108BD9-81ED-4DB2-BD59-A6C34878D82A}">
                    <a16:rowId xmlns:a16="http://schemas.microsoft.com/office/drawing/2014/main" val="948306778"/>
                  </a:ext>
                </a:extLst>
              </a:tr>
              <a:tr h="515653">
                <a:tc>
                  <a:txBody>
                    <a:bodyPr/>
                    <a:lstStyle/>
                    <a:p>
                      <a:r>
                        <a:rPr lang="en-US" sz="1600" b="1" dirty="0">
                          <a:solidFill>
                            <a:schemeClr val="bg1"/>
                          </a:solidFill>
                          <a:latin typeface="Avenir Next" panose="020B0503020202020204" pitchFamily="34" charset="0"/>
                        </a:rPr>
                        <a:t>Degrees Offered</a:t>
                      </a:r>
                    </a:p>
                  </a:txBody>
                  <a:tcPr>
                    <a:solidFill>
                      <a:schemeClr val="accent5">
                        <a:lumMod val="75000"/>
                      </a:schemeClr>
                    </a:solidFill>
                  </a:tcPr>
                </a:tc>
                <a:tc>
                  <a:txBody>
                    <a:bodyPr/>
                    <a:lstStyle/>
                    <a:p>
                      <a:r>
                        <a:rPr lang="en-US" sz="1600" b="1" dirty="0">
                          <a:solidFill>
                            <a:schemeClr val="bg1"/>
                          </a:solidFill>
                          <a:latin typeface="Avenir Next" panose="020B0503020202020204" pitchFamily="34" charset="0"/>
                        </a:rPr>
                        <a:t>Students (as of Spring 2021)</a:t>
                      </a:r>
                    </a:p>
                  </a:txBody>
                  <a:tcPr>
                    <a:solidFill>
                      <a:schemeClr val="accent5">
                        <a:lumMod val="75000"/>
                      </a:schemeClr>
                    </a:solidFill>
                  </a:tcPr>
                </a:tc>
                <a:extLst>
                  <a:ext uri="{0D108BD9-81ED-4DB2-BD59-A6C34878D82A}">
                    <a16:rowId xmlns:a16="http://schemas.microsoft.com/office/drawing/2014/main" val="4128465118"/>
                  </a:ext>
                </a:extLst>
              </a:tr>
              <a:tr h="985389">
                <a:tc>
                  <a:txBody>
                    <a:bodyPr/>
                    <a:lstStyle/>
                    <a:p>
                      <a:r>
                        <a:rPr lang="en-US" sz="1600" dirty="0">
                          <a:latin typeface="Avenir Next" panose="020B0503020202020204" pitchFamily="34" charset="0"/>
                        </a:rPr>
                        <a:t>Bachelors: PUBH (3), HSML</a:t>
                      </a:r>
                    </a:p>
                    <a:p>
                      <a:r>
                        <a:rPr lang="en-US" sz="1600" dirty="0">
                          <a:latin typeface="Avenir Next" panose="020B0503020202020204" pitchFamily="34" charset="0"/>
                        </a:rPr>
                        <a:t>Masters: MPH (5), MHA (2), MS*</a:t>
                      </a:r>
                    </a:p>
                    <a:p>
                      <a:r>
                        <a:rPr lang="en-US" sz="1600" dirty="0">
                          <a:latin typeface="Avenir Next" panose="020B0503020202020204" pitchFamily="34" charset="0"/>
                        </a:rPr>
                        <a:t>Doctoral (PhD): EPID, OEHS, SBHS</a:t>
                      </a:r>
                    </a:p>
                  </a:txBody>
                  <a:tcPr/>
                </a:tc>
                <a:tc>
                  <a:txBody>
                    <a:bodyPr/>
                    <a:lstStyle/>
                    <a:p>
                      <a:r>
                        <a:rPr lang="en-US" sz="1600" dirty="0">
                          <a:latin typeface="Avenir Next" panose="020B0503020202020204" pitchFamily="34" charset="0"/>
                        </a:rPr>
                        <a:t>Bachelors: 171</a:t>
                      </a:r>
                    </a:p>
                    <a:p>
                      <a:r>
                        <a:rPr lang="en-US" sz="1600" dirty="0">
                          <a:latin typeface="Avenir Next" panose="020B0503020202020204" pitchFamily="34" charset="0"/>
                        </a:rPr>
                        <a:t>Masters: 96</a:t>
                      </a:r>
                    </a:p>
                    <a:p>
                      <a:r>
                        <a:rPr lang="en-US" sz="1600" dirty="0">
                          <a:latin typeface="Avenir Next" panose="020B0503020202020204" pitchFamily="34" charset="0"/>
                        </a:rPr>
                        <a:t>Doctoral: 36</a:t>
                      </a:r>
                    </a:p>
                  </a:txBody>
                  <a:tcPr/>
                </a:tc>
                <a:extLst>
                  <a:ext uri="{0D108BD9-81ED-4DB2-BD59-A6C34878D82A}">
                    <a16:rowId xmlns:a16="http://schemas.microsoft.com/office/drawing/2014/main" val="3246562691"/>
                  </a:ext>
                </a:extLst>
              </a:tr>
              <a:tr h="515653">
                <a:tc gridSpan="2">
                  <a:txBody>
                    <a:bodyPr/>
                    <a:lstStyle/>
                    <a:p>
                      <a:pPr algn="ctr"/>
                      <a:r>
                        <a:rPr lang="en-US" sz="1600" b="1" dirty="0">
                          <a:solidFill>
                            <a:schemeClr val="bg1"/>
                          </a:solidFill>
                          <a:latin typeface="Avenir Next" panose="020B0503020202020204" pitchFamily="34" charset="0"/>
                        </a:rPr>
                        <a:t>MPH Concentrations</a:t>
                      </a:r>
                    </a:p>
                  </a:txBody>
                  <a:tcPr>
                    <a:solidFill>
                      <a:schemeClr val="accent5">
                        <a:lumMod val="75000"/>
                      </a:schemeClr>
                    </a:solidFill>
                  </a:tcPr>
                </a:tc>
                <a:tc hMerge="1">
                  <a:txBody>
                    <a:bodyPr/>
                    <a:lstStyle/>
                    <a:p>
                      <a:endParaRPr lang="en-US" b="1" dirty="0">
                        <a:solidFill>
                          <a:schemeClr val="bg1"/>
                        </a:solidFill>
                        <a:latin typeface="Avenir Next" panose="020B0503020202020204" pitchFamily="34" charset="0"/>
                      </a:endParaRPr>
                    </a:p>
                  </a:txBody>
                  <a:tcPr>
                    <a:solidFill>
                      <a:schemeClr val="accent5">
                        <a:lumMod val="75000"/>
                      </a:schemeClr>
                    </a:solidFill>
                  </a:tcPr>
                </a:tc>
                <a:extLst>
                  <a:ext uri="{0D108BD9-81ED-4DB2-BD59-A6C34878D82A}">
                    <a16:rowId xmlns:a16="http://schemas.microsoft.com/office/drawing/2014/main" val="1691735772"/>
                  </a:ext>
                </a:extLst>
              </a:tr>
              <a:tr h="699308">
                <a:tc gridSpan="2">
                  <a:txBody>
                    <a:bodyPr/>
                    <a:lstStyle/>
                    <a:p>
                      <a:pPr algn="ctr"/>
                      <a:r>
                        <a:rPr lang="en-US" sz="1600" dirty="0">
                          <a:latin typeface="Avenir Next" panose="020B0503020202020204" pitchFamily="34" charset="0"/>
                        </a:rPr>
                        <a:t>Biostatistics, Epidemiology, Health Policy, Social &amp; Behavioral Sciences,</a:t>
                      </a:r>
                    </a:p>
                    <a:p>
                      <a:pPr algn="ctr"/>
                      <a:r>
                        <a:rPr lang="en-US" sz="1600" dirty="0">
                          <a:latin typeface="Avenir Next" panose="020B0503020202020204" pitchFamily="34" charset="0"/>
                        </a:rPr>
                        <a:t>and Occupational &amp; Environmental Health Sciences</a:t>
                      </a:r>
                    </a:p>
                  </a:txBody>
                  <a:tcPr/>
                </a:tc>
                <a:tc hMerge="1">
                  <a:txBody>
                    <a:bodyPr/>
                    <a:lstStyle/>
                    <a:p>
                      <a:endParaRPr lang="en-US" dirty="0">
                        <a:latin typeface="Avenir Next" panose="020B0503020202020204" pitchFamily="34" charset="0"/>
                      </a:endParaRPr>
                    </a:p>
                  </a:txBody>
                  <a:tcPr/>
                </a:tc>
                <a:extLst>
                  <a:ext uri="{0D108BD9-81ED-4DB2-BD59-A6C34878D82A}">
                    <a16:rowId xmlns:a16="http://schemas.microsoft.com/office/drawing/2014/main" val="970793842"/>
                  </a:ext>
                </a:extLst>
              </a:tr>
            </a:tbl>
          </a:graphicData>
        </a:graphic>
      </p:graphicFrame>
      <p:sp>
        <p:nvSpPr>
          <p:cNvPr id="3" name="TextBox 2">
            <a:extLst>
              <a:ext uri="{FF2B5EF4-FFF2-40B4-BE49-F238E27FC236}">
                <a16:creationId xmlns:a16="http://schemas.microsoft.com/office/drawing/2014/main" id="{15225CDF-419C-4C45-A3F0-D9E40C559D9E}"/>
              </a:ext>
            </a:extLst>
          </p:cNvPr>
          <p:cNvSpPr txBox="1"/>
          <p:nvPr/>
        </p:nvSpPr>
        <p:spPr>
          <a:xfrm>
            <a:off x="3505200" y="5438002"/>
            <a:ext cx="5410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 Two (2) new MS programs planned to launch Fall 2021</a:t>
            </a:r>
          </a:p>
        </p:txBody>
      </p:sp>
    </p:spTree>
    <p:extLst>
      <p:ext uri="{BB962C8B-B14F-4D97-AF65-F5344CB8AC3E}">
        <p14:creationId xmlns:p14="http://schemas.microsoft.com/office/powerpoint/2010/main" val="1448409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8319-EBDE-A34A-B0D9-960B35E6454E}"/>
              </a:ext>
            </a:extLst>
          </p:cNvPr>
          <p:cNvSpPr>
            <a:spLocks noGrp="1"/>
          </p:cNvSpPr>
          <p:nvPr>
            <p:ph type="title"/>
          </p:nvPr>
        </p:nvSpPr>
        <p:spPr/>
        <p:txBody>
          <a:bodyPr>
            <a:normAutofit/>
          </a:bodyPr>
          <a:lstStyle/>
          <a:p>
            <a:r>
              <a:rPr lang="en-US" sz="4000" dirty="0">
                <a:latin typeface="Avenir Next" panose="020B0503020202020204" pitchFamily="34" charset="0"/>
              </a:rPr>
              <a:t>Competitive Landscape</a:t>
            </a:r>
          </a:p>
        </p:txBody>
      </p:sp>
      <p:sp>
        <p:nvSpPr>
          <p:cNvPr id="3" name="Content Placeholder 2">
            <a:extLst>
              <a:ext uri="{FF2B5EF4-FFF2-40B4-BE49-F238E27FC236}">
                <a16:creationId xmlns:a16="http://schemas.microsoft.com/office/drawing/2014/main" id="{977F3E75-1FFB-DA4B-9041-6DA350E88346}"/>
              </a:ext>
            </a:extLst>
          </p:cNvPr>
          <p:cNvSpPr>
            <a:spLocks noGrp="1"/>
          </p:cNvSpPr>
          <p:nvPr>
            <p:ph idx="1"/>
          </p:nvPr>
        </p:nvSpPr>
        <p:spPr/>
        <p:txBody>
          <a:bodyPr>
            <a:normAutofit/>
          </a:bodyPr>
          <a:lstStyle/>
          <a:p>
            <a:r>
              <a:rPr lang="en-US" sz="2400" dirty="0">
                <a:latin typeface="Avenir Next" panose="020B0503020202020204" pitchFamily="34" charset="0"/>
              </a:rPr>
              <a:t>CEPH Schools in Adjoining States: 10</a:t>
            </a:r>
          </a:p>
          <a:p>
            <a:r>
              <a:rPr lang="en-US" sz="2400" dirty="0">
                <a:latin typeface="Avenir Next" panose="020B0503020202020204" pitchFamily="34" charset="0"/>
              </a:rPr>
              <a:t>CEPH Schools in Broader Region: 29 (43% of CEPH)</a:t>
            </a:r>
          </a:p>
        </p:txBody>
      </p:sp>
      <p:graphicFrame>
        <p:nvGraphicFramePr>
          <p:cNvPr id="4" name="Table 3">
            <a:extLst>
              <a:ext uri="{FF2B5EF4-FFF2-40B4-BE49-F238E27FC236}">
                <a16:creationId xmlns:a16="http://schemas.microsoft.com/office/drawing/2014/main" id="{800666DF-2343-DD4A-9E01-7829DBD1EED1}"/>
              </a:ext>
            </a:extLst>
          </p:cNvPr>
          <p:cNvGraphicFramePr>
            <a:graphicFrameLocks noGrp="1"/>
          </p:cNvGraphicFramePr>
          <p:nvPr/>
        </p:nvGraphicFramePr>
        <p:xfrm>
          <a:off x="1524000" y="3200400"/>
          <a:ext cx="6096000" cy="1854200"/>
        </p:xfrm>
        <a:graphic>
          <a:graphicData uri="http://schemas.openxmlformats.org/drawingml/2006/table">
            <a:tbl>
              <a:tblPr bandRow="1">
                <a:tableStyleId>{00A15C55-8517-42AA-B614-E9B94910E393}</a:tableStyleId>
              </a:tblPr>
              <a:tblGrid>
                <a:gridCol w="3048000">
                  <a:extLst>
                    <a:ext uri="{9D8B030D-6E8A-4147-A177-3AD203B41FA5}">
                      <a16:colId xmlns:a16="http://schemas.microsoft.com/office/drawing/2014/main" val="2750514604"/>
                    </a:ext>
                  </a:extLst>
                </a:gridCol>
                <a:gridCol w="3048000">
                  <a:extLst>
                    <a:ext uri="{9D8B030D-6E8A-4147-A177-3AD203B41FA5}">
                      <a16:colId xmlns:a16="http://schemas.microsoft.com/office/drawing/2014/main" val="3539127447"/>
                    </a:ext>
                  </a:extLst>
                </a:gridCol>
              </a:tblGrid>
              <a:tr h="370840">
                <a:tc>
                  <a:txBody>
                    <a:bodyPr/>
                    <a:lstStyle/>
                    <a:p>
                      <a:r>
                        <a:rPr lang="en-US" sz="1800" dirty="0">
                          <a:latin typeface="Avenir Next" panose="020B0503020202020204" pitchFamily="34" charset="0"/>
                        </a:rPr>
                        <a:t>Johns Hopkins</a:t>
                      </a:r>
                    </a:p>
                  </a:txBody>
                  <a:tcPr/>
                </a:tc>
                <a:tc>
                  <a:txBody>
                    <a:bodyPr/>
                    <a:lstStyle/>
                    <a:p>
                      <a:r>
                        <a:rPr lang="en-US" sz="1800" dirty="0">
                          <a:latin typeface="Avenir Next" panose="020B0503020202020204" pitchFamily="34" charset="0"/>
                        </a:rPr>
                        <a:t>George Washington</a:t>
                      </a:r>
                    </a:p>
                  </a:txBody>
                  <a:tcPr/>
                </a:tc>
                <a:extLst>
                  <a:ext uri="{0D108BD9-81ED-4DB2-BD59-A6C34878D82A}">
                    <a16:rowId xmlns:a16="http://schemas.microsoft.com/office/drawing/2014/main" val="3017345468"/>
                  </a:ext>
                </a:extLst>
              </a:tr>
              <a:tr h="370840">
                <a:tc>
                  <a:txBody>
                    <a:bodyPr/>
                    <a:lstStyle/>
                    <a:p>
                      <a:r>
                        <a:rPr lang="en-US" sz="1800" dirty="0">
                          <a:latin typeface="Avenir Next" panose="020B0503020202020204" pitchFamily="34" charset="0"/>
                        </a:rPr>
                        <a:t>Harvard; UNC</a:t>
                      </a:r>
                    </a:p>
                  </a:txBody>
                  <a:tcPr/>
                </a:tc>
                <a:tc>
                  <a:txBody>
                    <a:bodyPr/>
                    <a:lstStyle/>
                    <a:p>
                      <a:r>
                        <a:rPr lang="en-US" sz="1800" dirty="0">
                          <a:latin typeface="Avenir Next" panose="020B0503020202020204" pitchFamily="34" charset="0"/>
                        </a:rPr>
                        <a:t>Pittsburgh</a:t>
                      </a:r>
                    </a:p>
                  </a:txBody>
                  <a:tcPr/>
                </a:tc>
                <a:extLst>
                  <a:ext uri="{0D108BD9-81ED-4DB2-BD59-A6C34878D82A}">
                    <a16:rowId xmlns:a16="http://schemas.microsoft.com/office/drawing/2014/main" val="1904687807"/>
                  </a:ext>
                </a:extLst>
              </a:tr>
              <a:tr h="370840">
                <a:tc>
                  <a:txBody>
                    <a:bodyPr/>
                    <a:lstStyle/>
                    <a:p>
                      <a:r>
                        <a:rPr lang="en-US" sz="1800" dirty="0">
                          <a:latin typeface="Avenir Next" panose="020B0503020202020204" pitchFamily="34" charset="0"/>
                        </a:rPr>
                        <a:t>Columbia</a:t>
                      </a:r>
                    </a:p>
                  </a:txBody>
                  <a:tcPr/>
                </a:tc>
                <a:tc>
                  <a:txBody>
                    <a:bodyPr/>
                    <a:lstStyle/>
                    <a:p>
                      <a:r>
                        <a:rPr lang="en-US" sz="1800" dirty="0">
                          <a:latin typeface="Avenir Next" panose="020B0503020202020204" pitchFamily="34" charset="0"/>
                        </a:rPr>
                        <a:t>Ohio State</a:t>
                      </a:r>
                    </a:p>
                  </a:txBody>
                  <a:tcPr/>
                </a:tc>
                <a:extLst>
                  <a:ext uri="{0D108BD9-81ED-4DB2-BD59-A6C34878D82A}">
                    <a16:rowId xmlns:a16="http://schemas.microsoft.com/office/drawing/2014/main" val="937466769"/>
                  </a:ext>
                </a:extLst>
              </a:tr>
              <a:tr h="370840">
                <a:tc>
                  <a:txBody>
                    <a:bodyPr/>
                    <a:lstStyle/>
                    <a:p>
                      <a:r>
                        <a:rPr lang="en-US" sz="1800" dirty="0">
                          <a:latin typeface="Avenir Next" panose="020B0503020202020204" pitchFamily="34" charset="0"/>
                        </a:rPr>
                        <a:t>Michigan</a:t>
                      </a:r>
                    </a:p>
                  </a:txBody>
                  <a:tcPr/>
                </a:tc>
                <a:tc>
                  <a:txBody>
                    <a:bodyPr/>
                    <a:lstStyle/>
                    <a:p>
                      <a:r>
                        <a:rPr lang="en-US" sz="1800" dirty="0">
                          <a:latin typeface="Avenir Next" panose="020B0503020202020204" pitchFamily="34" charset="0"/>
                        </a:rPr>
                        <a:t>Rutgers</a:t>
                      </a:r>
                    </a:p>
                  </a:txBody>
                  <a:tcPr/>
                </a:tc>
                <a:extLst>
                  <a:ext uri="{0D108BD9-81ED-4DB2-BD59-A6C34878D82A}">
                    <a16:rowId xmlns:a16="http://schemas.microsoft.com/office/drawing/2014/main" val="3664984056"/>
                  </a:ext>
                </a:extLst>
              </a:tr>
              <a:tr h="370840">
                <a:tc>
                  <a:txBody>
                    <a:bodyPr/>
                    <a:lstStyle/>
                    <a:p>
                      <a:r>
                        <a:rPr lang="en-US" sz="1800" dirty="0">
                          <a:latin typeface="Avenir Next" panose="020B0503020202020204" pitchFamily="34" charset="0"/>
                        </a:rPr>
                        <a:t>Boston</a:t>
                      </a:r>
                    </a:p>
                  </a:txBody>
                  <a:tcPr/>
                </a:tc>
                <a:tc>
                  <a:txBody>
                    <a:bodyPr/>
                    <a:lstStyle/>
                    <a:p>
                      <a:r>
                        <a:rPr lang="en-US" sz="1800" dirty="0">
                          <a:latin typeface="Avenir Next" panose="020B0503020202020204" pitchFamily="34" charset="0"/>
                        </a:rPr>
                        <a:t>Kentucky</a:t>
                      </a:r>
                    </a:p>
                  </a:txBody>
                  <a:tcPr/>
                </a:tc>
                <a:extLst>
                  <a:ext uri="{0D108BD9-81ED-4DB2-BD59-A6C34878D82A}">
                    <a16:rowId xmlns:a16="http://schemas.microsoft.com/office/drawing/2014/main" val="2814716147"/>
                  </a:ext>
                </a:extLst>
              </a:tr>
            </a:tbl>
          </a:graphicData>
        </a:graphic>
      </p:graphicFrame>
    </p:spTree>
    <p:extLst>
      <p:ext uri="{BB962C8B-B14F-4D97-AF65-F5344CB8AC3E}">
        <p14:creationId xmlns:p14="http://schemas.microsoft.com/office/powerpoint/2010/main" val="3765056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6ACEC6-439C-9B40-9541-A03D2BFB0551}"/>
              </a:ext>
            </a:extLst>
          </p:cNvPr>
          <p:cNvGrpSpPr/>
          <p:nvPr/>
        </p:nvGrpSpPr>
        <p:grpSpPr>
          <a:xfrm>
            <a:off x="4146" y="340423"/>
            <a:ext cx="9139855" cy="5143500"/>
            <a:chOff x="4146" y="857251"/>
            <a:chExt cx="9139855" cy="5143500"/>
          </a:xfrm>
        </p:grpSpPr>
        <p:pic>
          <p:nvPicPr>
            <p:cNvPr id="28" name="Picture 27">
              <a:extLst>
                <a:ext uri="{FF2B5EF4-FFF2-40B4-BE49-F238E27FC236}">
                  <a16:creationId xmlns:a16="http://schemas.microsoft.com/office/drawing/2014/main" id="{FF3599B7-38BB-654D-872C-3993695DF03F}"/>
                </a:ext>
              </a:extLst>
            </p:cNvPr>
            <p:cNvPicPr>
              <a:picLocks noChangeAspect="1"/>
            </p:cNvPicPr>
            <p:nvPr/>
          </p:nvPicPr>
          <p:blipFill>
            <a:blip r:embed="rId2"/>
            <a:stretch>
              <a:fillRect/>
            </a:stretch>
          </p:blipFill>
          <p:spPr>
            <a:xfrm>
              <a:off x="4146" y="857251"/>
              <a:ext cx="9139855" cy="5143500"/>
            </a:xfrm>
            <a:prstGeom prst="rect">
              <a:avLst/>
            </a:prstGeom>
          </p:spPr>
        </p:pic>
        <p:pic>
          <p:nvPicPr>
            <p:cNvPr id="11" name="Picture 10"/>
            <p:cNvPicPr>
              <a:picLocks noChangeAspect="1"/>
            </p:cNvPicPr>
            <p:nvPr/>
          </p:nvPicPr>
          <p:blipFill>
            <a:blip r:embed="rId3"/>
            <a:stretch>
              <a:fillRect/>
            </a:stretch>
          </p:blipFill>
          <p:spPr>
            <a:xfrm>
              <a:off x="3274498" y="3584863"/>
              <a:ext cx="459303" cy="318109"/>
            </a:xfrm>
            <a:prstGeom prst="rect">
              <a:avLst/>
            </a:prstGeom>
          </p:spPr>
        </p:pic>
        <p:pic>
          <p:nvPicPr>
            <p:cNvPr id="12" name="Picture 11"/>
            <p:cNvPicPr>
              <a:picLocks noChangeAspect="1"/>
            </p:cNvPicPr>
            <p:nvPr/>
          </p:nvPicPr>
          <p:blipFill>
            <a:blip r:embed="rId4"/>
            <a:stretch>
              <a:fillRect/>
            </a:stretch>
          </p:blipFill>
          <p:spPr>
            <a:xfrm>
              <a:off x="3954893" y="2346415"/>
              <a:ext cx="320179" cy="320179"/>
            </a:xfrm>
            <a:prstGeom prst="rect">
              <a:avLst/>
            </a:prstGeom>
          </p:spPr>
        </p:pic>
        <p:pic>
          <p:nvPicPr>
            <p:cNvPr id="15" name="Picture 14"/>
            <p:cNvPicPr>
              <a:picLocks noChangeAspect="1"/>
            </p:cNvPicPr>
            <p:nvPr/>
          </p:nvPicPr>
          <p:blipFill rotWithShape="1">
            <a:blip r:embed="rId5"/>
            <a:srcRect l="5093" t="8140" r="4765" b="8864"/>
            <a:stretch/>
          </p:blipFill>
          <p:spPr>
            <a:xfrm>
              <a:off x="5461031" y="2346415"/>
              <a:ext cx="429280" cy="246479"/>
            </a:xfrm>
            <a:prstGeom prst="rect">
              <a:avLst/>
            </a:prstGeom>
          </p:spPr>
        </p:pic>
        <p:pic>
          <p:nvPicPr>
            <p:cNvPr id="16" name="Picture 15"/>
            <p:cNvPicPr>
              <a:picLocks noChangeAspect="1"/>
            </p:cNvPicPr>
            <p:nvPr/>
          </p:nvPicPr>
          <p:blipFill rotWithShape="1">
            <a:blip r:embed="rId6"/>
            <a:srcRect l="30830" t="15149" r="30942" b="13476"/>
            <a:stretch/>
          </p:blipFill>
          <p:spPr>
            <a:xfrm>
              <a:off x="8234897" y="2182773"/>
              <a:ext cx="308247" cy="323732"/>
            </a:xfrm>
            <a:prstGeom prst="rect">
              <a:avLst/>
            </a:prstGeom>
          </p:spPr>
        </p:pic>
        <p:pic>
          <p:nvPicPr>
            <p:cNvPr id="21" name="Picture 20"/>
            <p:cNvPicPr>
              <a:picLocks noChangeAspect="1"/>
            </p:cNvPicPr>
            <p:nvPr/>
          </p:nvPicPr>
          <p:blipFill rotWithShape="1">
            <a:blip r:embed="rId7"/>
            <a:srcRect l="5721" t="15635" r="6075" b="15742"/>
            <a:stretch/>
          </p:blipFill>
          <p:spPr>
            <a:xfrm>
              <a:off x="7011320" y="3416613"/>
              <a:ext cx="315000" cy="245075"/>
            </a:xfrm>
            <a:prstGeom prst="rect">
              <a:avLst/>
            </a:prstGeom>
          </p:spPr>
        </p:pic>
        <p:pic>
          <p:nvPicPr>
            <p:cNvPr id="24" name="Picture 23"/>
            <p:cNvPicPr>
              <a:picLocks noChangeAspect="1"/>
            </p:cNvPicPr>
            <p:nvPr/>
          </p:nvPicPr>
          <p:blipFill rotWithShape="1">
            <a:blip r:embed="rId8"/>
            <a:srcRect l="4381" t="12093" r="2907"/>
            <a:stretch/>
          </p:blipFill>
          <p:spPr>
            <a:xfrm>
              <a:off x="7247456" y="2738842"/>
              <a:ext cx="448745" cy="425487"/>
            </a:xfrm>
            <a:prstGeom prst="rect">
              <a:avLst/>
            </a:prstGeom>
          </p:spPr>
        </p:pic>
        <p:pic>
          <p:nvPicPr>
            <p:cNvPr id="1026" name="Picture 2" descr="Accent Archive">
              <a:extLst>
                <a:ext uri="{FF2B5EF4-FFF2-40B4-BE49-F238E27FC236}">
                  <a16:creationId xmlns:a16="http://schemas.microsoft.com/office/drawing/2014/main" id="{19DC4178-D1AD-6748-8D05-D4A3A93F3D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4572" y="4935782"/>
              <a:ext cx="381000" cy="285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mphis Tigers - Wikipedia">
              <a:extLst>
                <a:ext uri="{FF2B5EF4-FFF2-40B4-BE49-F238E27FC236}">
                  <a16:creationId xmlns:a16="http://schemas.microsoft.com/office/drawing/2014/main" id="{710FDA77-0049-1F4C-BAA3-8ECEC416AE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5477637"/>
              <a:ext cx="372349" cy="323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Downloads : SLU">
              <a:extLst>
                <a:ext uri="{FF2B5EF4-FFF2-40B4-BE49-F238E27FC236}">
                  <a16:creationId xmlns:a16="http://schemas.microsoft.com/office/drawing/2014/main" id="{B57152D7-54CB-844C-8608-90319323B1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3661688"/>
              <a:ext cx="369888" cy="427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xProf Blog">
              <a:extLst>
                <a:ext uri="{FF2B5EF4-FFF2-40B4-BE49-F238E27FC236}">
                  <a16:creationId xmlns:a16="http://schemas.microsoft.com/office/drawing/2014/main" id="{DF046FF1-B037-6A44-BFF6-D8B7F54385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0423" y="4840532"/>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ty of Maryland, College Park - Wikipedia">
              <a:extLst>
                <a:ext uri="{FF2B5EF4-FFF2-40B4-BE49-F238E27FC236}">
                  <a16:creationId xmlns:a16="http://schemas.microsoft.com/office/drawing/2014/main" id="{8E7B667A-36A7-6241-80E7-381809BA3A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2246" y="2905526"/>
              <a:ext cx="438151" cy="438151"/>
            </a:xfrm>
            <a:prstGeom prst="rect">
              <a:avLst/>
            </a:prstGeom>
            <a:solidFill>
              <a:schemeClr val="bg1"/>
            </a:solidFill>
          </p:spPr>
        </p:pic>
        <p:pic>
          <p:nvPicPr>
            <p:cNvPr id="1036" name="Picture 12" descr="U-M University of Michigan Arm [EPS-PDF] | University of michigan logo,  University of michigan, Michigan">
              <a:extLst>
                <a:ext uri="{FF2B5EF4-FFF2-40B4-BE49-F238E27FC236}">
                  <a16:creationId xmlns:a16="http://schemas.microsoft.com/office/drawing/2014/main" id="{1444690B-4C79-B04B-84B3-C8D0A29D45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98185" y="890061"/>
              <a:ext cx="407987" cy="4537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UPUI launches search for executive vice chancellor and chief academic  officer: Newscenter: Indiana University–Purdue University Indianapolis">
              <a:extLst>
                <a:ext uri="{FF2B5EF4-FFF2-40B4-BE49-F238E27FC236}">
                  <a16:creationId xmlns:a16="http://schemas.microsoft.com/office/drawing/2014/main" id="{536B702C-8C90-AC4D-BB1D-16D2D24743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7341" y="2373262"/>
              <a:ext cx="323571" cy="2933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ogos and Lockups: Design: Brand Guidelines: Indiana University">
              <a:extLst>
                <a:ext uri="{FF2B5EF4-FFF2-40B4-BE49-F238E27FC236}">
                  <a16:creationId xmlns:a16="http://schemas.microsoft.com/office/drawing/2014/main" id="{E31DEE75-85FB-244E-A50C-BC8DB67D9FB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28567" y="2885517"/>
              <a:ext cx="317672" cy="3176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ty of Illinois at Chicago - Wikipedia">
              <a:extLst>
                <a:ext uri="{FF2B5EF4-FFF2-40B4-BE49-F238E27FC236}">
                  <a16:creationId xmlns:a16="http://schemas.microsoft.com/office/drawing/2014/main" id="{DD95BF9D-31C4-B647-8643-AC40B28F09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4802" y="890061"/>
              <a:ext cx="438151" cy="438151"/>
            </a:xfrm>
            <a:prstGeom prst="rect">
              <a:avLst/>
            </a:prstGeom>
            <a:solidFill>
              <a:schemeClr val="bg1"/>
            </a:solidFill>
          </p:spPr>
        </p:pic>
        <p:pic>
          <p:nvPicPr>
            <p:cNvPr id="1044" name="Picture 20" descr="Postdoctoral Fellowship Search Suspended | Joukowsky Institute for  Archaeology | Brown University">
              <a:extLst>
                <a:ext uri="{FF2B5EF4-FFF2-40B4-BE49-F238E27FC236}">
                  <a16:creationId xmlns:a16="http://schemas.microsoft.com/office/drawing/2014/main" id="{9DB120CC-E4A0-5443-95ED-5ACA4F2FD0A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95315" y="913482"/>
              <a:ext cx="307975" cy="357905"/>
            </a:xfrm>
            <a:prstGeom prst="rect">
              <a:avLst/>
            </a:prstGeom>
            <a:solidFill>
              <a:schemeClr val="bg1"/>
            </a:solidFill>
          </p:spPr>
        </p:pic>
        <p:pic>
          <p:nvPicPr>
            <p:cNvPr id="1046" name="Picture 22" descr="UMass Minutemen and Minutewomen - Wikipedia">
              <a:extLst>
                <a:ext uri="{FF2B5EF4-FFF2-40B4-BE49-F238E27FC236}">
                  <a16:creationId xmlns:a16="http://schemas.microsoft.com/office/drawing/2014/main" id="{F71F9932-9B86-174A-A8F0-52AB2FF9D7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60217" y="1313825"/>
              <a:ext cx="374227"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oston University Logo Vector (.EPS) Free Download">
              <a:extLst>
                <a:ext uri="{FF2B5EF4-FFF2-40B4-BE49-F238E27FC236}">
                  <a16:creationId xmlns:a16="http://schemas.microsoft.com/office/drawing/2014/main" id="{3BC31700-3337-1A43-B037-259AA8C629A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73605" y="1019175"/>
              <a:ext cx="3810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lbany Great Danes - Wikipedia">
              <a:extLst>
                <a:ext uri="{FF2B5EF4-FFF2-40B4-BE49-F238E27FC236}">
                  <a16:creationId xmlns:a16="http://schemas.microsoft.com/office/drawing/2014/main" id="{0899FCC9-5FD5-1A4B-85A1-1093B5D02C6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85870" y="858687"/>
              <a:ext cx="405343" cy="285751"/>
            </a:xfrm>
            <a:prstGeom prst="rect">
              <a:avLst/>
            </a:prstGeom>
            <a:solidFill>
              <a:schemeClr val="bg1"/>
            </a:solidFill>
          </p:spPr>
        </p:pic>
        <p:pic>
          <p:nvPicPr>
            <p:cNvPr id="1052" name="Picture 28" descr="Downloads - SUNY">
              <a:extLst>
                <a:ext uri="{FF2B5EF4-FFF2-40B4-BE49-F238E27FC236}">
                  <a16:creationId xmlns:a16="http://schemas.microsoft.com/office/drawing/2014/main" id="{C182F5F3-3195-3F45-961B-B1D409958E9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17093" y="1608585"/>
              <a:ext cx="375705" cy="375705"/>
            </a:xfrm>
            <a:prstGeom prst="rect">
              <a:avLst/>
            </a:prstGeom>
            <a:solidFill>
              <a:schemeClr val="bg1"/>
            </a:solidFill>
          </p:spPr>
        </p:pic>
        <p:pic>
          <p:nvPicPr>
            <p:cNvPr id="1054" name="Picture 30" descr="CUNY logo - ideas42">
              <a:extLst>
                <a:ext uri="{FF2B5EF4-FFF2-40B4-BE49-F238E27FC236}">
                  <a16:creationId xmlns:a16="http://schemas.microsoft.com/office/drawing/2014/main" id="{4F21A899-57D8-A44A-9A5E-6CB2AD02A61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42342" y="2275990"/>
              <a:ext cx="314239" cy="31423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ile:Rutgers Scarlet Knights logo.svg - Wikipedia">
              <a:extLst>
                <a:ext uri="{FF2B5EF4-FFF2-40B4-BE49-F238E27FC236}">
                  <a16:creationId xmlns:a16="http://schemas.microsoft.com/office/drawing/2014/main" id="{4D96B5A0-12A2-F74A-9C12-3F54E13251D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89662" y="2749137"/>
              <a:ext cx="352167" cy="312780"/>
            </a:xfrm>
            <a:prstGeom prst="rect">
              <a:avLst/>
            </a:prstGeom>
            <a:solidFill>
              <a:schemeClr val="bg1"/>
            </a:solidFill>
          </p:spPr>
        </p:pic>
        <p:pic>
          <p:nvPicPr>
            <p:cNvPr id="1058" name="Picture 34" descr="View Employer | Women Leaders in College Sports Career Connect">
              <a:extLst>
                <a:ext uri="{FF2B5EF4-FFF2-40B4-BE49-F238E27FC236}">
                  <a16:creationId xmlns:a16="http://schemas.microsoft.com/office/drawing/2014/main" id="{69CD5DB6-92AD-7844-A4A2-5E1B575989D0}"/>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a:stretch/>
          </p:blipFill>
          <p:spPr bwMode="auto">
            <a:xfrm>
              <a:off x="8766316" y="1650307"/>
              <a:ext cx="336973" cy="31082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mazon.com: Louisville Cardinals 4&quot; &quot;L Logo&quot; Decal: Kitchen &amp; Dining">
              <a:extLst>
                <a:ext uri="{FF2B5EF4-FFF2-40B4-BE49-F238E27FC236}">
                  <a16:creationId xmlns:a16="http://schemas.microsoft.com/office/drawing/2014/main" id="{F7D76A0E-4E56-1E4F-AF85-5CC34BF16D7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56093" y="3795599"/>
              <a:ext cx="274819" cy="29328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arvard Crimson - Wikipedia">
              <a:extLst>
                <a:ext uri="{FF2B5EF4-FFF2-40B4-BE49-F238E27FC236}">
                  <a16:creationId xmlns:a16="http://schemas.microsoft.com/office/drawing/2014/main" id="{B22D8D55-FE7C-014C-A992-04B084137BF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25909" y="890061"/>
              <a:ext cx="306987" cy="361951"/>
            </a:xfrm>
            <a:prstGeom prst="rect">
              <a:avLst/>
            </a:prstGeom>
            <a:solidFill>
              <a:schemeClr val="bg1"/>
            </a:solidFill>
          </p:spPr>
        </p:pic>
        <p:pic>
          <p:nvPicPr>
            <p:cNvPr id="1064" name="Picture 40" descr="FreeWill for University at Buffalo">
              <a:extLst>
                <a:ext uri="{FF2B5EF4-FFF2-40B4-BE49-F238E27FC236}">
                  <a16:creationId xmlns:a16="http://schemas.microsoft.com/office/drawing/2014/main" id="{FD84D1E8-ECA9-B94D-9A1C-2EF732EBAA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02102" y="868477"/>
              <a:ext cx="494375" cy="248475"/>
            </a:xfrm>
            <a:prstGeom prst="rect">
              <a:avLst/>
            </a:prstGeom>
            <a:solidFill>
              <a:schemeClr val="bg1"/>
            </a:solidFill>
          </p:spPr>
        </p:pic>
        <p:pic>
          <p:nvPicPr>
            <p:cNvPr id="1066" name="Picture 42" descr="Kent State Golden Flashes - Wikipedia">
              <a:extLst>
                <a:ext uri="{FF2B5EF4-FFF2-40B4-BE49-F238E27FC236}">
                  <a16:creationId xmlns:a16="http://schemas.microsoft.com/office/drawing/2014/main" id="{2C1B320D-FB7C-F847-A367-BD976F1466B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56698" y="1675204"/>
              <a:ext cx="535551" cy="361949"/>
            </a:xfrm>
            <a:prstGeom prst="rect">
              <a:avLst/>
            </a:prstGeom>
            <a:solidFill>
              <a:schemeClr val="bg1"/>
            </a:solidFill>
          </p:spPr>
        </p:pic>
        <p:pic>
          <p:nvPicPr>
            <p:cNvPr id="1068" name="Picture 44" descr="UW-Milwaukee lecturer under fire for Guillen remarks">
              <a:extLst>
                <a:ext uri="{FF2B5EF4-FFF2-40B4-BE49-F238E27FC236}">
                  <a16:creationId xmlns:a16="http://schemas.microsoft.com/office/drawing/2014/main" id="{2E70FF98-14F8-AA4B-9AE8-1D0444EFCA4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33225" y="863475"/>
              <a:ext cx="620299" cy="34848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A comprehensive research university and experiential learning leader in  Philadelphia, PA | Drexel University">
              <a:extLst>
                <a:ext uri="{FF2B5EF4-FFF2-40B4-BE49-F238E27FC236}">
                  <a16:creationId xmlns:a16="http://schemas.microsoft.com/office/drawing/2014/main" id="{9F52CF80-901A-484D-B0A1-3B545AF7BF8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820810" y="2182772"/>
              <a:ext cx="368124" cy="380979"/>
            </a:xfrm>
            <a:prstGeom prst="rect">
              <a:avLst/>
            </a:prstGeom>
            <a:solidFill>
              <a:schemeClr val="bg1"/>
            </a:solidFill>
          </p:spPr>
        </p:pic>
        <p:pic>
          <p:nvPicPr>
            <p:cNvPr id="1072" name="Picture 48" descr="West Virginia Mountaineers - Wikipedia">
              <a:extLst>
                <a:ext uri="{FF2B5EF4-FFF2-40B4-BE49-F238E27FC236}">
                  <a16:creationId xmlns:a16="http://schemas.microsoft.com/office/drawing/2014/main" id="{2344081F-A940-AA40-B908-B9FBA21358A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188127" y="2709569"/>
              <a:ext cx="792296" cy="8167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850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42F3730-FAC8-409F-8711-6A1D12FE7014}"/>
              </a:ext>
            </a:extLst>
          </p:cNvPr>
          <p:cNvPicPr>
            <a:picLocks noChangeAspect="1"/>
          </p:cNvPicPr>
          <p:nvPr/>
        </p:nvPicPr>
        <p:blipFill>
          <a:blip r:embed="rId2"/>
          <a:stretch>
            <a:fillRect/>
          </a:stretch>
        </p:blipFill>
        <p:spPr>
          <a:xfrm>
            <a:off x="618519" y="2181232"/>
            <a:ext cx="3733547" cy="2771768"/>
          </a:xfrm>
          <a:prstGeom prst="rect">
            <a:avLst/>
          </a:prstGeom>
        </p:spPr>
      </p:pic>
      <p:pic>
        <p:nvPicPr>
          <p:cNvPr id="2" name="Picture 1"/>
          <p:cNvPicPr>
            <a:picLocks noChangeAspect="1"/>
          </p:cNvPicPr>
          <p:nvPr/>
        </p:nvPicPr>
        <p:blipFill>
          <a:blip r:embed="rId3"/>
          <a:stretch>
            <a:fillRect/>
          </a:stretch>
        </p:blipFill>
        <p:spPr>
          <a:xfrm>
            <a:off x="4800600" y="2057400"/>
            <a:ext cx="4051547" cy="3034312"/>
          </a:xfrm>
          <a:prstGeom prst="rect">
            <a:avLst/>
          </a:prstGeom>
        </p:spPr>
      </p:pic>
      <p:sp>
        <p:nvSpPr>
          <p:cNvPr id="3" name="Title 2">
            <a:extLst>
              <a:ext uri="{FF2B5EF4-FFF2-40B4-BE49-F238E27FC236}">
                <a16:creationId xmlns:a16="http://schemas.microsoft.com/office/drawing/2014/main" id="{E0171747-1C44-9F45-8378-17C02AF935D0}"/>
              </a:ext>
            </a:extLst>
          </p:cNvPr>
          <p:cNvSpPr>
            <a:spLocks noGrp="1"/>
          </p:cNvSpPr>
          <p:nvPr>
            <p:ph type="title"/>
          </p:nvPr>
        </p:nvSpPr>
        <p:spPr/>
        <p:txBody>
          <a:bodyPr>
            <a:normAutofit/>
          </a:bodyPr>
          <a:lstStyle/>
          <a:p>
            <a:r>
              <a:rPr lang="en-US" sz="4000" dirty="0">
                <a:latin typeface="Avenir Next" panose="020B0503020202020204" pitchFamily="34" charset="0"/>
              </a:rPr>
              <a:t>Strategic Compass Framework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444C5-9128-D04D-B1DB-628490163BD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79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7F185B-4AB9-6C47-BC57-8617BE7BFC2B}"/>
              </a:ext>
            </a:extLst>
          </p:cNvPr>
          <p:cNvGrpSpPr/>
          <p:nvPr/>
        </p:nvGrpSpPr>
        <p:grpSpPr>
          <a:xfrm>
            <a:off x="381001" y="1459104"/>
            <a:ext cx="8458199" cy="4097158"/>
            <a:chOff x="285750" y="1314450"/>
            <a:chExt cx="6343649" cy="2491617"/>
          </a:xfrm>
        </p:grpSpPr>
        <p:sp>
          <p:nvSpPr>
            <p:cNvPr id="47" name="Cloud 46">
              <a:extLst>
                <a:ext uri="{FF2B5EF4-FFF2-40B4-BE49-F238E27FC236}">
                  <a16:creationId xmlns:a16="http://schemas.microsoft.com/office/drawing/2014/main" id="{4ADB5AEC-C3F6-4E1F-A119-0B85D4A69859}"/>
                </a:ext>
              </a:extLst>
            </p:cNvPr>
            <p:cNvSpPr/>
            <p:nvPr/>
          </p:nvSpPr>
          <p:spPr>
            <a:xfrm>
              <a:off x="285750" y="1803234"/>
              <a:ext cx="2017389" cy="974555"/>
            </a:xfrm>
            <a:prstGeom prst="cloud">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170817F9-FE09-4118-AA4B-7AFC37962543}"/>
                </a:ext>
              </a:extLst>
            </p:cNvPr>
            <p:cNvGrpSpPr/>
            <p:nvPr/>
          </p:nvGrpSpPr>
          <p:grpSpPr>
            <a:xfrm>
              <a:off x="1005999" y="1966247"/>
              <a:ext cx="533492" cy="453982"/>
              <a:chOff x="4124697" y="1438765"/>
              <a:chExt cx="729829" cy="691437"/>
            </a:xfrm>
          </p:grpSpPr>
          <p:pic>
            <p:nvPicPr>
              <p:cNvPr id="10" name="Graphic 9" descr="Group of people">
                <a:extLst>
                  <a:ext uri="{FF2B5EF4-FFF2-40B4-BE49-F238E27FC236}">
                    <a16:creationId xmlns:a16="http://schemas.microsoft.com/office/drawing/2014/main" id="{1F503424-5C0B-47C0-BC8C-BC0D2C75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59649" y="1438765"/>
                <a:ext cx="433449" cy="433449"/>
              </a:xfrm>
              <a:prstGeom prst="rect">
                <a:avLst/>
              </a:prstGeom>
            </p:spPr>
          </p:pic>
          <p:sp>
            <p:nvSpPr>
              <p:cNvPr id="12" name="TextBox 11">
                <a:extLst>
                  <a:ext uri="{FF2B5EF4-FFF2-40B4-BE49-F238E27FC236}">
                    <a16:creationId xmlns:a16="http://schemas.microsoft.com/office/drawing/2014/main" id="{F3D2869D-ADF6-42B0-BB10-99E41E7A9991}"/>
                  </a:ext>
                </a:extLst>
              </p:cNvPr>
              <p:cNvSpPr txBox="1"/>
              <p:nvPr/>
            </p:nvSpPr>
            <p:spPr>
              <a:xfrm>
                <a:off x="4124697" y="1830643"/>
                <a:ext cx="729829" cy="2995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All Hands Meeting</a:t>
                </a:r>
              </a:p>
            </p:txBody>
          </p:sp>
        </p:grpSp>
        <p:grpSp>
          <p:nvGrpSpPr>
            <p:cNvPr id="21" name="Group 20">
              <a:extLst>
                <a:ext uri="{FF2B5EF4-FFF2-40B4-BE49-F238E27FC236}">
                  <a16:creationId xmlns:a16="http://schemas.microsoft.com/office/drawing/2014/main" id="{01C66CFA-52C3-494B-9A41-3F2FCB7F8754}"/>
                </a:ext>
              </a:extLst>
            </p:cNvPr>
            <p:cNvGrpSpPr/>
            <p:nvPr/>
          </p:nvGrpSpPr>
          <p:grpSpPr>
            <a:xfrm>
              <a:off x="1533654" y="1881444"/>
              <a:ext cx="643615" cy="559970"/>
              <a:chOff x="5421242" y="1384355"/>
              <a:chExt cx="880481" cy="852863"/>
            </a:xfrm>
          </p:grpSpPr>
          <p:pic>
            <p:nvPicPr>
              <p:cNvPr id="11" name="Graphic 10" descr="Group of people">
                <a:extLst>
                  <a:ext uri="{FF2B5EF4-FFF2-40B4-BE49-F238E27FC236}">
                    <a16:creationId xmlns:a16="http://schemas.microsoft.com/office/drawing/2014/main" id="{FB822A00-1B0D-493C-92FB-334C93741C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4007" y="1384355"/>
                <a:ext cx="433449" cy="433449"/>
              </a:xfrm>
              <a:prstGeom prst="rect">
                <a:avLst/>
              </a:prstGeom>
            </p:spPr>
          </p:pic>
          <p:sp>
            <p:nvSpPr>
              <p:cNvPr id="13" name="TextBox 12">
                <a:extLst>
                  <a:ext uri="{FF2B5EF4-FFF2-40B4-BE49-F238E27FC236}">
                    <a16:creationId xmlns:a16="http://schemas.microsoft.com/office/drawing/2014/main" id="{122487AF-9BEE-400E-BA31-BB719B989F92}"/>
                  </a:ext>
                </a:extLst>
              </p:cNvPr>
              <p:cNvSpPr txBox="1"/>
              <p:nvPr/>
            </p:nvSpPr>
            <p:spPr>
              <a:xfrm>
                <a:off x="5421242" y="1830640"/>
                <a:ext cx="880481" cy="4065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Executive Leadership Council</a:t>
                </a:r>
              </a:p>
            </p:txBody>
          </p:sp>
        </p:grpSp>
        <p:grpSp>
          <p:nvGrpSpPr>
            <p:cNvPr id="19" name="Group 18">
              <a:extLst>
                <a:ext uri="{FF2B5EF4-FFF2-40B4-BE49-F238E27FC236}">
                  <a16:creationId xmlns:a16="http://schemas.microsoft.com/office/drawing/2014/main" id="{89984DA3-0731-4892-A7F1-E6A2C0FAF58A}"/>
                </a:ext>
              </a:extLst>
            </p:cNvPr>
            <p:cNvGrpSpPr/>
            <p:nvPr/>
          </p:nvGrpSpPr>
          <p:grpSpPr>
            <a:xfrm>
              <a:off x="405637" y="2095048"/>
              <a:ext cx="594785" cy="411011"/>
              <a:chOff x="2711881" y="1397193"/>
              <a:chExt cx="813681" cy="625989"/>
            </a:xfrm>
          </p:grpSpPr>
          <p:pic>
            <p:nvPicPr>
              <p:cNvPr id="9" name="Graphic 8" descr="Group of people">
                <a:extLst>
                  <a:ext uri="{FF2B5EF4-FFF2-40B4-BE49-F238E27FC236}">
                    <a16:creationId xmlns:a16="http://schemas.microsoft.com/office/drawing/2014/main" id="{BFCD1042-7351-4F5E-80D1-846D55A346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4610" y="1397193"/>
                <a:ext cx="433449" cy="433449"/>
              </a:xfrm>
              <a:prstGeom prst="rect">
                <a:avLst/>
              </a:prstGeom>
            </p:spPr>
          </p:pic>
          <p:sp>
            <p:nvSpPr>
              <p:cNvPr id="14" name="TextBox 13">
                <a:extLst>
                  <a:ext uri="{FF2B5EF4-FFF2-40B4-BE49-F238E27FC236}">
                    <a16:creationId xmlns:a16="http://schemas.microsoft.com/office/drawing/2014/main" id="{87CE1877-400A-4882-A530-C2837CFA59A5}"/>
                  </a:ext>
                </a:extLst>
              </p:cNvPr>
              <p:cNvSpPr txBox="1"/>
              <p:nvPr/>
            </p:nvSpPr>
            <p:spPr>
              <a:xfrm>
                <a:off x="2711881" y="1830643"/>
                <a:ext cx="813681" cy="192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Alumni</a:t>
                </a:r>
              </a:p>
            </p:txBody>
          </p:sp>
        </p:grpSp>
        <p:grpSp>
          <p:nvGrpSpPr>
            <p:cNvPr id="24" name="Group 23">
              <a:extLst>
                <a:ext uri="{FF2B5EF4-FFF2-40B4-BE49-F238E27FC236}">
                  <a16:creationId xmlns:a16="http://schemas.microsoft.com/office/drawing/2014/main" id="{8AF2002D-911D-4F68-BE9A-71EB1ED74347}"/>
                </a:ext>
              </a:extLst>
            </p:cNvPr>
            <p:cNvGrpSpPr/>
            <p:nvPr/>
          </p:nvGrpSpPr>
          <p:grpSpPr>
            <a:xfrm>
              <a:off x="2320947" y="2457680"/>
              <a:ext cx="809653" cy="483191"/>
              <a:chOff x="1980243" y="1808148"/>
              <a:chExt cx="1107625" cy="735926"/>
            </a:xfrm>
            <a:effectLst>
              <a:outerShdw blurRad="50800" dist="38100" dir="8100000" algn="tr" rotWithShape="0">
                <a:prstClr val="black">
                  <a:alpha val="40000"/>
                </a:prstClr>
              </a:outerShdw>
            </a:effectLst>
          </p:grpSpPr>
          <p:pic>
            <p:nvPicPr>
              <p:cNvPr id="17" name="Graphic 16" descr="Meeting">
                <a:extLst>
                  <a:ext uri="{FF2B5EF4-FFF2-40B4-BE49-F238E27FC236}">
                    <a16:creationId xmlns:a16="http://schemas.microsoft.com/office/drawing/2014/main" id="{3CB7E48A-F35D-49B9-9712-B68CF03758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7396" y="1808148"/>
                <a:ext cx="653321" cy="653321"/>
              </a:xfrm>
              <a:prstGeom prst="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280AAE7D-9328-438F-8B46-0280C02CB573}"/>
                  </a:ext>
                </a:extLst>
              </p:cNvPr>
              <p:cNvSpPr txBox="1"/>
              <p:nvPr/>
            </p:nvSpPr>
            <p:spPr>
              <a:xfrm>
                <a:off x="1980243" y="2351534"/>
                <a:ext cx="1107625" cy="19254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Calibri" panose="020F0502020204030204"/>
                    <a:ea typeface="+mn-ea"/>
                    <a:cs typeface="+mn-cs"/>
                  </a:rPr>
                  <a:t>Core Writing Team</a:t>
                </a:r>
              </a:p>
            </p:txBody>
          </p:sp>
        </p:grpSp>
        <p:grpSp>
          <p:nvGrpSpPr>
            <p:cNvPr id="28" name="Group 27">
              <a:extLst>
                <a:ext uri="{FF2B5EF4-FFF2-40B4-BE49-F238E27FC236}">
                  <a16:creationId xmlns:a16="http://schemas.microsoft.com/office/drawing/2014/main" id="{58E42F84-8859-4635-BA2D-622385F5B088}"/>
                </a:ext>
              </a:extLst>
            </p:cNvPr>
            <p:cNvGrpSpPr/>
            <p:nvPr/>
          </p:nvGrpSpPr>
          <p:grpSpPr>
            <a:xfrm>
              <a:off x="2314662" y="1746850"/>
              <a:ext cx="809653" cy="462858"/>
              <a:chOff x="2134622" y="1535435"/>
              <a:chExt cx="1107625" cy="704956"/>
            </a:xfrm>
          </p:grpSpPr>
          <p:pic>
            <p:nvPicPr>
              <p:cNvPr id="26" name="Graphic 25" descr="World">
                <a:extLst>
                  <a:ext uri="{FF2B5EF4-FFF2-40B4-BE49-F238E27FC236}">
                    <a16:creationId xmlns:a16="http://schemas.microsoft.com/office/drawing/2014/main" id="{87B902CC-5A40-42E8-8BFE-B565D206E1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71709" y="1535435"/>
                <a:ext cx="433449" cy="433449"/>
              </a:xfrm>
              <a:prstGeom prst="rect">
                <a:avLst/>
              </a:prstGeom>
            </p:spPr>
          </p:pic>
          <p:sp>
            <p:nvSpPr>
              <p:cNvPr id="27" name="TextBox 26">
                <a:extLst>
                  <a:ext uri="{FF2B5EF4-FFF2-40B4-BE49-F238E27FC236}">
                    <a16:creationId xmlns:a16="http://schemas.microsoft.com/office/drawing/2014/main" id="{8E58FAAF-75A7-4DF7-850D-C7687C575F86}"/>
                  </a:ext>
                </a:extLst>
              </p:cNvPr>
              <p:cNvSpPr txBox="1"/>
              <p:nvPr/>
            </p:nvSpPr>
            <p:spPr>
              <a:xfrm>
                <a:off x="2134622" y="1940832"/>
                <a:ext cx="1107625" cy="2995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Environmental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Scan</a:t>
                </a:r>
              </a:p>
            </p:txBody>
          </p:sp>
        </p:grpSp>
        <p:sp>
          <p:nvSpPr>
            <p:cNvPr id="30" name="Arrow: Right 29">
              <a:extLst>
                <a:ext uri="{FF2B5EF4-FFF2-40B4-BE49-F238E27FC236}">
                  <a16:creationId xmlns:a16="http://schemas.microsoft.com/office/drawing/2014/main" id="{09B2F239-B5C9-48CF-B91C-20DEB456F04E}"/>
                </a:ext>
              </a:extLst>
            </p:cNvPr>
            <p:cNvSpPr/>
            <p:nvPr/>
          </p:nvSpPr>
          <p:spPr>
            <a:xfrm>
              <a:off x="2067953" y="2616773"/>
              <a:ext cx="258902" cy="161663"/>
            </a:xfrm>
            <a:prstGeom prst="right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215A07F1-D492-430B-A39E-2C29CB407E91}"/>
                </a:ext>
              </a:extLst>
            </p:cNvPr>
            <p:cNvSpPr/>
            <p:nvPr/>
          </p:nvSpPr>
          <p:spPr>
            <a:xfrm>
              <a:off x="3236174" y="2616773"/>
              <a:ext cx="258902" cy="161663"/>
            </a:xfrm>
            <a:prstGeom prst="right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33" name="Graphic 32" descr="Checklist">
              <a:extLst>
                <a:ext uri="{FF2B5EF4-FFF2-40B4-BE49-F238E27FC236}">
                  <a16:creationId xmlns:a16="http://schemas.microsoft.com/office/drawing/2014/main" id="{49D162F2-059E-4BFA-BDC1-F8BCF8863C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58347" y="2397416"/>
              <a:ext cx="668409" cy="600374"/>
            </a:xfrm>
            <a:prstGeom prst="rect">
              <a:avLst/>
            </a:prstGeom>
            <a:effectLst>
              <a:outerShdw blurRad="50800" dist="38100" dir="2700000" algn="tl" rotWithShape="0">
                <a:prstClr val="black">
                  <a:alpha val="40000"/>
                </a:prstClr>
              </a:outerShdw>
            </a:effectLst>
          </p:spPr>
        </p:pic>
        <p:sp>
          <p:nvSpPr>
            <p:cNvPr id="34" name="Arrow: Right 33">
              <a:extLst>
                <a:ext uri="{FF2B5EF4-FFF2-40B4-BE49-F238E27FC236}">
                  <a16:creationId xmlns:a16="http://schemas.microsoft.com/office/drawing/2014/main" id="{769F18E1-BC91-4B70-85B1-7DD2927E84BC}"/>
                </a:ext>
              </a:extLst>
            </p:cNvPr>
            <p:cNvSpPr/>
            <p:nvPr/>
          </p:nvSpPr>
          <p:spPr>
            <a:xfrm>
              <a:off x="4266119" y="2616773"/>
              <a:ext cx="258902" cy="161663"/>
            </a:xfrm>
            <a:prstGeom prst="right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36" name="Graphic 35" descr="Customer review">
              <a:extLst>
                <a:ext uri="{FF2B5EF4-FFF2-40B4-BE49-F238E27FC236}">
                  <a16:creationId xmlns:a16="http://schemas.microsoft.com/office/drawing/2014/main" id="{DC4F4192-1B37-44A7-8928-5AF990C640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51565" y="2397416"/>
              <a:ext cx="668409" cy="600374"/>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C401AB7E-3874-4A22-9524-A7918A15BD52}"/>
                </a:ext>
              </a:extLst>
            </p:cNvPr>
            <p:cNvSpPr txBox="1"/>
            <p:nvPr/>
          </p:nvSpPr>
          <p:spPr>
            <a:xfrm>
              <a:off x="638744" y="3031063"/>
              <a:ext cx="1359354" cy="182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We Listened</a:t>
              </a:r>
            </a:p>
          </p:txBody>
        </p:sp>
        <p:sp>
          <p:nvSpPr>
            <p:cNvPr id="39" name="TextBox 38">
              <a:extLst>
                <a:ext uri="{FF2B5EF4-FFF2-40B4-BE49-F238E27FC236}">
                  <a16:creationId xmlns:a16="http://schemas.microsoft.com/office/drawing/2014/main" id="{0689F5FC-A397-4FA5-9BEC-DF0D0F4AC5E5}"/>
                </a:ext>
              </a:extLst>
            </p:cNvPr>
            <p:cNvSpPr txBox="1"/>
            <p:nvPr/>
          </p:nvSpPr>
          <p:spPr>
            <a:xfrm>
              <a:off x="1993172" y="3030417"/>
              <a:ext cx="1359354" cy="182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We Discussed</a:t>
              </a:r>
            </a:p>
          </p:txBody>
        </p:sp>
        <p:sp>
          <p:nvSpPr>
            <p:cNvPr id="40" name="TextBox 39">
              <a:extLst>
                <a:ext uri="{FF2B5EF4-FFF2-40B4-BE49-F238E27FC236}">
                  <a16:creationId xmlns:a16="http://schemas.microsoft.com/office/drawing/2014/main" id="{82941C7A-7CD5-4106-804E-9A17897D31E8}"/>
                </a:ext>
              </a:extLst>
            </p:cNvPr>
            <p:cNvSpPr txBox="1"/>
            <p:nvPr/>
          </p:nvSpPr>
          <p:spPr>
            <a:xfrm>
              <a:off x="3257417" y="3031063"/>
              <a:ext cx="1359354" cy="182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We Drafted</a:t>
              </a:r>
            </a:p>
          </p:txBody>
        </p:sp>
        <p:sp>
          <p:nvSpPr>
            <p:cNvPr id="41" name="TextBox 40">
              <a:extLst>
                <a:ext uri="{FF2B5EF4-FFF2-40B4-BE49-F238E27FC236}">
                  <a16:creationId xmlns:a16="http://schemas.microsoft.com/office/drawing/2014/main" id="{D668EC94-A952-4077-99B3-B7189E359144}"/>
                </a:ext>
              </a:extLst>
            </p:cNvPr>
            <p:cNvSpPr txBox="1"/>
            <p:nvPr/>
          </p:nvSpPr>
          <p:spPr>
            <a:xfrm>
              <a:off x="4339406" y="3031063"/>
              <a:ext cx="1359354" cy="182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We Shared </a:t>
              </a:r>
            </a:p>
          </p:txBody>
        </p:sp>
        <p:pic>
          <p:nvPicPr>
            <p:cNvPr id="44" name="Picture 43">
              <a:extLst>
                <a:ext uri="{FF2B5EF4-FFF2-40B4-BE49-F238E27FC236}">
                  <a16:creationId xmlns:a16="http://schemas.microsoft.com/office/drawing/2014/main" id="{F9CC6197-29C4-478A-AB58-CD5A4FEA22CC}"/>
                </a:ext>
              </a:extLst>
            </p:cNvPr>
            <p:cNvPicPr>
              <a:picLocks noChangeAspect="1"/>
            </p:cNvPicPr>
            <p:nvPr/>
          </p:nvPicPr>
          <p:blipFill>
            <a:blip r:embed="rId14"/>
            <a:stretch>
              <a:fillRect/>
            </a:stretch>
          </p:blipFill>
          <p:spPr>
            <a:xfrm>
              <a:off x="5645036" y="2387254"/>
              <a:ext cx="984363" cy="671435"/>
            </a:xfrm>
            <a:prstGeom prst="rect">
              <a:avLst/>
            </a:prstGeom>
            <a:effectLst>
              <a:outerShdw blurRad="50800" dist="38100" dir="8100000" algn="tr" rotWithShape="0">
                <a:prstClr val="black">
                  <a:alpha val="40000"/>
                </a:prstClr>
              </a:outerShdw>
            </a:effectLst>
          </p:spPr>
        </p:pic>
        <p:pic>
          <p:nvPicPr>
            <p:cNvPr id="46" name="Graphic 45" descr="Ear">
              <a:extLst>
                <a:ext uri="{FF2B5EF4-FFF2-40B4-BE49-F238E27FC236}">
                  <a16:creationId xmlns:a16="http://schemas.microsoft.com/office/drawing/2014/main" id="{9304674E-18E4-4C8C-9907-DC24FE69FAE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4647" y="2438432"/>
              <a:ext cx="668409" cy="600374"/>
            </a:xfrm>
            <a:prstGeom prst="rect">
              <a:avLst/>
            </a:prstGeom>
            <a:effectLst>
              <a:outerShdw blurRad="50800" dist="38100" dir="8100000" algn="tr" rotWithShape="0">
                <a:prstClr val="black">
                  <a:alpha val="40000"/>
                </a:prstClr>
              </a:outerShdw>
            </a:effectLst>
          </p:spPr>
        </p:pic>
        <p:sp>
          <p:nvSpPr>
            <p:cNvPr id="48" name="Arrow: Right 47">
              <a:extLst>
                <a:ext uri="{FF2B5EF4-FFF2-40B4-BE49-F238E27FC236}">
                  <a16:creationId xmlns:a16="http://schemas.microsoft.com/office/drawing/2014/main" id="{7588585B-7C2F-40AE-918E-3DEC66E51FD1}"/>
                </a:ext>
              </a:extLst>
            </p:cNvPr>
            <p:cNvSpPr/>
            <p:nvPr/>
          </p:nvSpPr>
          <p:spPr>
            <a:xfrm rot="5400000">
              <a:off x="2603215" y="2307426"/>
              <a:ext cx="232549" cy="179983"/>
            </a:xfrm>
            <a:prstGeom prst="right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cxnSp>
          <p:nvCxnSpPr>
            <p:cNvPr id="50" name="Straight Connector 49">
              <a:extLst>
                <a:ext uri="{FF2B5EF4-FFF2-40B4-BE49-F238E27FC236}">
                  <a16:creationId xmlns:a16="http://schemas.microsoft.com/office/drawing/2014/main" id="{C7180F17-ACF3-4F8C-812A-2BB61DD604A3}"/>
                </a:ext>
              </a:extLst>
            </p:cNvPr>
            <p:cNvCxnSpPr>
              <a:cxnSpLocks/>
            </p:cNvCxnSpPr>
            <p:nvPr/>
          </p:nvCxnSpPr>
          <p:spPr>
            <a:xfrm>
              <a:off x="5086350" y="3347098"/>
              <a:ext cx="0" cy="26510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E576DC8-D07C-4DDB-96CE-9A87A76098B5}"/>
                </a:ext>
              </a:extLst>
            </p:cNvPr>
            <p:cNvCxnSpPr>
              <a:cxnSpLocks/>
            </p:cNvCxnSpPr>
            <p:nvPr/>
          </p:nvCxnSpPr>
          <p:spPr>
            <a:xfrm flipH="1">
              <a:off x="1275342" y="3612197"/>
              <a:ext cx="3793437"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47056CA-78B2-4B44-B701-6F2DFB10435D}"/>
                </a:ext>
              </a:extLst>
            </p:cNvPr>
            <p:cNvCxnSpPr/>
            <p:nvPr/>
          </p:nvCxnSpPr>
          <p:spPr>
            <a:xfrm flipV="1">
              <a:off x="1275341" y="3200400"/>
              <a:ext cx="0" cy="397651"/>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CBE9447-134E-4A57-92F6-73B88BA66D20}"/>
                </a:ext>
              </a:extLst>
            </p:cNvPr>
            <p:cNvSpPr txBox="1"/>
            <p:nvPr/>
          </p:nvSpPr>
          <p:spPr>
            <a:xfrm>
              <a:off x="2725773" y="3623499"/>
              <a:ext cx="2496541" cy="182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Feedback</a:t>
              </a:r>
            </a:p>
          </p:txBody>
        </p:sp>
        <p:sp>
          <p:nvSpPr>
            <p:cNvPr id="59" name="Arrow: Striped Right 58">
              <a:extLst>
                <a:ext uri="{FF2B5EF4-FFF2-40B4-BE49-F238E27FC236}">
                  <a16:creationId xmlns:a16="http://schemas.microsoft.com/office/drawing/2014/main" id="{0B1EC738-2AD6-4DA4-AF6A-3EA234DC2028}"/>
                </a:ext>
              </a:extLst>
            </p:cNvPr>
            <p:cNvSpPr/>
            <p:nvPr/>
          </p:nvSpPr>
          <p:spPr>
            <a:xfrm>
              <a:off x="5302870" y="2601439"/>
              <a:ext cx="280348" cy="192329"/>
            </a:xfrm>
            <a:prstGeom prst="stripedRightArrow">
              <a:avLst/>
            </a:prstGeom>
            <a:solidFill>
              <a:srgbClr val="E5B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7CDE471-42B0-4F62-AA0C-3CE3D943DA5E}"/>
                </a:ext>
              </a:extLst>
            </p:cNvPr>
            <p:cNvPicPr>
              <a:picLocks noChangeAspect="1"/>
            </p:cNvPicPr>
            <p:nvPr/>
          </p:nvPicPr>
          <p:blipFill>
            <a:blip r:embed="rId17"/>
            <a:stretch>
              <a:fillRect/>
            </a:stretch>
          </p:blipFill>
          <p:spPr>
            <a:xfrm>
              <a:off x="2797833" y="1314450"/>
              <a:ext cx="775151" cy="45371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7EEB4E2-1B5B-495B-9AF6-DC4F3F6AF4BE}"/>
                </a:ext>
              </a:extLst>
            </p:cNvPr>
            <p:cNvPicPr>
              <a:picLocks noChangeAspect="1"/>
            </p:cNvPicPr>
            <p:nvPr/>
          </p:nvPicPr>
          <p:blipFill>
            <a:blip r:embed="rId18"/>
            <a:stretch>
              <a:fillRect/>
            </a:stretch>
          </p:blipFill>
          <p:spPr>
            <a:xfrm>
              <a:off x="3168157" y="1579832"/>
              <a:ext cx="809653" cy="472000"/>
            </a:xfrm>
            <a:prstGeom prst="rect">
              <a:avLst/>
            </a:prstGeom>
            <a:effectLst>
              <a:outerShdw blurRad="50800" dist="38100" dir="2700000" algn="tl" rotWithShape="0">
                <a:prstClr val="black">
                  <a:alpha val="40000"/>
                </a:prstClr>
              </a:outerShdw>
            </a:effectLst>
          </p:spPr>
        </p:pic>
      </p:grpSp>
      <p:sp>
        <p:nvSpPr>
          <p:cNvPr id="42" name="Title 1">
            <a:extLst>
              <a:ext uri="{FF2B5EF4-FFF2-40B4-BE49-F238E27FC236}">
                <a16:creationId xmlns:a16="http://schemas.microsoft.com/office/drawing/2014/main" id="{5A3DFCFC-F251-B94D-BEC2-6759C1B2BD98}"/>
              </a:ext>
            </a:extLst>
          </p:cNvPr>
          <p:cNvSpPr txBox="1">
            <a:spLocks/>
          </p:cNvSpPr>
          <p:nvPr/>
        </p:nvSpPr>
        <p:spPr>
          <a:xfrm>
            <a:off x="550258" y="465329"/>
            <a:ext cx="7886700" cy="9937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panose="020B0503020202020204" pitchFamily="34" charset="0"/>
                <a:ea typeface="+mj-ea"/>
                <a:cs typeface="+mj-cs"/>
              </a:rPr>
              <a:t>The Process</a:t>
            </a:r>
          </a:p>
        </p:txBody>
      </p:sp>
    </p:spTree>
    <p:extLst>
      <p:ext uri="{BB962C8B-B14F-4D97-AF65-F5344CB8AC3E}">
        <p14:creationId xmlns:p14="http://schemas.microsoft.com/office/powerpoint/2010/main" val="1515051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A089-3104-1946-8475-F70F40427CC2}"/>
              </a:ext>
            </a:extLst>
          </p:cNvPr>
          <p:cNvSpPr>
            <a:spLocks noGrp="1"/>
          </p:cNvSpPr>
          <p:nvPr>
            <p:ph type="title"/>
          </p:nvPr>
        </p:nvSpPr>
        <p:spPr/>
        <p:txBody>
          <a:bodyPr>
            <a:normAutofit/>
          </a:bodyPr>
          <a:lstStyle/>
          <a:p>
            <a:r>
              <a:rPr lang="en-US" sz="4000" dirty="0">
                <a:latin typeface="Avenir Next" panose="020B0503020202020204" pitchFamily="34" charset="0"/>
              </a:rPr>
              <a:t>External Stakeholders</a:t>
            </a:r>
          </a:p>
        </p:txBody>
      </p:sp>
      <p:sp>
        <p:nvSpPr>
          <p:cNvPr id="3" name="Text Placeholder 2">
            <a:extLst>
              <a:ext uri="{FF2B5EF4-FFF2-40B4-BE49-F238E27FC236}">
                <a16:creationId xmlns:a16="http://schemas.microsoft.com/office/drawing/2014/main" id="{9F8066C7-13E4-CA47-8884-FDFEA63FDF4B}"/>
              </a:ext>
            </a:extLst>
          </p:cNvPr>
          <p:cNvSpPr>
            <a:spLocks noGrp="1"/>
          </p:cNvSpPr>
          <p:nvPr>
            <p:ph type="body" idx="1"/>
          </p:nvPr>
        </p:nvSpPr>
        <p:spPr/>
        <p:txBody>
          <a:bodyPr>
            <a:normAutofit/>
          </a:bodyPr>
          <a:lstStyle/>
          <a:p>
            <a:r>
              <a:rPr lang="en-US" sz="2000" dirty="0">
                <a:latin typeface="Avenir Next" panose="020B0503020202020204" pitchFamily="34" charset="0"/>
              </a:rPr>
              <a:t>Executive Leadership Council</a:t>
            </a:r>
          </a:p>
        </p:txBody>
      </p:sp>
      <p:sp>
        <p:nvSpPr>
          <p:cNvPr id="4" name="Content Placeholder 3">
            <a:extLst>
              <a:ext uri="{FF2B5EF4-FFF2-40B4-BE49-F238E27FC236}">
                <a16:creationId xmlns:a16="http://schemas.microsoft.com/office/drawing/2014/main" id="{92805939-C51C-A048-9C67-F82DE9C18431}"/>
              </a:ext>
            </a:extLst>
          </p:cNvPr>
          <p:cNvSpPr>
            <a:spLocks noGrp="1"/>
          </p:cNvSpPr>
          <p:nvPr>
            <p:ph sz="half" idx="2"/>
          </p:nvPr>
        </p:nvSpPr>
        <p:spPr/>
        <p:txBody>
          <a:bodyPr>
            <a:normAutofit/>
          </a:bodyPr>
          <a:lstStyle/>
          <a:p>
            <a:r>
              <a:rPr lang="en-US" sz="2400" dirty="0">
                <a:latin typeface="Avenir Next" panose="020B0503020202020204" pitchFamily="34" charset="0"/>
              </a:rPr>
              <a:t>Current public health and healthcare  leaders (state/local)</a:t>
            </a:r>
          </a:p>
          <a:p>
            <a:r>
              <a:rPr lang="en-US" sz="2400" dirty="0">
                <a:latin typeface="Avenir Next" panose="020B0503020202020204" pitchFamily="34" charset="0"/>
              </a:rPr>
              <a:t>State/local civic leaders</a:t>
            </a:r>
          </a:p>
          <a:p>
            <a:r>
              <a:rPr lang="en-US" sz="2400" dirty="0">
                <a:latin typeface="Avenir Next" panose="020B0503020202020204" pitchFamily="34" charset="0"/>
              </a:rPr>
              <a:t>Community leaders</a:t>
            </a:r>
          </a:p>
        </p:txBody>
      </p:sp>
      <p:sp>
        <p:nvSpPr>
          <p:cNvPr id="5" name="Text Placeholder 4">
            <a:extLst>
              <a:ext uri="{FF2B5EF4-FFF2-40B4-BE49-F238E27FC236}">
                <a16:creationId xmlns:a16="http://schemas.microsoft.com/office/drawing/2014/main" id="{BE6087A7-3E5B-844F-9894-88B209594D73}"/>
              </a:ext>
            </a:extLst>
          </p:cNvPr>
          <p:cNvSpPr>
            <a:spLocks noGrp="1"/>
          </p:cNvSpPr>
          <p:nvPr>
            <p:ph type="body" sz="quarter" idx="3"/>
          </p:nvPr>
        </p:nvSpPr>
        <p:spPr/>
        <p:txBody>
          <a:bodyPr>
            <a:normAutofit/>
          </a:bodyPr>
          <a:lstStyle/>
          <a:p>
            <a:r>
              <a:rPr lang="en-US" sz="2000" dirty="0">
                <a:latin typeface="Avenir Next" panose="020B0503020202020204" pitchFamily="34" charset="0"/>
              </a:rPr>
              <a:t>Alumni</a:t>
            </a:r>
          </a:p>
        </p:txBody>
      </p:sp>
      <p:sp>
        <p:nvSpPr>
          <p:cNvPr id="6" name="Content Placeholder 5">
            <a:extLst>
              <a:ext uri="{FF2B5EF4-FFF2-40B4-BE49-F238E27FC236}">
                <a16:creationId xmlns:a16="http://schemas.microsoft.com/office/drawing/2014/main" id="{A924011E-5979-8142-BEC3-78F7ECF324FC}"/>
              </a:ext>
            </a:extLst>
          </p:cNvPr>
          <p:cNvSpPr>
            <a:spLocks noGrp="1"/>
          </p:cNvSpPr>
          <p:nvPr>
            <p:ph sz="quarter" idx="4"/>
          </p:nvPr>
        </p:nvSpPr>
        <p:spPr/>
        <p:txBody>
          <a:bodyPr>
            <a:normAutofit/>
          </a:bodyPr>
          <a:lstStyle/>
          <a:p>
            <a:r>
              <a:rPr lang="en-US" sz="2400" dirty="0">
                <a:latin typeface="Avenir Next" panose="020B0503020202020204" pitchFamily="34" charset="0"/>
              </a:rPr>
              <a:t>Current public health leaders (state/local)</a:t>
            </a:r>
          </a:p>
          <a:p>
            <a:r>
              <a:rPr lang="en-US" sz="2400" dirty="0">
                <a:latin typeface="Avenir Next" panose="020B0503020202020204" pitchFamily="34" charset="0"/>
              </a:rPr>
              <a:t>Professional practitioners in a variety of fields</a:t>
            </a:r>
          </a:p>
          <a:p>
            <a:endParaRPr lang="en-US" sz="2400" dirty="0">
              <a:latin typeface="Avenir Next" panose="020B0503020202020204" pitchFamily="34" charset="0"/>
            </a:endParaRPr>
          </a:p>
        </p:txBody>
      </p:sp>
      <p:sp>
        <p:nvSpPr>
          <p:cNvPr id="7" name="TextBox 6">
            <a:extLst>
              <a:ext uri="{FF2B5EF4-FFF2-40B4-BE49-F238E27FC236}">
                <a16:creationId xmlns:a16="http://schemas.microsoft.com/office/drawing/2014/main" id="{39B6AFAB-5ED7-7D49-9513-20BE643CED07}"/>
              </a:ext>
            </a:extLst>
          </p:cNvPr>
          <p:cNvSpPr txBox="1"/>
          <p:nvPr/>
        </p:nvSpPr>
        <p:spPr>
          <a:xfrm>
            <a:off x="4498976" y="5438002"/>
            <a:ext cx="441642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 In 2020, a new state public health caucus was formed through the work of the Executive Leadership Council.</a:t>
            </a:r>
          </a:p>
        </p:txBody>
      </p:sp>
    </p:spTree>
    <p:extLst>
      <p:ext uri="{BB962C8B-B14F-4D97-AF65-F5344CB8AC3E}">
        <p14:creationId xmlns:p14="http://schemas.microsoft.com/office/powerpoint/2010/main" val="1878689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32" y="837083"/>
            <a:ext cx="3282523" cy="5619463"/>
          </a:xfrm>
          <a:prstGeom prst="rect">
            <a:avLst/>
          </a:prstGeom>
        </p:spPr>
      </p:pic>
      <p:sp>
        <p:nvSpPr>
          <p:cNvPr id="6" name="TextBox 5"/>
          <p:cNvSpPr txBox="1"/>
          <p:nvPr/>
        </p:nvSpPr>
        <p:spPr>
          <a:xfrm>
            <a:off x="4448711" y="2931768"/>
            <a:ext cx="1859668"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All participants will be muted. So if you have a question, enter it here!</a:t>
            </a:r>
          </a:p>
        </p:txBody>
      </p:sp>
      <p:sp>
        <p:nvSpPr>
          <p:cNvPr id="7" name="Down Arrow 6"/>
          <p:cNvSpPr/>
          <p:nvPr/>
        </p:nvSpPr>
        <p:spPr>
          <a:xfrm rot="5400000">
            <a:off x="4811493" y="4198524"/>
            <a:ext cx="567610" cy="1293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p:nvSpPr>
        <p:spPr>
          <a:xfrm>
            <a:off x="6734905" y="3967948"/>
            <a:ext cx="192783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CEPH staff will see it and will read and answer questions live at the end of the presentation!</a:t>
            </a:r>
          </a:p>
        </p:txBody>
      </p:sp>
      <p:sp>
        <p:nvSpPr>
          <p:cNvPr id="3" name="Rectangle 2"/>
          <p:cNvSpPr/>
          <p:nvPr/>
        </p:nvSpPr>
        <p:spPr>
          <a:xfrm>
            <a:off x="704335" y="4300151"/>
            <a:ext cx="556054" cy="261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191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57BC-095B-41DB-A6FB-EE3618105739}"/>
              </a:ext>
            </a:extLst>
          </p:cNvPr>
          <p:cNvSpPr>
            <a:spLocks noGrp="1"/>
          </p:cNvSpPr>
          <p:nvPr>
            <p:ph type="title"/>
          </p:nvPr>
        </p:nvSpPr>
        <p:spPr/>
        <p:txBody>
          <a:bodyPr>
            <a:normAutofit/>
          </a:bodyPr>
          <a:lstStyle/>
          <a:p>
            <a:r>
              <a:rPr lang="en-US" sz="4000" dirty="0">
                <a:latin typeface="Avenir Next" panose="020B0503020202020204" pitchFamily="34" charset="0"/>
              </a:rPr>
              <a:t>We Listened…</a:t>
            </a:r>
          </a:p>
        </p:txBody>
      </p:sp>
      <p:sp>
        <p:nvSpPr>
          <p:cNvPr id="5" name="Content Placeholder 4">
            <a:extLst>
              <a:ext uri="{FF2B5EF4-FFF2-40B4-BE49-F238E27FC236}">
                <a16:creationId xmlns:a16="http://schemas.microsoft.com/office/drawing/2014/main" id="{E7293F79-07FC-457F-A1FE-F230F56FE0FD}"/>
              </a:ext>
            </a:extLst>
          </p:cNvPr>
          <p:cNvSpPr>
            <a:spLocks noGrp="1"/>
          </p:cNvSpPr>
          <p:nvPr>
            <p:ph idx="4294967295"/>
          </p:nvPr>
        </p:nvSpPr>
        <p:spPr>
          <a:xfrm>
            <a:off x="628650" y="3252305"/>
            <a:ext cx="7886700" cy="2336800"/>
          </a:xfrm>
        </p:spPr>
        <p:txBody>
          <a:bodyPr>
            <a:normAutofit/>
          </a:bodyPr>
          <a:lstStyle/>
          <a:p>
            <a:pPr marL="0" indent="0">
              <a:buNone/>
            </a:pPr>
            <a:r>
              <a:rPr lang="en-US" sz="1600" b="1" dirty="0">
                <a:latin typeface="Avenir Next" panose="020B0503020202020204" pitchFamily="34" charset="0"/>
              </a:rPr>
              <a:t>Survey Comments</a:t>
            </a:r>
          </a:p>
          <a:p>
            <a:r>
              <a:rPr lang="en-US" sz="1600" dirty="0">
                <a:latin typeface="Avenir Next" panose="020B0503020202020204" pitchFamily="34" charset="0"/>
              </a:rPr>
              <a:t>I am most comfortable focusing resources on West Virginia first. However, I realize that state boundaries are artificial and expanding our reach to Appalachia makes some sense. Our resources are limited and the needs in West Virginia are very real.</a:t>
            </a:r>
          </a:p>
          <a:p>
            <a:r>
              <a:rPr lang="en-US" sz="1600" dirty="0">
                <a:latin typeface="Avenir Next" panose="020B0503020202020204" pitchFamily="34" charset="0"/>
              </a:rPr>
              <a:t>I like the idea of reaching beyond WV to Appalachia, but maybe "healthy Appalachia.“</a:t>
            </a:r>
          </a:p>
          <a:p>
            <a:r>
              <a:rPr lang="en-US" sz="1600" dirty="0">
                <a:latin typeface="Avenir Next" panose="020B0503020202020204" pitchFamily="34" charset="0"/>
              </a:rPr>
              <a:t>…the dreamer in me appreciates making statements that imply/represent our love for people beyond our state borders.</a:t>
            </a:r>
          </a:p>
        </p:txBody>
      </p:sp>
      <p:graphicFrame>
        <p:nvGraphicFramePr>
          <p:cNvPr id="4" name="Table 3">
            <a:extLst>
              <a:ext uri="{FF2B5EF4-FFF2-40B4-BE49-F238E27FC236}">
                <a16:creationId xmlns:a16="http://schemas.microsoft.com/office/drawing/2014/main" id="{B097A4DC-F718-470F-A110-2B027F8B3231}"/>
              </a:ext>
            </a:extLst>
          </p:cNvPr>
          <p:cNvGraphicFramePr>
            <a:graphicFrameLocks noGrp="1"/>
          </p:cNvGraphicFramePr>
          <p:nvPr/>
        </p:nvGraphicFramePr>
        <p:xfrm>
          <a:off x="1614488" y="1690689"/>
          <a:ext cx="5915025" cy="1361443"/>
        </p:xfrm>
        <a:graphic>
          <a:graphicData uri="http://schemas.openxmlformats.org/drawingml/2006/table">
            <a:tbl>
              <a:tblPr firstRow="1" bandRow="1">
                <a:tableStyleId>{5C22544A-7EE6-4342-B048-85BDC9FD1C3A}</a:tableStyleId>
              </a:tblPr>
              <a:tblGrid>
                <a:gridCol w="935739">
                  <a:extLst>
                    <a:ext uri="{9D8B030D-6E8A-4147-A177-3AD203B41FA5}">
                      <a16:colId xmlns:a16="http://schemas.microsoft.com/office/drawing/2014/main" val="1124993800"/>
                    </a:ext>
                  </a:extLst>
                </a:gridCol>
                <a:gridCol w="2440379">
                  <a:extLst>
                    <a:ext uri="{9D8B030D-6E8A-4147-A177-3AD203B41FA5}">
                      <a16:colId xmlns:a16="http://schemas.microsoft.com/office/drawing/2014/main" val="907981729"/>
                    </a:ext>
                  </a:extLst>
                </a:gridCol>
                <a:gridCol w="2538907">
                  <a:extLst>
                    <a:ext uri="{9D8B030D-6E8A-4147-A177-3AD203B41FA5}">
                      <a16:colId xmlns:a16="http://schemas.microsoft.com/office/drawing/2014/main" val="4149898823"/>
                    </a:ext>
                  </a:extLst>
                </a:gridCol>
              </a:tblGrid>
              <a:tr h="292101">
                <a:tc>
                  <a:txBody>
                    <a:bodyPr/>
                    <a:lstStyle/>
                    <a:p>
                      <a:pPr algn="ctr"/>
                      <a:r>
                        <a:rPr lang="en-US" sz="1500" dirty="0">
                          <a:latin typeface="Avenir Next" panose="020B0503020202020204" pitchFamily="34" charset="0"/>
                        </a:rPr>
                        <a:t>Element</a:t>
                      </a:r>
                    </a:p>
                  </a:txBody>
                  <a:tcPr marL="68580" marR="68580" marT="34291" marB="34291"/>
                </a:tc>
                <a:tc>
                  <a:txBody>
                    <a:bodyPr/>
                    <a:lstStyle/>
                    <a:p>
                      <a:pPr algn="ctr"/>
                      <a:r>
                        <a:rPr lang="en-US" sz="1500" dirty="0">
                          <a:latin typeface="Avenir Next" panose="020B0503020202020204" pitchFamily="34" charset="0"/>
                        </a:rPr>
                        <a:t>Survey Versions</a:t>
                      </a:r>
                    </a:p>
                  </a:txBody>
                  <a:tcPr marL="68580" marR="68580" marT="34291" marB="34291"/>
                </a:tc>
                <a:tc>
                  <a:txBody>
                    <a:bodyPr/>
                    <a:lstStyle/>
                    <a:p>
                      <a:pPr algn="ctr"/>
                      <a:r>
                        <a:rPr lang="en-US" sz="1500" dirty="0">
                          <a:latin typeface="Avenir Next" panose="020B0503020202020204" pitchFamily="34" charset="0"/>
                        </a:rPr>
                        <a:t>Post Survey Revision</a:t>
                      </a:r>
                    </a:p>
                  </a:txBody>
                  <a:tcPr marL="68580" marR="68580" marT="34291" marB="34291"/>
                </a:tc>
                <a:extLst>
                  <a:ext uri="{0D108BD9-81ED-4DB2-BD59-A6C34878D82A}">
                    <a16:rowId xmlns:a16="http://schemas.microsoft.com/office/drawing/2014/main" val="2318158995"/>
                  </a:ext>
                </a:extLst>
              </a:tr>
              <a:tr h="1064261">
                <a:tc>
                  <a:txBody>
                    <a:bodyPr/>
                    <a:lstStyle/>
                    <a:p>
                      <a:pPr algn="ctr"/>
                      <a:r>
                        <a:rPr lang="en-US" sz="1500" dirty="0">
                          <a:latin typeface="Avenir Next" panose="020B0503020202020204" pitchFamily="34" charset="0"/>
                        </a:rPr>
                        <a:t>Mission</a:t>
                      </a:r>
                    </a:p>
                  </a:txBody>
                  <a:tcPr marL="68580" marR="68580" marT="34291" marB="34291"/>
                </a:tc>
                <a:tc>
                  <a:txBody>
                    <a:bodyPr/>
                    <a:lstStyle/>
                    <a:p>
                      <a:pPr algn="ctr">
                        <a:spcAft>
                          <a:spcPts val="600"/>
                        </a:spcAft>
                      </a:pPr>
                      <a:r>
                        <a:rPr lang="en-US" sz="1500" kern="1200" dirty="0">
                          <a:solidFill>
                            <a:schemeClr val="dk1"/>
                          </a:solidFill>
                          <a:effectLst/>
                          <a:latin typeface="Avenir Next" panose="020B0503020202020204" pitchFamily="34" charset="0"/>
                          <a:ea typeface="+mn-ea"/>
                          <a:cs typeface="+mn-cs"/>
                        </a:rPr>
                        <a:t>Improve the quality of life for all West Virginians.</a:t>
                      </a:r>
                    </a:p>
                    <a:p>
                      <a:pPr algn="ctr"/>
                      <a:r>
                        <a:rPr lang="en-US" sz="1500" kern="1200" dirty="0">
                          <a:solidFill>
                            <a:schemeClr val="dk1"/>
                          </a:solidFill>
                          <a:effectLst/>
                          <a:latin typeface="Avenir Next" panose="020B0503020202020204" pitchFamily="34" charset="0"/>
                          <a:ea typeface="+mn-ea"/>
                          <a:cs typeface="+mn-cs"/>
                        </a:rPr>
                        <a:t>Improve the quality of life for all of Appalachia.</a:t>
                      </a:r>
                      <a:endParaRPr lang="en-US" sz="1500" dirty="0">
                        <a:latin typeface="Avenir Next" panose="020B0503020202020204" pitchFamily="34" charset="0"/>
                      </a:endParaRPr>
                    </a:p>
                  </a:txBody>
                  <a:tcPr marL="68580" marR="68580" marT="34291" marB="3429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Avenir Next" panose="020B0503020202020204" pitchFamily="34" charset="0"/>
                          <a:ea typeface="+mn-ea"/>
                          <a:cs typeface="+mn-cs"/>
                        </a:rPr>
                        <a:t>Improve the quality of life for West Virginians and all who call Appalachia home.</a:t>
                      </a:r>
                    </a:p>
                  </a:txBody>
                  <a:tcPr marL="68580" marR="68580" marT="34291" marB="34291"/>
                </a:tc>
                <a:extLst>
                  <a:ext uri="{0D108BD9-81ED-4DB2-BD59-A6C34878D82A}">
                    <a16:rowId xmlns:a16="http://schemas.microsoft.com/office/drawing/2014/main" val="2479185125"/>
                  </a:ext>
                </a:extLst>
              </a:tr>
            </a:tbl>
          </a:graphicData>
        </a:graphic>
      </p:graphicFrame>
    </p:spTree>
    <p:extLst>
      <p:ext uri="{BB962C8B-B14F-4D97-AF65-F5344CB8AC3E}">
        <p14:creationId xmlns:p14="http://schemas.microsoft.com/office/powerpoint/2010/main" val="133940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57BC-095B-41DB-A6FB-EE3618105739}"/>
              </a:ext>
            </a:extLst>
          </p:cNvPr>
          <p:cNvSpPr>
            <a:spLocks noGrp="1"/>
          </p:cNvSpPr>
          <p:nvPr>
            <p:ph type="title"/>
          </p:nvPr>
        </p:nvSpPr>
        <p:spPr/>
        <p:txBody>
          <a:bodyPr>
            <a:normAutofit/>
          </a:bodyPr>
          <a:lstStyle/>
          <a:p>
            <a:r>
              <a:rPr lang="en-US" sz="4000" dirty="0">
                <a:latin typeface="Avenir Next" panose="020B0503020202020204" pitchFamily="34" charset="0"/>
              </a:rPr>
              <a:t>We Listened…</a:t>
            </a:r>
          </a:p>
        </p:txBody>
      </p:sp>
      <p:sp>
        <p:nvSpPr>
          <p:cNvPr id="5" name="Content Placeholder 4">
            <a:extLst>
              <a:ext uri="{FF2B5EF4-FFF2-40B4-BE49-F238E27FC236}">
                <a16:creationId xmlns:a16="http://schemas.microsoft.com/office/drawing/2014/main" id="{E7293F79-07FC-457F-A1FE-F230F56FE0FD}"/>
              </a:ext>
            </a:extLst>
          </p:cNvPr>
          <p:cNvSpPr>
            <a:spLocks noGrp="1"/>
          </p:cNvSpPr>
          <p:nvPr>
            <p:ph idx="4294967295"/>
          </p:nvPr>
        </p:nvSpPr>
        <p:spPr>
          <a:xfrm>
            <a:off x="628650" y="3382810"/>
            <a:ext cx="7886700" cy="2209800"/>
          </a:xfrm>
        </p:spPr>
        <p:txBody>
          <a:bodyPr>
            <a:normAutofit/>
          </a:bodyPr>
          <a:lstStyle/>
          <a:p>
            <a:pPr marL="0" indent="0">
              <a:buNone/>
            </a:pPr>
            <a:r>
              <a:rPr lang="en-US" sz="1600" b="1" dirty="0">
                <a:latin typeface="Avenir Next" panose="020B0503020202020204" pitchFamily="34" charset="0"/>
              </a:rPr>
              <a:t>Survey Comments</a:t>
            </a:r>
          </a:p>
          <a:p>
            <a:r>
              <a:rPr lang="en-US" sz="1600" dirty="0">
                <a:latin typeface="Avenir Next" panose="020B0503020202020204" pitchFamily="34" charset="0"/>
              </a:rPr>
              <a:t>For the vision statement - Suggestion: something like, "healthy people in thriving communities." Mission suggestion - enhance/strengthen the health and well being of people and communities in WV and beyond.</a:t>
            </a:r>
          </a:p>
        </p:txBody>
      </p:sp>
      <p:graphicFrame>
        <p:nvGraphicFramePr>
          <p:cNvPr id="6" name="Table 5">
            <a:extLst>
              <a:ext uri="{FF2B5EF4-FFF2-40B4-BE49-F238E27FC236}">
                <a16:creationId xmlns:a16="http://schemas.microsoft.com/office/drawing/2014/main" id="{050CDCB1-5590-474F-AF3E-72DFA31E8DD7}"/>
              </a:ext>
            </a:extLst>
          </p:cNvPr>
          <p:cNvGraphicFramePr>
            <a:graphicFrameLocks noGrp="1"/>
          </p:cNvGraphicFramePr>
          <p:nvPr/>
        </p:nvGraphicFramePr>
        <p:xfrm>
          <a:off x="1614488" y="2125267"/>
          <a:ext cx="5915025" cy="822964"/>
        </p:xfrm>
        <a:graphic>
          <a:graphicData uri="http://schemas.openxmlformats.org/drawingml/2006/table">
            <a:tbl>
              <a:tblPr firstRow="1" bandRow="1">
                <a:tableStyleId>{5C22544A-7EE6-4342-B048-85BDC9FD1C3A}</a:tableStyleId>
              </a:tblPr>
              <a:tblGrid>
                <a:gridCol w="935739">
                  <a:extLst>
                    <a:ext uri="{9D8B030D-6E8A-4147-A177-3AD203B41FA5}">
                      <a16:colId xmlns:a16="http://schemas.microsoft.com/office/drawing/2014/main" val="1124993800"/>
                    </a:ext>
                  </a:extLst>
                </a:gridCol>
                <a:gridCol w="2440379">
                  <a:extLst>
                    <a:ext uri="{9D8B030D-6E8A-4147-A177-3AD203B41FA5}">
                      <a16:colId xmlns:a16="http://schemas.microsoft.com/office/drawing/2014/main" val="907981729"/>
                    </a:ext>
                  </a:extLst>
                </a:gridCol>
                <a:gridCol w="2538907">
                  <a:extLst>
                    <a:ext uri="{9D8B030D-6E8A-4147-A177-3AD203B41FA5}">
                      <a16:colId xmlns:a16="http://schemas.microsoft.com/office/drawing/2014/main" val="4149898823"/>
                    </a:ext>
                  </a:extLst>
                </a:gridCol>
              </a:tblGrid>
              <a:tr h="292101">
                <a:tc>
                  <a:txBody>
                    <a:bodyPr/>
                    <a:lstStyle/>
                    <a:p>
                      <a:pPr algn="ctr"/>
                      <a:r>
                        <a:rPr lang="en-US" sz="1500" dirty="0">
                          <a:latin typeface="Avenir Next" panose="020B0503020202020204" pitchFamily="34" charset="0"/>
                        </a:rPr>
                        <a:t>Element</a:t>
                      </a:r>
                    </a:p>
                  </a:txBody>
                  <a:tcPr marL="68580" marR="68580" marT="34291" marB="34291"/>
                </a:tc>
                <a:tc>
                  <a:txBody>
                    <a:bodyPr/>
                    <a:lstStyle/>
                    <a:p>
                      <a:pPr algn="ctr"/>
                      <a:r>
                        <a:rPr lang="en-US" sz="1500" dirty="0">
                          <a:latin typeface="Avenir Next" panose="020B0503020202020204" pitchFamily="34" charset="0"/>
                        </a:rPr>
                        <a:t>Survey Version</a:t>
                      </a:r>
                    </a:p>
                  </a:txBody>
                  <a:tcPr marL="68580" marR="68580" marT="34291" marB="34291"/>
                </a:tc>
                <a:tc>
                  <a:txBody>
                    <a:bodyPr/>
                    <a:lstStyle/>
                    <a:p>
                      <a:pPr algn="ctr"/>
                      <a:r>
                        <a:rPr lang="en-US" sz="1500" dirty="0">
                          <a:latin typeface="Avenir Next" panose="020B0503020202020204" pitchFamily="34" charset="0"/>
                        </a:rPr>
                        <a:t>Post Survey Revision</a:t>
                      </a:r>
                    </a:p>
                  </a:txBody>
                  <a:tcPr marL="68580" marR="68580" marT="34291" marB="34291"/>
                </a:tc>
                <a:extLst>
                  <a:ext uri="{0D108BD9-81ED-4DB2-BD59-A6C34878D82A}">
                    <a16:rowId xmlns:a16="http://schemas.microsoft.com/office/drawing/2014/main" val="2318158995"/>
                  </a:ext>
                </a:extLst>
              </a:tr>
              <a:tr h="515621">
                <a:tc>
                  <a:txBody>
                    <a:bodyPr/>
                    <a:lstStyle/>
                    <a:p>
                      <a:pPr algn="ctr"/>
                      <a:r>
                        <a:rPr lang="en-US" sz="1500" dirty="0">
                          <a:latin typeface="Avenir Next" panose="020B0503020202020204" pitchFamily="34" charset="0"/>
                        </a:rPr>
                        <a:t>Vision</a:t>
                      </a:r>
                    </a:p>
                  </a:txBody>
                  <a:tcPr marL="68580" marR="68580" marT="34291" marB="34291"/>
                </a:tc>
                <a:tc>
                  <a:txBody>
                    <a:bodyPr/>
                    <a:lstStyle/>
                    <a:p>
                      <a:r>
                        <a:rPr lang="en-US" sz="1500" kern="1200" dirty="0">
                          <a:solidFill>
                            <a:schemeClr val="dk1"/>
                          </a:solidFill>
                          <a:effectLst/>
                          <a:latin typeface="Avenir Next" panose="020B0503020202020204" pitchFamily="34" charset="0"/>
                          <a:ea typeface="+mn-ea"/>
                          <a:cs typeface="+mn-cs"/>
                        </a:rPr>
                        <a:t>Eliminate health disparities in Appalachia</a:t>
                      </a:r>
                      <a:endParaRPr lang="en-US" sz="1500" dirty="0">
                        <a:latin typeface="Avenir Next" panose="020B0503020202020204" pitchFamily="34" charset="0"/>
                      </a:endParaRPr>
                    </a:p>
                  </a:txBody>
                  <a:tcPr marL="68580" marR="68580" marT="34291" marB="34291"/>
                </a:tc>
                <a:tc>
                  <a:txBody>
                    <a:bodyPr/>
                    <a:lstStyle/>
                    <a:p>
                      <a:pPr algn="ctr"/>
                      <a:r>
                        <a:rPr lang="en-US" sz="1500" dirty="0">
                          <a:latin typeface="Avenir Next" panose="020B0503020202020204" pitchFamily="34" charset="0"/>
                        </a:rPr>
                        <a:t>Healthy people in thriving communities.</a:t>
                      </a:r>
                    </a:p>
                  </a:txBody>
                  <a:tcPr marL="68580" marR="68580" marT="34291" marB="34291"/>
                </a:tc>
                <a:extLst>
                  <a:ext uri="{0D108BD9-81ED-4DB2-BD59-A6C34878D82A}">
                    <a16:rowId xmlns:a16="http://schemas.microsoft.com/office/drawing/2014/main" val="2479185125"/>
                  </a:ext>
                </a:extLst>
              </a:tr>
            </a:tbl>
          </a:graphicData>
        </a:graphic>
      </p:graphicFrame>
    </p:spTree>
    <p:extLst>
      <p:ext uri="{BB962C8B-B14F-4D97-AF65-F5344CB8AC3E}">
        <p14:creationId xmlns:p14="http://schemas.microsoft.com/office/powerpoint/2010/main" val="644718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5D9FBF-B9FF-FF4D-923A-17F5F06B9CA3}"/>
              </a:ext>
            </a:extLst>
          </p:cNvPr>
          <p:cNvPicPr>
            <a:picLocks noChangeAspect="1"/>
          </p:cNvPicPr>
          <p:nvPr/>
        </p:nvPicPr>
        <p:blipFill rotWithShape="1">
          <a:blip r:embed="rId2"/>
          <a:srcRect t="4074" b="4074"/>
          <a:stretch/>
        </p:blipFill>
        <p:spPr>
          <a:xfrm>
            <a:off x="-1" y="186642"/>
            <a:ext cx="9144001" cy="5416549"/>
          </a:xfrm>
          <a:prstGeom prst="rect">
            <a:avLst/>
          </a:prstGeom>
        </p:spPr>
      </p:pic>
      <p:sp>
        <p:nvSpPr>
          <p:cNvPr id="4" name="TextBox 3">
            <a:extLst>
              <a:ext uri="{FF2B5EF4-FFF2-40B4-BE49-F238E27FC236}">
                <a16:creationId xmlns:a16="http://schemas.microsoft.com/office/drawing/2014/main" id="{E0FAA77E-2EB3-FC4A-80E4-6D346E8485E9}"/>
              </a:ext>
            </a:extLst>
          </p:cNvPr>
          <p:cNvSpPr txBox="1"/>
          <p:nvPr/>
        </p:nvSpPr>
        <p:spPr>
          <a:xfrm>
            <a:off x="6553200" y="2523441"/>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Strategic Priorities</a:t>
            </a:r>
          </a:p>
        </p:txBody>
      </p:sp>
      <p:cxnSp>
        <p:nvCxnSpPr>
          <p:cNvPr id="5" name="Straight Arrow Connector 4">
            <a:extLst>
              <a:ext uri="{FF2B5EF4-FFF2-40B4-BE49-F238E27FC236}">
                <a16:creationId xmlns:a16="http://schemas.microsoft.com/office/drawing/2014/main" id="{36CFD6DF-577C-514D-AC5E-87462F2AD31E}"/>
              </a:ext>
            </a:extLst>
          </p:cNvPr>
          <p:cNvCxnSpPr>
            <a:cxnSpLocks/>
          </p:cNvCxnSpPr>
          <p:nvPr/>
        </p:nvCxnSpPr>
        <p:spPr>
          <a:xfrm flipH="1">
            <a:off x="5791201" y="2708107"/>
            <a:ext cx="7620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ight Brace 5">
            <a:extLst>
              <a:ext uri="{FF2B5EF4-FFF2-40B4-BE49-F238E27FC236}">
                <a16:creationId xmlns:a16="http://schemas.microsoft.com/office/drawing/2014/main" id="{59623435-FDB5-3945-AEB5-EA34845B6235}"/>
              </a:ext>
            </a:extLst>
          </p:cNvPr>
          <p:cNvSpPr/>
          <p:nvPr/>
        </p:nvSpPr>
        <p:spPr>
          <a:xfrm>
            <a:off x="3048000" y="3844240"/>
            <a:ext cx="304800" cy="1066800"/>
          </a:xfrm>
          <a:prstGeom prst="rightBrace">
            <a:avLst>
              <a:gd name="adj1" fmla="val 27160"/>
              <a:gd name="adj2" fmla="val 51113"/>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A9F6207-DF9C-1547-B473-1631B079BBAA}"/>
              </a:ext>
            </a:extLst>
          </p:cNvPr>
          <p:cNvSpPr txBox="1"/>
          <p:nvPr/>
        </p:nvSpPr>
        <p:spPr>
          <a:xfrm>
            <a:off x="3317338" y="4236909"/>
            <a:ext cx="2092863" cy="369332"/>
          </a:xfrm>
          <a:prstGeom prst="rect">
            <a:avLst/>
          </a:prstGeom>
          <a:solidFill>
            <a:schemeClr val="bg1">
              <a:alpha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Strategic Goals</a:t>
            </a:r>
          </a:p>
        </p:txBody>
      </p:sp>
    </p:spTree>
    <p:extLst>
      <p:ext uri="{BB962C8B-B14F-4D97-AF65-F5344CB8AC3E}">
        <p14:creationId xmlns:p14="http://schemas.microsoft.com/office/powerpoint/2010/main" val="285069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9FAC-9805-9244-8E7E-1F922D712AB7}"/>
              </a:ext>
            </a:extLst>
          </p:cNvPr>
          <p:cNvSpPr>
            <a:spLocks noGrp="1"/>
          </p:cNvSpPr>
          <p:nvPr>
            <p:ph type="title"/>
          </p:nvPr>
        </p:nvSpPr>
        <p:spPr/>
        <p:txBody>
          <a:bodyPr>
            <a:normAutofit/>
          </a:bodyPr>
          <a:lstStyle/>
          <a:p>
            <a:r>
              <a:rPr lang="en-US" sz="4000" dirty="0">
                <a:latin typeface="Avenir Next" panose="020B0503020202020204" pitchFamily="34" charset="0"/>
              </a:rPr>
              <a:t>Evaluation</a:t>
            </a:r>
          </a:p>
        </p:txBody>
      </p:sp>
      <p:sp>
        <p:nvSpPr>
          <p:cNvPr id="3" name="Content Placeholder 2">
            <a:extLst>
              <a:ext uri="{FF2B5EF4-FFF2-40B4-BE49-F238E27FC236}">
                <a16:creationId xmlns:a16="http://schemas.microsoft.com/office/drawing/2014/main" id="{C18A4F6B-1218-B649-8DD2-3BED8CD55B72}"/>
              </a:ext>
            </a:extLst>
          </p:cNvPr>
          <p:cNvSpPr>
            <a:spLocks noGrp="1"/>
          </p:cNvSpPr>
          <p:nvPr>
            <p:ph idx="1"/>
          </p:nvPr>
        </p:nvSpPr>
        <p:spPr/>
        <p:txBody>
          <a:bodyPr>
            <a:normAutofit/>
          </a:bodyPr>
          <a:lstStyle/>
          <a:p>
            <a:r>
              <a:rPr lang="en-US" sz="2400" dirty="0">
                <a:latin typeface="Avenir Next" panose="020B0503020202020204" pitchFamily="34" charset="0"/>
              </a:rPr>
              <a:t>4 Strategic Priorities with working groups (Priority Action Teams/PATs) for each</a:t>
            </a:r>
          </a:p>
          <a:p>
            <a:r>
              <a:rPr lang="en-US" sz="2400" dirty="0">
                <a:latin typeface="Avenir Next" panose="020B0503020202020204" pitchFamily="34" charset="0"/>
              </a:rPr>
              <a:t>2-5 Strategic Goals (Goal Statements) tied to each Strategic Priority</a:t>
            </a:r>
            <a:endParaRPr lang="en-US" sz="2000" dirty="0">
              <a:latin typeface="Avenir Next" panose="020B0503020202020204" pitchFamily="34" charset="0"/>
            </a:endParaRPr>
          </a:p>
          <a:p>
            <a:r>
              <a:rPr lang="en-US" sz="2400" dirty="0">
                <a:latin typeface="Avenir Next" panose="020B0503020202020204" pitchFamily="34" charset="0"/>
              </a:rPr>
              <a:t>2-3 measurable Goals tied to each Goal Statement</a:t>
            </a:r>
          </a:p>
          <a:p>
            <a:endParaRPr lang="en-US" sz="2400" dirty="0">
              <a:latin typeface="Avenir Next" panose="020B0503020202020204" pitchFamily="34" charset="0"/>
            </a:endParaRPr>
          </a:p>
          <a:p>
            <a:r>
              <a:rPr lang="en-US" sz="2400" dirty="0">
                <a:latin typeface="Avenir Next" panose="020B0503020202020204" pitchFamily="34" charset="0"/>
              </a:rPr>
              <a:t>Goals &amp; Measures developed by PATs</a:t>
            </a:r>
          </a:p>
          <a:p>
            <a:r>
              <a:rPr lang="en-US" sz="2400" dirty="0">
                <a:latin typeface="Avenir Next" panose="020B0503020202020204" pitchFamily="34" charset="0"/>
              </a:rPr>
              <a:t>Identified data sources (existing &amp; new) &amp; responsible parties</a:t>
            </a:r>
          </a:p>
        </p:txBody>
      </p:sp>
    </p:spTree>
    <p:extLst>
      <p:ext uri="{BB962C8B-B14F-4D97-AF65-F5344CB8AC3E}">
        <p14:creationId xmlns:p14="http://schemas.microsoft.com/office/powerpoint/2010/main" val="4020273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9FAC-9805-9244-8E7E-1F922D712AB7}"/>
              </a:ext>
            </a:extLst>
          </p:cNvPr>
          <p:cNvSpPr>
            <a:spLocks noGrp="1"/>
          </p:cNvSpPr>
          <p:nvPr>
            <p:ph type="title"/>
          </p:nvPr>
        </p:nvSpPr>
        <p:spPr/>
        <p:txBody>
          <a:bodyPr>
            <a:normAutofit/>
          </a:bodyPr>
          <a:lstStyle/>
          <a:p>
            <a:r>
              <a:rPr lang="en-US" sz="4000" dirty="0">
                <a:latin typeface="Avenir Next" panose="020B0503020202020204" pitchFamily="34" charset="0"/>
              </a:rPr>
              <a:t>Next Steps</a:t>
            </a:r>
          </a:p>
        </p:txBody>
      </p:sp>
      <p:sp>
        <p:nvSpPr>
          <p:cNvPr id="3" name="Content Placeholder 2">
            <a:extLst>
              <a:ext uri="{FF2B5EF4-FFF2-40B4-BE49-F238E27FC236}">
                <a16:creationId xmlns:a16="http://schemas.microsoft.com/office/drawing/2014/main" id="{C18A4F6B-1218-B649-8DD2-3BED8CD55B72}"/>
              </a:ext>
            </a:extLst>
          </p:cNvPr>
          <p:cNvSpPr>
            <a:spLocks noGrp="1"/>
          </p:cNvSpPr>
          <p:nvPr>
            <p:ph idx="1"/>
          </p:nvPr>
        </p:nvSpPr>
        <p:spPr/>
        <p:txBody>
          <a:bodyPr>
            <a:normAutofit/>
          </a:bodyPr>
          <a:lstStyle/>
          <a:p>
            <a:r>
              <a:rPr lang="en-US" sz="2400" dirty="0">
                <a:latin typeface="Avenir Next" panose="020B0503020202020204" pitchFamily="34" charset="0"/>
              </a:rPr>
              <a:t>Integration of competency assessment in WVU’s LMS (SOLE)</a:t>
            </a:r>
          </a:p>
          <a:p>
            <a:endParaRPr lang="en-US" sz="2400" dirty="0">
              <a:latin typeface="Avenir Next" panose="020B0503020202020204" pitchFamily="34" charset="0"/>
            </a:endParaRPr>
          </a:p>
          <a:p>
            <a:r>
              <a:rPr lang="en-US" sz="2400" dirty="0">
                <a:latin typeface="Avenir Next" panose="020B0503020202020204" pitchFamily="34" charset="0"/>
              </a:rPr>
              <a:t>Annual review of priorities &amp; goals</a:t>
            </a:r>
          </a:p>
          <a:p>
            <a:pPr lvl="1"/>
            <a:r>
              <a:rPr lang="en-US" sz="2000" dirty="0">
                <a:latin typeface="Avenir Next" panose="020B0503020202020204" pitchFamily="34" charset="0"/>
              </a:rPr>
              <a:t>Executive Leadership Council</a:t>
            </a:r>
          </a:p>
          <a:p>
            <a:pPr lvl="1"/>
            <a:r>
              <a:rPr lang="en-US" sz="2000" dirty="0">
                <a:latin typeface="Avenir Next" panose="020B0503020202020204" pitchFamily="34" charset="0"/>
              </a:rPr>
              <a:t>Senior Leadership Team/Strategic Steering Committee</a:t>
            </a:r>
          </a:p>
          <a:p>
            <a:pPr lvl="1"/>
            <a:r>
              <a:rPr lang="en-US" sz="2000" dirty="0">
                <a:latin typeface="Avenir Next" panose="020B0503020202020204" pitchFamily="34" charset="0"/>
              </a:rPr>
              <a:t>Director of Assessment</a:t>
            </a:r>
          </a:p>
        </p:txBody>
      </p:sp>
    </p:spTree>
    <p:extLst>
      <p:ext uri="{BB962C8B-B14F-4D97-AF65-F5344CB8AC3E}">
        <p14:creationId xmlns:p14="http://schemas.microsoft.com/office/powerpoint/2010/main" val="1514256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9FAC-9805-9244-8E7E-1F922D712AB7}"/>
              </a:ext>
            </a:extLst>
          </p:cNvPr>
          <p:cNvSpPr>
            <a:spLocks noGrp="1"/>
          </p:cNvSpPr>
          <p:nvPr>
            <p:ph type="title"/>
          </p:nvPr>
        </p:nvSpPr>
        <p:spPr/>
        <p:txBody>
          <a:bodyPr>
            <a:normAutofit/>
          </a:bodyPr>
          <a:lstStyle/>
          <a:p>
            <a:r>
              <a:rPr lang="en-US" sz="4000" dirty="0">
                <a:latin typeface="Avenir Next" panose="020B0503020202020204" pitchFamily="34" charset="0"/>
              </a:rPr>
              <a:t>Lessons Learned</a:t>
            </a:r>
          </a:p>
        </p:txBody>
      </p:sp>
      <p:sp>
        <p:nvSpPr>
          <p:cNvPr id="3" name="Content Placeholder 2">
            <a:extLst>
              <a:ext uri="{FF2B5EF4-FFF2-40B4-BE49-F238E27FC236}">
                <a16:creationId xmlns:a16="http://schemas.microsoft.com/office/drawing/2014/main" id="{C18A4F6B-1218-B649-8DD2-3BED8CD55B72}"/>
              </a:ext>
            </a:extLst>
          </p:cNvPr>
          <p:cNvSpPr>
            <a:spLocks noGrp="1"/>
          </p:cNvSpPr>
          <p:nvPr>
            <p:ph idx="1"/>
          </p:nvPr>
        </p:nvSpPr>
        <p:spPr/>
        <p:txBody>
          <a:bodyPr>
            <a:normAutofit/>
          </a:bodyPr>
          <a:lstStyle/>
          <a:p>
            <a:r>
              <a:rPr lang="en-US" sz="2400" dirty="0">
                <a:latin typeface="Avenir Next" panose="020B0503020202020204" pitchFamily="34" charset="0"/>
              </a:rPr>
              <a:t>Involve a broad array of stakeholders </a:t>
            </a:r>
            <a:r>
              <a:rPr lang="en-US" sz="2400" b="1" i="1" u="sng" dirty="0">
                <a:latin typeface="Avenir Next" panose="020B0503020202020204" pitchFamily="34" charset="0"/>
              </a:rPr>
              <a:t>EARLY</a:t>
            </a:r>
            <a:r>
              <a:rPr lang="en-US" sz="2400" dirty="0">
                <a:latin typeface="Avenir Next" panose="020B0503020202020204" pitchFamily="34" charset="0"/>
              </a:rPr>
              <a:t> &amp; </a:t>
            </a:r>
            <a:r>
              <a:rPr lang="en-US" sz="2400" b="1" i="1" u="sng" dirty="0">
                <a:latin typeface="Avenir Next" panose="020B0503020202020204" pitchFamily="34" charset="0"/>
              </a:rPr>
              <a:t>OFTEN</a:t>
            </a:r>
          </a:p>
          <a:p>
            <a:r>
              <a:rPr lang="en-US" sz="2400" dirty="0">
                <a:latin typeface="Avenir Next" panose="020B0503020202020204" pitchFamily="34" charset="0"/>
              </a:rPr>
              <a:t>Multiple feedback cycles creates accountability, validation, and </a:t>
            </a:r>
            <a:r>
              <a:rPr lang="en-US" sz="2400" b="1" i="1" u="sng" dirty="0">
                <a:latin typeface="Avenir Next" panose="020B0503020202020204" pitchFamily="34" charset="0"/>
              </a:rPr>
              <a:t>ENGAGEMENT</a:t>
            </a:r>
          </a:p>
          <a:p>
            <a:r>
              <a:rPr lang="en-US" sz="2400" dirty="0">
                <a:latin typeface="Avenir Next" panose="020B0503020202020204" pitchFamily="34" charset="0"/>
              </a:rPr>
              <a:t>Develop </a:t>
            </a:r>
            <a:r>
              <a:rPr lang="en-US" sz="2400" b="1" i="1" u="sng" dirty="0">
                <a:latin typeface="Avenir Next" panose="020B0503020202020204" pitchFamily="34" charset="0"/>
              </a:rPr>
              <a:t>MOMENTUM</a:t>
            </a:r>
            <a:r>
              <a:rPr lang="en-US" sz="2400" dirty="0">
                <a:latin typeface="Avenir Next" panose="020B0503020202020204" pitchFamily="34" charset="0"/>
              </a:rPr>
              <a:t> with smaller, more achievable (and measurable) goals</a:t>
            </a:r>
          </a:p>
          <a:p>
            <a:r>
              <a:rPr lang="en-US" sz="2400" dirty="0">
                <a:latin typeface="Avenir Next" panose="020B0503020202020204" pitchFamily="34" charset="0"/>
              </a:rPr>
              <a:t>Tie </a:t>
            </a:r>
            <a:r>
              <a:rPr lang="en-US" sz="2400" b="1" i="1" u="sng" dirty="0">
                <a:latin typeface="Avenir Next" panose="020B0503020202020204" pitchFamily="34" charset="0"/>
              </a:rPr>
              <a:t>EVERYTHING</a:t>
            </a:r>
            <a:r>
              <a:rPr lang="en-US" sz="2400" dirty="0">
                <a:latin typeface="Avenir Next" panose="020B0503020202020204" pitchFamily="34" charset="0"/>
              </a:rPr>
              <a:t> back to the compass (Mission, Vision, Priorities)</a:t>
            </a:r>
          </a:p>
          <a:p>
            <a:r>
              <a:rPr lang="en-US" sz="2400" b="1" i="1" u="sng" dirty="0">
                <a:latin typeface="Avenir Next" panose="020B0503020202020204" pitchFamily="34" charset="0"/>
              </a:rPr>
              <a:t>CELEBRATE</a:t>
            </a:r>
            <a:r>
              <a:rPr lang="en-US" sz="2400" dirty="0">
                <a:latin typeface="Avenir Next" panose="020B0503020202020204" pitchFamily="34" charset="0"/>
              </a:rPr>
              <a:t> victories &amp; accomplishments!</a:t>
            </a:r>
            <a:endParaRPr lang="en-US" sz="2000" dirty="0">
              <a:latin typeface="Avenir Next" panose="020B0503020202020204" pitchFamily="34" charset="0"/>
            </a:endParaRPr>
          </a:p>
        </p:txBody>
      </p:sp>
    </p:spTree>
    <p:extLst>
      <p:ext uri="{BB962C8B-B14F-4D97-AF65-F5344CB8AC3E}">
        <p14:creationId xmlns:p14="http://schemas.microsoft.com/office/powerpoint/2010/main" val="2969559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73321" y="329184"/>
            <a:ext cx="4688333" cy="1783080"/>
          </a:xfrm>
        </p:spPr>
        <p:txBody>
          <a:bodyPr anchor="b">
            <a:normAutofit/>
          </a:bodyPr>
          <a:lstStyle/>
          <a:p>
            <a:r>
              <a:rPr lang="en-US" sz="4700"/>
              <a:t>Overview</a:t>
            </a:r>
          </a:p>
        </p:txBody>
      </p:sp>
      <p:pic>
        <p:nvPicPr>
          <p:cNvPr id="5" name="Picture 4" descr="A picture containing sky, nature, outdoor, valley&#10;&#10;Description generated with very high confidence">
            <a:extLst>
              <a:ext uri="{FF2B5EF4-FFF2-40B4-BE49-F238E27FC236}">
                <a16:creationId xmlns:a16="http://schemas.microsoft.com/office/drawing/2014/main" id="{D4C90874-461E-4596-BAC5-FED10146A8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3321" y="2706624"/>
            <a:ext cx="4688333" cy="3483864"/>
          </a:xfrm>
        </p:spPr>
        <p:txBody>
          <a:bodyPr>
            <a:normAutofit/>
          </a:bodyPr>
          <a:lstStyle/>
          <a:p>
            <a:r>
              <a:rPr lang="en-US" sz="1900" dirty="0"/>
              <a:t>Program established 2015</a:t>
            </a:r>
          </a:p>
          <a:p>
            <a:r>
              <a:rPr lang="en-US" sz="1900" dirty="0" err="1"/>
              <a:t>DenYelle</a:t>
            </a:r>
            <a:r>
              <a:rPr lang="en-US" sz="1900" dirty="0"/>
              <a:t> </a:t>
            </a:r>
            <a:r>
              <a:rPr lang="en-US" sz="1900" dirty="0" err="1"/>
              <a:t>Baete</a:t>
            </a:r>
            <a:r>
              <a:rPr lang="en-US" sz="1900" dirty="0"/>
              <a:t> Kenyon, PhD – Program Director MPH, Assoc Dean for Diversity and Inclusion, SSOM</a:t>
            </a:r>
          </a:p>
          <a:p>
            <a:r>
              <a:rPr lang="en-US" sz="1900" dirty="0"/>
              <a:t>Chelsea Wesner, MPH, MSW – Research Instructor, USD, School of Health Sciences</a:t>
            </a:r>
          </a:p>
          <a:p>
            <a:r>
              <a:rPr lang="en-US" sz="1900" dirty="0"/>
              <a:t>Public Health Program</a:t>
            </a:r>
          </a:p>
          <a:p>
            <a:r>
              <a:rPr lang="en-US" sz="1900" dirty="0"/>
              <a:t>Generalist Concentration</a:t>
            </a:r>
          </a:p>
          <a:p>
            <a:r>
              <a:rPr lang="en-US" sz="1900" dirty="0"/>
              <a:t>3 Primary Faculty</a:t>
            </a:r>
          </a:p>
          <a:p>
            <a:r>
              <a:rPr lang="en-US" sz="1900" dirty="0"/>
              <a:t>87 Students </a:t>
            </a:r>
          </a:p>
        </p:txBody>
      </p:sp>
    </p:spTree>
    <p:extLst>
      <p:ext uri="{BB962C8B-B14F-4D97-AF65-F5344CB8AC3E}">
        <p14:creationId xmlns:p14="http://schemas.microsoft.com/office/powerpoint/2010/main" val="730648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0060" y="325369"/>
            <a:ext cx="3276451" cy="1956841"/>
          </a:xfrm>
        </p:spPr>
        <p:txBody>
          <a:bodyPr anchor="b">
            <a:normAutofit/>
          </a:bodyPr>
          <a:lstStyle/>
          <a:p>
            <a:r>
              <a:rPr lang="en-US" sz="4700" dirty="0"/>
              <a:t>Developing Eval Plan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80060" y="2872899"/>
            <a:ext cx="3182691" cy="3320668"/>
          </a:xfrm>
        </p:spPr>
        <p:txBody>
          <a:bodyPr>
            <a:normAutofit/>
          </a:bodyPr>
          <a:lstStyle/>
          <a:p>
            <a:pPr>
              <a:spcAft>
                <a:spcPts val="1200"/>
              </a:spcAft>
            </a:pPr>
            <a:r>
              <a:rPr lang="en-US" sz="1900" dirty="0"/>
              <a:t>Identifying community and programmatic priorities</a:t>
            </a:r>
          </a:p>
          <a:p>
            <a:pPr>
              <a:spcAft>
                <a:spcPts val="1200"/>
              </a:spcAft>
            </a:pPr>
            <a:r>
              <a:rPr lang="en-US" sz="1900" dirty="0"/>
              <a:t>Defining indicators</a:t>
            </a:r>
          </a:p>
          <a:p>
            <a:pPr>
              <a:spcAft>
                <a:spcPts val="1200"/>
              </a:spcAft>
            </a:pPr>
            <a:r>
              <a:rPr lang="en-US" sz="1900" dirty="0"/>
              <a:t>Finding data sources</a:t>
            </a:r>
          </a:p>
          <a:p>
            <a:pPr>
              <a:spcAft>
                <a:spcPts val="1200"/>
              </a:spcAft>
            </a:pPr>
            <a:r>
              <a:rPr lang="en-US" sz="1900" dirty="0"/>
              <a:t>Process for review, reflection, and discussion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5325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490722" y="329184"/>
            <a:ext cx="5170932" cy="1783080"/>
          </a:xfrm>
        </p:spPr>
        <p:txBody>
          <a:bodyPr vert="horz" lIns="91440" tIns="45720" rIns="91440" bIns="45720" rtlCol="0" anchor="b">
            <a:normAutofit/>
          </a:bodyPr>
          <a:lstStyle/>
          <a:p>
            <a:pPr defTabSz="914400"/>
            <a:r>
              <a:rPr lang="en-US" sz="4700" dirty="0"/>
              <a:t>Program Goals</a:t>
            </a:r>
          </a:p>
        </p:txBody>
      </p:sp>
      <p:pic>
        <p:nvPicPr>
          <p:cNvPr id="9" name="Picture 8" descr="A picture containing nature&#10;&#10;Description generated with very high confidence">
            <a:extLst>
              <a:ext uri="{FF2B5EF4-FFF2-40B4-BE49-F238E27FC236}">
                <a16:creationId xmlns:a16="http://schemas.microsoft.com/office/drawing/2014/main" id="{6049860D-4A08-4573-A258-14E5D8AB13A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F397087-7811-4DBB-9687-6DBE9F64B2AF}"/>
              </a:ext>
            </a:extLst>
          </p:cNvPr>
          <p:cNvSpPr/>
          <p:nvPr/>
        </p:nvSpPr>
        <p:spPr>
          <a:xfrm>
            <a:off x="3490722" y="2706624"/>
            <a:ext cx="5170932" cy="348386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Goal 1: Academic Excellence.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Promote and achieve excellence in public health teaching and learning.</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Goal 2: Public Health Research &amp; Practice.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Faculty and students will engage in research and practice in collaboration with rural and underserved communities.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Goal 3: Diversity &amp; Inclusion.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Recruit and retain diverse faculty and students who embody cultural inclusiveness.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Goal 4: Service.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Enhance the program’s involvement in public health service to rural and underserved communities in South Dakota.</a:t>
            </a:r>
          </a:p>
          <a:p>
            <a:pPr marL="0" marR="0" lvl="0" indent="-2286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972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7159" y="2787990"/>
            <a:ext cx="2800511" cy="1282020"/>
          </a:xfrm>
        </p:spPr>
        <p:txBody>
          <a:bodyPr vert="horz" lIns="91440" tIns="45720" rIns="91440" bIns="45720" rtlCol="0" anchor="b">
            <a:normAutofit fontScale="90000"/>
          </a:bodyPr>
          <a:lstStyle/>
          <a:p>
            <a:pPr defTabSz="914400"/>
            <a:r>
              <a:rPr lang="en-US" sz="4700" dirty="0"/>
              <a:t> Revising Table B5-1</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p:cNvPicPr>
            <a:picLocks noGrp="1" noChangeAspect="1"/>
          </p:cNvPicPr>
          <p:nvPr>
            <p:ph idx="1"/>
          </p:nvPr>
        </p:nvPicPr>
        <p:blipFill rotWithShape="1">
          <a:blip r:embed="rId3"/>
          <a:srcRect l="13251" r="63240"/>
          <a:stretch/>
        </p:blipFill>
        <p:spPr>
          <a:xfrm>
            <a:off x="3941547" y="10"/>
            <a:ext cx="545735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16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A6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A89843B1-970B-4874-B8D3-80B4AF8F6141}"/>
              </a:ext>
            </a:extLst>
          </p:cNvPr>
          <p:cNvPicPr>
            <a:picLocks noChangeAspect="1"/>
          </p:cNvPicPr>
          <p:nvPr/>
        </p:nvPicPr>
        <p:blipFill>
          <a:blip r:embed="rId3"/>
          <a:stretch>
            <a:fillRect/>
          </a:stretch>
        </p:blipFill>
        <p:spPr>
          <a:xfrm>
            <a:off x="482600" y="1466089"/>
            <a:ext cx="8178799" cy="3925822"/>
          </a:xfrm>
          <a:prstGeom prst="rect">
            <a:avLst/>
          </a:prstGeom>
        </p:spPr>
      </p:pic>
      <p:sp>
        <p:nvSpPr>
          <p:cNvPr id="7" name="TextBox 6">
            <a:extLst>
              <a:ext uri="{FF2B5EF4-FFF2-40B4-BE49-F238E27FC236}">
                <a16:creationId xmlns:a16="http://schemas.microsoft.com/office/drawing/2014/main" id="{27FE5D2A-6AD6-4EC9-8CAA-781F0EF16932}"/>
              </a:ext>
            </a:extLst>
          </p:cNvPr>
          <p:cNvSpPr txBox="1"/>
          <p:nvPr/>
        </p:nvSpPr>
        <p:spPr>
          <a:xfrm>
            <a:off x="1661541" y="736865"/>
            <a:ext cx="7124700" cy="523220"/>
          </a:xfrm>
          <a:prstGeom prst="rect">
            <a:avLst/>
          </a:prstGeom>
          <a:noFill/>
        </p:spPr>
        <p:txBody>
          <a:bodyPr wrap="square" rtlCol="0">
            <a:spAutoFit/>
          </a:bodyPr>
          <a:lstStyle/>
          <a:p>
            <a:r>
              <a:rPr lang="en-US" sz="2800" dirty="0"/>
              <a:t>Access this and past presentations</a:t>
            </a:r>
          </a:p>
        </p:txBody>
      </p:sp>
      <p:sp>
        <p:nvSpPr>
          <p:cNvPr id="10" name="Rectangle 9">
            <a:extLst>
              <a:ext uri="{FF2B5EF4-FFF2-40B4-BE49-F238E27FC236}">
                <a16:creationId xmlns:a16="http://schemas.microsoft.com/office/drawing/2014/main" id="{75C34645-C844-4F5E-9497-06597B676F7C}"/>
              </a:ext>
            </a:extLst>
          </p:cNvPr>
          <p:cNvSpPr/>
          <p:nvPr/>
        </p:nvSpPr>
        <p:spPr>
          <a:xfrm>
            <a:off x="596900" y="2387600"/>
            <a:ext cx="1905000" cy="317500"/>
          </a:xfrm>
          <a:prstGeom prst="rect">
            <a:avLst/>
          </a:prstGeom>
          <a:no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8A724C6-D3A2-4AF3-973C-AA56025892C1}"/>
              </a:ext>
            </a:extLst>
          </p:cNvPr>
          <p:cNvSpPr/>
          <p:nvPr/>
        </p:nvSpPr>
        <p:spPr>
          <a:xfrm>
            <a:off x="4978400" y="3759200"/>
            <a:ext cx="1409700" cy="317500"/>
          </a:xfrm>
          <a:prstGeom prst="rect">
            <a:avLst/>
          </a:prstGeom>
          <a:no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FC6D3705-FE40-4A96-9ABD-D868E8EB5AA7}"/>
              </a:ext>
            </a:extLst>
          </p:cNvPr>
          <p:cNvSpPr/>
          <p:nvPr/>
        </p:nvSpPr>
        <p:spPr>
          <a:xfrm>
            <a:off x="4571998" y="4575555"/>
            <a:ext cx="3924301" cy="816356"/>
          </a:xfrm>
          <a:prstGeom prst="rect">
            <a:avLst/>
          </a:prstGeom>
          <a:noFill/>
          <a:ln w="57150">
            <a:solidFill>
              <a:srgbClr val="3A605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3" name="Graphic 32" descr="Badge 1 with solid fill">
            <a:extLst>
              <a:ext uri="{FF2B5EF4-FFF2-40B4-BE49-F238E27FC236}">
                <a16:creationId xmlns:a16="http://schemas.microsoft.com/office/drawing/2014/main" id="{B0FAE828-BE4C-4C11-862A-48AC305DFB46}"/>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84386" y="1791206"/>
            <a:ext cx="596394" cy="596394"/>
          </a:xfrm>
          <a:prstGeom prst="rect">
            <a:avLst/>
          </a:prstGeom>
        </p:spPr>
      </p:pic>
      <p:pic>
        <p:nvPicPr>
          <p:cNvPr id="35" name="Graphic 34" descr="Badge with solid fill">
            <a:extLst>
              <a:ext uri="{FF2B5EF4-FFF2-40B4-BE49-F238E27FC236}">
                <a16:creationId xmlns:a16="http://schemas.microsoft.com/office/drawing/2014/main" id="{C6702337-CAB0-4705-8827-D4E32B902013}"/>
              </a:ext>
            </a:extLst>
          </p:cNvPr>
          <p:cNvPicPr>
            <a:picLocks noChangeAspect="1"/>
          </p:cNvPicPr>
          <p:nvPr/>
        </p:nvPicPr>
        <p:blipFill>
          <a:blip r:embed="rId6">
            <a:duotone>
              <a:schemeClr val="bg2">
                <a:shade val="45000"/>
                <a:satMod val="135000"/>
              </a:schemeClr>
              <a:prstClr val="white"/>
            </a:duotone>
            <a:extLst>
              <a:ext uri="{96DAC541-7B7A-43D3-8B79-37D633B846F1}">
                <asvg:svgBlip xmlns:asvg="http://schemas.microsoft.com/office/drawing/2016/SVG/main" r:embed="rId7"/>
              </a:ext>
            </a:extLst>
          </a:blip>
          <a:stretch>
            <a:fillRect/>
          </a:stretch>
        </p:blipFill>
        <p:spPr>
          <a:xfrm>
            <a:off x="6164769" y="3237922"/>
            <a:ext cx="581090" cy="581090"/>
          </a:xfrm>
          <a:prstGeom prst="rect">
            <a:avLst/>
          </a:prstGeom>
        </p:spPr>
      </p:pic>
      <p:pic>
        <p:nvPicPr>
          <p:cNvPr id="37" name="Graphic 36" descr="Badge 3 with solid fill">
            <a:extLst>
              <a:ext uri="{FF2B5EF4-FFF2-40B4-BE49-F238E27FC236}">
                <a16:creationId xmlns:a16="http://schemas.microsoft.com/office/drawing/2014/main" id="{87055174-3E4D-4E65-BF0A-5016B06AAB21}"/>
              </a:ext>
            </a:extLst>
          </p:cNvPr>
          <p:cNvPicPr>
            <a:picLocks noChangeAspect="1"/>
          </p:cNvPicPr>
          <p:nvPr/>
        </p:nvPicPr>
        <p:blipFill>
          <a:blip r:embed="rId8">
            <a:duotone>
              <a:schemeClr val="bg2">
                <a:shade val="45000"/>
                <a:satMod val="135000"/>
              </a:schemeClr>
              <a:prstClr val="white"/>
            </a:duotone>
            <a:extLst>
              <a:ext uri="{96DAC541-7B7A-43D3-8B79-37D633B846F1}">
                <asvg:svgBlip xmlns:asvg="http://schemas.microsoft.com/office/drawing/2016/SVG/main" r:embed="rId9"/>
              </a:ext>
            </a:extLst>
          </a:blip>
          <a:stretch>
            <a:fillRect/>
          </a:stretch>
        </p:blipFill>
        <p:spPr>
          <a:xfrm>
            <a:off x="8133270" y="4057771"/>
            <a:ext cx="652970" cy="652970"/>
          </a:xfrm>
          <a:prstGeom prst="rect">
            <a:avLst/>
          </a:prstGeom>
        </p:spPr>
      </p:pic>
    </p:spTree>
    <p:extLst>
      <p:ext uri="{BB962C8B-B14F-4D97-AF65-F5344CB8AC3E}">
        <p14:creationId xmlns:p14="http://schemas.microsoft.com/office/powerpoint/2010/main" val="3531487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8" y="3752849"/>
            <a:ext cx="2807228" cy="2452687"/>
          </a:xfrm>
        </p:spPr>
        <p:txBody>
          <a:bodyPr anchor="ctr">
            <a:normAutofit/>
          </a:bodyPr>
          <a:lstStyle/>
          <a:p>
            <a:r>
              <a:rPr lang="en-US" sz="3600" dirty="0"/>
              <a:t>Primary Components of Evaluation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432517" y="3752850"/>
            <a:ext cx="5542671" cy="2452687"/>
          </a:xfrm>
        </p:spPr>
        <p:txBody>
          <a:bodyPr anchor="ctr">
            <a:normAutofit/>
          </a:bodyPr>
          <a:lstStyle/>
          <a:p>
            <a:pPr>
              <a:spcAft>
                <a:spcPts val="1200"/>
              </a:spcAft>
            </a:pPr>
            <a:r>
              <a:rPr lang="en-US" sz="2000" dirty="0"/>
              <a:t>Program Goals Assessment</a:t>
            </a:r>
          </a:p>
          <a:p>
            <a:pPr>
              <a:spcAft>
                <a:spcPts val="1200"/>
              </a:spcAft>
            </a:pPr>
            <a:r>
              <a:rPr lang="en-US" sz="2000" dirty="0"/>
              <a:t>Student Surveys (Current, Exit/Graduate, Alumni)</a:t>
            </a:r>
          </a:p>
          <a:p>
            <a:pPr>
              <a:spcAft>
                <a:spcPts val="1200"/>
              </a:spcAft>
            </a:pPr>
            <a:r>
              <a:rPr lang="en-US" sz="2000" dirty="0"/>
              <a:t>Key Curricular Assessment</a:t>
            </a:r>
          </a:p>
        </p:txBody>
      </p:sp>
    </p:spTree>
    <p:extLst>
      <p:ext uri="{BB962C8B-B14F-4D97-AF65-F5344CB8AC3E}">
        <p14:creationId xmlns:p14="http://schemas.microsoft.com/office/powerpoint/2010/main" val="1637235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82599" y="1444728"/>
          <a:ext cx="8178802" cy="4700064"/>
        </p:xfrm>
        <a:graphic>
          <a:graphicData uri="http://schemas.openxmlformats.org/drawingml/2006/table">
            <a:tbl>
              <a:tblPr firstRow="1" bandRow="1"/>
              <a:tblGrid>
                <a:gridCol w="568966">
                  <a:extLst>
                    <a:ext uri="{9D8B030D-6E8A-4147-A177-3AD203B41FA5}">
                      <a16:colId xmlns:a16="http://schemas.microsoft.com/office/drawing/2014/main" val="1308151808"/>
                    </a:ext>
                  </a:extLst>
                </a:gridCol>
                <a:gridCol w="2517996">
                  <a:extLst>
                    <a:ext uri="{9D8B030D-6E8A-4147-A177-3AD203B41FA5}">
                      <a16:colId xmlns:a16="http://schemas.microsoft.com/office/drawing/2014/main" val="769944610"/>
                    </a:ext>
                  </a:extLst>
                </a:gridCol>
                <a:gridCol w="1926235">
                  <a:extLst>
                    <a:ext uri="{9D8B030D-6E8A-4147-A177-3AD203B41FA5}">
                      <a16:colId xmlns:a16="http://schemas.microsoft.com/office/drawing/2014/main" val="3410787227"/>
                    </a:ext>
                  </a:extLst>
                </a:gridCol>
                <a:gridCol w="572905">
                  <a:extLst>
                    <a:ext uri="{9D8B030D-6E8A-4147-A177-3AD203B41FA5}">
                      <a16:colId xmlns:a16="http://schemas.microsoft.com/office/drawing/2014/main" val="400859871"/>
                    </a:ext>
                  </a:extLst>
                </a:gridCol>
                <a:gridCol w="648175">
                  <a:extLst>
                    <a:ext uri="{9D8B030D-6E8A-4147-A177-3AD203B41FA5}">
                      <a16:colId xmlns:a16="http://schemas.microsoft.com/office/drawing/2014/main" val="2753607561"/>
                    </a:ext>
                  </a:extLst>
                </a:gridCol>
                <a:gridCol w="648175">
                  <a:extLst>
                    <a:ext uri="{9D8B030D-6E8A-4147-A177-3AD203B41FA5}">
                      <a16:colId xmlns:a16="http://schemas.microsoft.com/office/drawing/2014/main" val="2243098840"/>
                    </a:ext>
                  </a:extLst>
                </a:gridCol>
                <a:gridCol w="648175">
                  <a:extLst>
                    <a:ext uri="{9D8B030D-6E8A-4147-A177-3AD203B41FA5}">
                      <a16:colId xmlns:a16="http://schemas.microsoft.com/office/drawing/2014/main" val="12483271"/>
                    </a:ext>
                  </a:extLst>
                </a:gridCol>
                <a:gridCol w="648175">
                  <a:extLst>
                    <a:ext uri="{9D8B030D-6E8A-4147-A177-3AD203B41FA5}">
                      <a16:colId xmlns:a16="http://schemas.microsoft.com/office/drawing/2014/main" val="4253458176"/>
                    </a:ext>
                  </a:extLst>
                </a:gridCol>
              </a:tblGrid>
              <a:tr h="223833">
                <a:tc gridSpan="8">
                  <a:txBody>
                    <a:bodyPr/>
                    <a:lstStyle/>
                    <a:p>
                      <a:pPr algn="ctr" rtl="0" fontAlgn="base"/>
                      <a:r>
                        <a:rPr lang="en-US" sz="900" b="1" i="0">
                          <a:solidFill>
                            <a:srgbClr val="FFFFFF"/>
                          </a:solidFill>
                          <a:effectLst/>
                          <a:latin typeface="Arial" panose="020B0604020202020204" pitchFamily="34" charset="0"/>
                        </a:rPr>
                        <a:t>Academic Excellence</a:t>
                      </a:r>
                      <a:r>
                        <a:rPr lang="en-US" sz="900" b="0" i="0">
                          <a:solidFill>
                            <a:srgbClr val="FFFFFF"/>
                          </a:solidFill>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7183738"/>
                  </a:ext>
                </a:extLst>
              </a:tr>
              <a:tr h="223833">
                <a:tc gridSpan="8">
                  <a:txBody>
                    <a:bodyPr/>
                    <a:lstStyle/>
                    <a:p>
                      <a:pPr algn="l" rtl="0" fontAlgn="base"/>
                      <a:r>
                        <a:rPr lang="en-US" sz="900" b="1" i="0">
                          <a:effectLst/>
                          <a:latin typeface="Arial" panose="020B0604020202020204" pitchFamily="34" charset="0"/>
                        </a:rPr>
                        <a:t>Goal 1: Promote and achieve excellence in public health teaching and learning.</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0409849"/>
                  </a:ext>
                </a:extLst>
              </a:tr>
              <a:tr h="223833">
                <a:tc gridSpan="8">
                  <a:txBody>
                    <a:bodyPr/>
                    <a:lstStyle/>
                    <a:p>
                      <a:pPr algn="l" rtl="0" fontAlgn="base"/>
                      <a:r>
                        <a:rPr lang="en-US" sz="900" b="1" i="0">
                          <a:effectLst/>
                          <a:latin typeface="Arial" panose="020B0604020202020204" pitchFamily="34" charset="0"/>
                        </a:rPr>
                        <a:t>Responsible parties:</a:t>
                      </a:r>
                      <a:r>
                        <a:rPr lang="en-US" sz="900" b="0" i="0">
                          <a:effectLst/>
                          <a:latin typeface="Arial" panose="020B0604020202020204" pitchFamily="34" charset="0"/>
                        </a:rPr>
                        <a:t> Curriculum and Assessment Committee; All Faculty Committee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51611671"/>
                  </a:ext>
                </a:extLst>
              </a:tr>
              <a:tr h="223833">
                <a:tc>
                  <a:txBody>
                    <a:bodyPr/>
                    <a:lstStyle/>
                    <a:p>
                      <a:pPr algn="l" rtl="0" fontAlgn="base"/>
                      <a:r>
                        <a:rPr lang="en-US" sz="900" b="1" i="0">
                          <a:effectLst/>
                          <a:latin typeface="Arial" panose="020B0604020202020204" pitchFamily="34" charset="0"/>
                        </a:rPr>
                        <a:t>Metric</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tc>
                  <a:txBody>
                    <a:bodyPr/>
                    <a:lstStyle/>
                    <a:p>
                      <a:pPr algn="l" rtl="0" fontAlgn="base"/>
                      <a:r>
                        <a:rPr lang="en-US" sz="900" b="1" i="0">
                          <a:effectLst/>
                          <a:latin typeface="Arial" panose="020B0604020202020204" pitchFamily="34" charset="0"/>
                        </a:rPr>
                        <a:t>Objective</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tc>
                  <a:txBody>
                    <a:bodyPr/>
                    <a:lstStyle/>
                    <a:p>
                      <a:pPr algn="l" rtl="0" fontAlgn="base"/>
                      <a:r>
                        <a:rPr lang="en-US" sz="900" b="1" i="0">
                          <a:effectLst/>
                          <a:latin typeface="Arial" panose="020B0604020202020204" pitchFamily="34" charset="0"/>
                        </a:rPr>
                        <a:t>Data Source</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tc>
                  <a:txBody>
                    <a:bodyPr/>
                    <a:lstStyle/>
                    <a:p>
                      <a:pPr algn="ctr" rtl="0" fontAlgn="base"/>
                      <a:r>
                        <a:rPr lang="en-US" sz="900" b="1" i="0">
                          <a:effectLst/>
                          <a:latin typeface="Arial" panose="020B0604020202020204" pitchFamily="34" charset="0"/>
                        </a:rPr>
                        <a:t>Target</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tc>
                  <a:txBody>
                    <a:bodyPr/>
                    <a:lstStyle/>
                    <a:p>
                      <a:pPr algn="ctr" rtl="0" fontAlgn="base"/>
                      <a:r>
                        <a:rPr lang="en-US" sz="900" b="1" i="0">
                          <a:effectLst/>
                          <a:latin typeface="Arial" panose="020B0604020202020204" pitchFamily="34" charset="0"/>
                        </a:rPr>
                        <a:t>2016/17</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tc>
                  <a:txBody>
                    <a:bodyPr/>
                    <a:lstStyle/>
                    <a:p>
                      <a:pPr algn="ctr" rtl="0" fontAlgn="base"/>
                      <a:r>
                        <a:rPr lang="en-US" sz="900" b="1" i="0">
                          <a:effectLst/>
                          <a:latin typeface="Arial" panose="020B0604020202020204" pitchFamily="34" charset="0"/>
                        </a:rPr>
                        <a:t>2017/18</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tc>
                  <a:txBody>
                    <a:bodyPr/>
                    <a:lstStyle/>
                    <a:p>
                      <a:pPr algn="ctr" rtl="0" fontAlgn="base"/>
                      <a:r>
                        <a:rPr lang="en-US" sz="900" b="1" i="0">
                          <a:effectLst/>
                          <a:latin typeface="Arial" panose="020B0604020202020204" pitchFamily="34" charset="0"/>
                        </a:rPr>
                        <a:t>2018/19</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tc>
                  <a:txBody>
                    <a:bodyPr/>
                    <a:lstStyle/>
                    <a:p>
                      <a:pPr algn="ctr" rtl="0" fontAlgn="base"/>
                      <a:r>
                        <a:rPr lang="en-US" sz="900" b="1" i="0">
                          <a:effectLst/>
                          <a:latin typeface="Arial" panose="020B0604020202020204" pitchFamily="34" charset="0"/>
                        </a:rPr>
                        <a:t>2019/20</a:t>
                      </a:r>
                      <a:r>
                        <a:rPr lang="en-US" sz="900" b="0" i="0">
                          <a:effectLst/>
                          <a:latin typeface="Arial" panose="020B0604020202020204" pitchFamily="34" charset="0"/>
                        </a:rPr>
                        <a: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EECE1"/>
                    </a:solidFill>
                  </a:tcPr>
                </a:tc>
                <a:extLst>
                  <a:ext uri="{0D108BD9-81ED-4DB2-BD59-A6C34878D82A}">
                    <a16:rowId xmlns:a16="http://schemas.microsoft.com/office/drawing/2014/main" val="767927862"/>
                  </a:ext>
                </a:extLst>
              </a:tr>
              <a:tr h="367695">
                <a:tc>
                  <a:txBody>
                    <a:bodyPr/>
                    <a:lstStyle/>
                    <a:p>
                      <a:pPr algn="ctr" rtl="0" fontAlgn="base"/>
                      <a:r>
                        <a:rPr lang="en-US" sz="900" b="0" i="0">
                          <a:effectLst/>
                          <a:latin typeface="Arial" panose="020B0604020202020204" pitchFamily="34" charset="0"/>
                        </a:rPr>
                        <a:t>1.1 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At least 50% of MPH students will graduate with an overall GPA of 3.7 or higher.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Student database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50%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50%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75%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41%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81%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76385573"/>
                  </a:ext>
                </a:extLst>
              </a:tr>
              <a:tr h="511557">
                <a:tc>
                  <a:txBody>
                    <a:bodyPr/>
                    <a:lstStyle/>
                    <a:p>
                      <a:pPr algn="ctr" rtl="0" fontAlgn="base"/>
                      <a:r>
                        <a:rPr lang="en-US" sz="900" b="0" i="0">
                          <a:effectLst/>
                          <a:latin typeface="Arial" panose="020B0604020202020204" pitchFamily="34" charset="0"/>
                        </a:rPr>
                        <a:t>1.2 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All MPH primary faculty will perform above or exceed expectations on annual reviews for teaching.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Annual Performance Evaluation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100%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100%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100%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100%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100%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455068156"/>
                  </a:ext>
                </a:extLst>
              </a:tr>
              <a:tr h="799281">
                <a:tc>
                  <a:txBody>
                    <a:bodyPr/>
                    <a:lstStyle/>
                    <a:p>
                      <a:pPr algn="ctr" rtl="0" fontAlgn="base"/>
                      <a:r>
                        <a:rPr lang="en-US" sz="900" b="0" i="0">
                          <a:effectLst/>
                          <a:latin typeface="Arial" panose="020B0604020202020204" pitchFamily="34" charset="0"/>
                        </a:rPr>
                        <a:t>1.3 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Each academic year, 80% of MPH courses will receive ≥4 on a 5-point scale [1=lowest 10%, 5=highest 10%] for the average of excellent teaching and excellent course on student course evaluations.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Course IDEA Evaluations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80%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75%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55%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82%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71%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494897178"/>
                  </a:ext>
                </a:extLst>
              </a:tr>
              <a:tr h="655419">
                <a:tc>
                  <a:txBody>
                    <a:bodyPr/>
                    <a:lstStyle/>
                    <a:p>
                      <a:pPr algn="ctr" rtl="0" fontAlgn="base"/>
                      <a:r>
                        <a:rPr lang="en-US" sz="900" b="0" i="0">
                          <a:effectLst/>
                          <a:latin typeface="Arial" panose="020B0604020202020204" pitchFamily="34" charset="0"/>
                        </a:rPr>
                        <a:t>1.4 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Each academic year, 75% graduates will earn ≥90% across key assessments for all MPH foundational and concentration competencies.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Key Curricular Assessment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75%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gridSpan="4">
                  <a:txBody>
                    <a:bodyPr/>
                    <a:lstStyle/>
                    <a:p>
                      <a:pPr algn="ctr" rtl="0" fontAlgn="base"/>
                      <a:r>
                        <a:rPr lang="en-US" sz="900" b="0" i="0">
                          <a:effectLst/>
                          <a:latin typeface="Arial" panose="020B0604020202020204" pitchFamily="34" charset="0"/>
                        </a:rPr>
                        <a:t>Implemented fall 2019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4240353"/>
                  </a:ext>
                </a:extLst>
              </a:tr>
              <a:tr h="223833">
                <a:tc rowSpan="3">
                  <a:txBody>
                    <a:bodyPr/>
                    <a:lstStyle/>
                    <a:p>
                      <a:pPr algn="ctr" rtl="0" fontAlgn="base"/>
                      <a:r>
                        <a:rPr lang="en-US" sz="900" b="0" i="0">
                          <a:solidFill>
                            <a:srgbClr val="000000"/>
                          </a:solidFill>
                          <a:effectLst/>
                          <a:latin typeface="Arial" panose="020B0604020202020204" pitchFamily="34" charset="0"/>
                        </a:rPr>
                        <a:t>1.5 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rowSpan="3">
                  <a:txBody>
                    <a:bodyPr/>
                    <a:lstStyle/>
                    <a:p>
                      <a:pPr algn="l" rtl="0" fontAlgn="base"/>
                      <a:r>
                        <a:rPr lang="en-US" sz="900" b="0" i="0">
                          <a:solidFill>
                            <a:srgbClr val="000000"/>
                          </a:solidFill>
                          <a:effectLst/>
                          <a:latin typeface="Arial" panose="020B0604020202020204" pitchFamily="34" charset="0"/>
                        </a:rPr>
                        <a:t>At least 75% of students will be satisfied or very satisfied with academic advising.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Student Survey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75%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gridSpan="3">
                  <a:txBody>
                    <a:bodyPr/>
                    <a:lstStyle/>
                    <a:p>
                      <a:pPr algn="ctr" rtl="0" fontAlgn="base"/>
                      <a:r>
                        <a:rPr lang="en-US" sz="900" b="0" i="0">
                          <a:effectLst/>
                          <a:latin typeface="Arial" panose="020B0604020202020204" pitchFamily="34" charset="0"/>
                        </a:rPr>
                        <a:t>Implemented summer 2019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base"/>
                      <a:r>
                        <a:rPr lang="en-US" sz="900" b="0" i="0">
                          <a:effectLst/>
                          <a:latin typeface="Arial" panose="020B0604020202020204" pitchFamily="34" charset="0"/>
                        </a:rPr>
                        <a:t>87%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498307808"/>
                  </a:ext>
                </a:extLst>
              </a:tr>
              <a:tr h="223833">
                <a:tc vMerge="1">
                  <a:txBody>
                    <a:bodyPr/>
                    <a:lstStyle/>
                    <a:p>
                      <a:endParaRPr lang="en-US"/>
                    </a:p>
                  </a:txBody>
                  <a:tcPr/>
                </a:tc>
                <a:tc vMerge="1">
                  <a:txBody>
                    <a:bodyPr/>
                    <a:lstStyle/>
                    <a:p>
                      <a:endParaRPr lang="en-US"/>
                    </a:p>
                  </a:txBody>
                  <a:tcPr/>
                </a:tc>
                <a:tc>
                  <a:txBody>
                    <a:bodyPr/>
                    <a:lstStyle/>
                    <a:p>
                      <a:pPr algn="l" rtl="0" fontAlgn="base"/>
                      <a:r>
                        <a:rPr lang="en-US" sz="900" b="0" i="0">
                          <a:effectLst/>
                          <a:latin typeface="Arial" panose="020B0604020202020204" pitchFamily="34" charset="0"/>
                        </a:rPr>
                        <a:t>Exit Survey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75%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gridSpan="3">
                  <a:txBody>
                    <a:bodyPr/>
                    <a:lstStyle/>
                    <a:p>
                      <a:pPr algn="ctr" rtl="0" fontAlgn="base"/>
                      <a:r>
                        <a:rPr lang="en-US" sz="900" b="0" i="0">
                          <a:effectLst/>
                          <a:latin typeface="Arial" panose="020B0604020202020204" pitchFamily="34" charset="0"/>
                        </a:rPr>
                        <a:t>Implemented fall 2019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base"/>
                      <a:r>
                        <a:rPr lang="en-US" sz="900" b="0" i="0">
                          <a:effectLst/>
                          <a:latin typeface="Arial" panose="020B0604020202020204" pitchFamily="34" charset="0"/>
                        </a:rPr>
                        <a:t>100%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592850036"/>
                  </a:ext>
                </a:extLst>
              </a:tr>
              <a:tr h="223833">
                <a:tc vMerge="1">
                  <a:txBody>
                    <a:bodyPr/>
                    <a:lstStyle/>
                    <a:p>
                      <a:endParaRPr lang="en-US"/>
                    </a:p>
                  </a:txBody>
                  <a:tcPr/>
                </a:tc>
                <a:tc vMerge="1">
                  <a:txBody>
                    <a:bodyPr/>
                    <a:lstStyle/>
                    <a:p>
                      <a:endParaRPr lang="en-US"/>
                    </a:p>
                  </a:txBody>
                  <a:tcPr/>
                </a:tc>
                <a:tc>
                  <a:txBody>
                    <a:bodyPr/>
                    <a:lstStyle/>
                    <a:p>
                      <a:pPr algn="l" rtl="0" fontAlgn="base"/>
                      <a:r>
                        <a:rPr lang="en-US" sz="900" b="0" i="0">
                          <a:effectLst/>
                          <a:latin typeface="Arial" panose="020B0604020202020204" pitchFamily="34" charset="0"/>
                        </a:rPr>
                        <a:t>Alumni Survey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75%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gridSpan="3">
                  <a:txBody>
                    <a:bodyPr/>
                    <a:lstStyle/>
                    <a:p>
                      <a:pPr algn="ctr" rtl="0" fontAlgn="base"/>
                      <a:r>
                        <a:rPr lang="en-US" sz="900" b="0" i="0">
                          <a:effectLst/>
                          <a:latin typeface="Arial" panose="020B0604020202020204" pitchFamily="34" charset="0"/>
                        </a:rPr>
                        <a:t>Implemented summer 2019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base"/>
                      <a:r>
                        <a:rPr lang="en-US" sz="900" b="0" i="0">
                          <a:effectLst/>
                          <a:latin typeface="Arial" panose="020B0604020202020204" pitchFamily="34" charset="0"/>
                        </a:rPr>
                        <a:t>75%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675544611"/>
                  </a:ext>
                </a:extLst>
              </a:tr>
              <a:tr h="799281">
                <a:tc>
                  <a:txBody>
                    <a:bodyPr/>
                    <a:lstStyle/>
                    <a:p>
                      <a:pPr algn="ctr" rtl="0" fontAlgn="base"/>
                      <a:r>
                        <a:rPr lang="en-US" sz="900" b="0" i="0">
                          <a:solidFill>
                            <a:srgbClr val="000000"/>
                          </a:solidFill>
                          <a:effectLst/>
                          <a:latin typeface="Arial" panose="020B0604020202020204" pitchFamily="34" charset="0"/>
                        </a:rPr>
                        <a:t>1.6 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solidFill>
                            <a:srgbClr val="000000"/>
                          </a:solidFill>
                          <a:effectLst/>
                          <a:latin typeface="Arial" panose="020B0604020202020204" pitchFamily="34" charset="0"/>
                        </a:rPr>
                        <a:t>At least 50% of Applied Practice Experience (APE) preceptors will assess students’ knowledge of public health principles and application to practice as exceeds expectations.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l" rtl="0" fontAlgn="base"/>
                      <a:r>
                        <a:rPr lang="en-US" sz="900" b="0" i="0">
                          <a:effectLst/>
                          <a:latin typeface="Arial" panose="020B0604020202020204" pitchFamily="34" charset="0"/>
                        </a:rPr>
                        <a:t>APE Preceptor Evaluation (Dec)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a:effectLst/>
                          <a:latin typeface="Arial" panose="020B0604020202020204" pitchFamily="34" charset="0"/>
                        </a:rPr>
                        <a:t>50%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gridSpan="2">
                  <a:txBody>
                    <a:bodyPr/>
                    <a:lstStyle/>
                    <a:p>
                      <a:pPr algn="ctr" rtl="0" fontAlgn="base"/>
                      <a:r>
                        <a:rPr lang="en-US" sz="900" b="0" i="0">
                          <a:effectLst/>
                          <a:latin typeface="Arial" panose="020B0604020202020204" pitchFamily="34" charset="0"/>
                        </a:rPr>
                        <a:t>Not offered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hMerge="1">
                  <a:txBody>
                    <a:bodyPr/>
                    <a:lstStyle/>
                    <a:p>
                      <a:endParaRPr lang="en-US"/>
                    </a:p>
                  </a:txBody>
                  <a:tcPr/>
                </a:tc>
                <a:tc>
                  <a:txBody>
                    <a:bodyPr/>
                    <a:lstStyle/>
                    <a:p>
                      <a:pPr algn="ctr" rtl="0" fontAlgn="base"/>
                      <a:r>
                        <a:rPr lang="en-US" sz="900" b="0" i="0">
                          <a:effectLst/>
                          <a:latin typeface="Arial" panose="020B0604020202020204" pitchFamily="34" charset="0"/>
                        </a:rPr>
                        <a:t>90% </a:t>
                      </a:r>
                      <a:endParaRPr lang="en-US" sz="900" b="0" i="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tc>
                  <a:txBody>
                    <a:bodyPr/>
                    <a:lstStyle/>
                    <a:p>
                      <a:pPr algn="ctr" rtl="0" fontAlgn="base"/>
                      <a:r>
                        <a:rPr lang="en-US" sz="900" b="0" i="0" dirty="0">
                          <a:effectLst/>
                          <a:latin typeface="Arial" panose="020B0604020202020204" pitchFamily="34" charset="0"/>
                        </a:rPr>
                        <a:t>47% </a:t>
                      </a:r>
                      <a:endParaRPr lang="en-US" sz="900" b="0" i="0" dirty="0">
                        <a:effectLst/>
                      </a:endParaRPr>
                    </a:p>
                  </a:txBody>
                  <a:tcPr marL="55310" marR="55310" marT="27654" marB="27654"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201495989"/>
                  </a:ext>
                </a:extLst>
              </a:tr>
            </a:tbl>
          </a:graphicData>
        </a:graphic>
      </p:graphicFrame>
      <p:sp>
        <p:nvSpPr>
          <p:cNvPr id="3" name="Title 1">
            <a:extLst>
              <a:ext uri="{FF2B5EF4-FFF2-40B4-BE49-F238E27FC236}">
                <a16:creationId xmlns:a16="http://schemas.microsoft.com/office/drawing/2014/main" id="{6405CFF3-04CE-4CFD-8734-45F1B7100423}"/>
              </a:ext>
            </a:extLst>
          </p:cNvPr>
          <p:cNvSpPr txBox="1">
            <a:spLocks/>
          </p:cNvSpPr>
          <p:nvPr/>
        </p:nvSpPr>
        <p:spPr>
          <a:xfrm>
            <a:off x="482599" y="488125"/>
            <a:ext cx="5312288" cy="731520"/>
          </a:xfrm>
          <a:prstGeom prst="rect">
            <a:avLst/>
          </a:prstGeom>
        </p:spPr>
        <p:txBody>
          <a:bodyPr vert="horz" lIns="91440" tIns="45720" rIns="91440" bIns="45720" rtlCol="0" anchor="b">
            <a:normAutofit fontScale="8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7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Program Goals Assessment</a:t>
            </a:r>
          </a:p>
        </p:txBody>
      </p:sp>
    </p:spTree>
    <p:extLst>
      <p:ext uri="{BB962C8B-B14F-4D97-AF65-F5344CB8AC3E}">
        <p14:creationId xmlns:p14="http://schemas.microsoft.com/office/powerpoint/2010/main" val="4229873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2141" y="311508"/>
            <a:ext cx="515262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Key Curricular Assessment</a:t>
            </a:r>
          </a:p>
        </p:txBody>
      </p:sp>
      <p:pic>
        <p:nvPicPr>
          <p:cNvPr id="6" name="Picture 5"/>
          <p:cNvPicPr/>
          <p:nvPr/>
        </p:nvPicPr>
        <p:blipFill rotWithShape="1">
          <a:blip r:embed="rId3"/>
          <a:srcRect l="2564" t="15043" r="59402" b="15214"/>
          <a:stretch/>
        </p:blipFill>
        <p:spPr bwMode="auto">
          <a:xfrm>
            <a:off x="487043" y="974644"/>
            <a:ext cx="5301198" cy="321561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2244" t="20513" r="59402" b="47009"/>
          <a:stretch/>
        </p:blipFill>
        <p:spPr bwMode="auto">
          <a:xfrm>
            <a:off x="2396972" y="4316983"/>
            <a:ext cx="6747028" cy="20926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1876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B0A7A67-7AE9-42A4-BCB1-2F90C1715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093" y="0"/>
            <a:ext cx="9995694" cy="692390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Rectangle 10">
            <a:extLst>
              <a:ext uri="{FF2B5EF4-FFF2-40B4-BE49-F238E27FC236}">
                <a16:creationId xmlns:a16="http://schemas.microsoft.com/office/drawing/2014/main" id="{DE5BC25D-4A6B-4807-B369-8E12FF10398D}"/>
              </a:ext>
            </a:extLst>
          </p:cNvPr>
          <p:cNvSpPr/>
          <p:nvPr/>
        </p:nvSpPr>
        <p:spPr>
          <a:xfrm>
            <a:off x="352044" y="2677123"/>
            <a:ext cx="3525012"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Managing Data</a:t>
            </a:r>
          </a:p>
        </p:txBody>
      </p:sp>
    </p:spTree>
    <p:extLst>
      <p:ext uri="{BB962C8B-B14F-4D97-AF65-F5344CB8AC3E}">
        <p14:creationId xmlns:p14="http://schemas.microsoft.com/office/powerpoint/2010/main" val="1657018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8406" t="10256" r="64423" b="34872"/>
          <a:stretch/>
        </p:blipFill>
        <p:spPr bwMode="auto">
          <a:xfrm>
            <a:off x="0" y="207818"/>
            <a:ext cx="9144000" cy="59990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012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8334" t="10256" r="69927" b="35898"/>
          <a:stretch/>
        </p:blipFill>
        <p:spPr bwMode="auto">
          <a:xfrm>
            <a:off x="0" y="187469"/>
            <a:ext cx="9047018" cy="66705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4238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8655" t="10770" r="60416" b="48205"/>
          <a:stretch/>
        </p:blipFill>
        <p:spPr bwMode="auto">
          <a:xfrm>
            <a:off x="0" y="221673"/>
            <a:ext cx="9268691" cy="49876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070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0060" y="4777739"/>
            <a:ext cx="2564242" cy="1412119"/>
          </a:xfrm>
        </p:spPr>
        <p:txBody>
          <a:bodyPr>
            <a:normAutofit/>
          </a:bodyPr>
          <a:lstStyle/>
          <a:p>
            <a:r>
              <a:rPr lang="en-US" sz="4200" dirty="0"/>
              <a:t>Evaluation Life Cycle</a:t>
            </a:r>
          </a:p>
        </p:txBody>
      </p:sp>
      <p:pic>
        <p:nvPicPr>
          <p:cNvPr id="5" name="Picture 4">
            <a:extLst>
              <a:ext uri="{FF2B5EF4-FFF2-40B4-BE49-F238E27FC236}">
                <a16:creationId xmlns:a16="http://schemas.microsoft.com/office/drawing/2014/main" id="{02D4F45C-35F1-4594-BA1F-DCA9CFE26C0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490720" y="4777739"/>
            <a:ext cx="5173220" cy="2080251"/>
          </a:xfrm>
        </p:spPr>
        <p:txBody>
          <a:bodyPr anchor="ctr">
            <a:normAutofit/>
          </a:bodyPr>
          <a:lstStyle/>
          <a:p>
            <a:pPr>
              <a:lnSpc>
                <a:spcPct val="100000"/>
              </a:lnSpc>
              <a:spcBef>
                <a:spcPts val="0"/>
              </a:spcBef>
            </a:pPr>
            <a:r>
              <a:rPr lang="en-US" sz="2200" dirty="0"/>
              <a:t>Translating findings into action</a:t>
            </a:r>
            <a:endParaRPr lang="en-US" sz="2300" dirty="0"/>
          </a:p>
          <a:p>
            <a:pPr>
              <a:lnSpc>
                <a:spcPct val="100000"/>
              </a:lnSpc>
              <a:spcBef>
                <a:spcPts val="0"/>
              </a:spcBef>
            </a:pPr>
            <a:r>
              <a:rPr lang="en-US" sz="2200" dirty="0"/>
              <a:t>Curricular changes</a:t>
            </a:r>
          </a:p>
          <a:p>
            <a:pPr>
              <a:lnSpc>
                <a:spcPct val="100000"/>
              </a:lnSpc>
              <a:spcBef>
                <a:spcPts val="0"/>
              </a:spcBef>
            </a:pPr>
            <a:r>
              <a:rPr lang="en-US" sz="2200" dirty="0"/>
              <a:t>APE &amp; ILE projects</a:t>
            </a:r>
          </a:p>
          <a:p>
            <a:pPr>
              <a:lnSpc>
                <a:spcPct val="100000"/>
              </a:lnSpc>
              <a:spcBef>
                <a:spcPts val="0"/>
              </a:spcBef>
            </a:pPr>
            <a:r>
              <a:rPr lang="en-US" sz="2200" dirty="0"/>
              <a:t>Professional development activities</a:t>
            </a:r>
          </a:p>
          <a:p>
            <a:pPr marL="0" indent="0">
              <a:spcAft>
                <a:spcPts val="1200"/>
              </a:spcAft>
              <a:buNone/>
            </a:pPr>
            <a:endParaRPr lang="en-US" sz="600" dirty="0"/>
          </a:p>
        </p:txBody>
      </p:sp>
    </p:spTree>
    <p:extLst>
      <p:ext uri="{BB962C8B-B14F-4D97-AF65-F5344CB8AC3E}">
        <p14:creationId xmlns:p14="http://schemas.microsoft.com/office/powerpoint/2010/main" val="2692533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0060" y="325369"/>
            <a:ext cx="3276451" cy="1956841"/>
          </a:xfrm>
        </p:spPr>
        <p:txBody>
          <a:bodyPr anchor="b">
            <a:normAutofit/>
          </a:bodyPr>
          <a:lstStyle/>
          <a:p>
            <a:r>
              <a:rPr lang="en-US" sz="4700" dirty="0"/>
              <a:t>Key Takeaways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29139" y="2910066"/>
            <a:ext cx="3887754" cy="3762830"/>
          </a:xfrm>
        </p:spPr>
        <p:txBody>
          <a:bodyPr>
            <a:normAutofit/>
          </a:bodyPr>
          <a:lstStyle/>
          <a:p>
            <a:r>
              <a:rPr lang="en-US" sz="1600" dirty="0"/>
              <a:t>Collaborative, iterative process</a:t>
            </a:r>
          </a:p>
          <a:p>
            <a:pPr lvl="1"/>
            <a:r>
              <a:rPr lang="en-US" sz="1600" dirty="0"/>
              <a:t>Stakeholder input</a:t>
            </a:r>
          </a:p>
          <a:p>
            <a:r>
              <a:rPr lang="en-US" sz="1600" dirty="0"/>
              <a:t>Focus on mission &amp; key components</a:t>
            </a:r>
          </a:p>
          <a:p>
            <a:r>
              <a:rPr lang="en-US" sz="1600" dirty="0"/>
              <a:t>Setting up systems</a:t>
            </a:r>
          </a:p>
          <a:p>
            <a:pPr lvl="1"/>
            <a:r>
              <a:rPr lang="en-US" sz="1600" dirty="0"/>
              <a:t>Lead, committee</a:t>
            </a:r>
          </a:p>
          <a:p>
            <a:pPr lvl="1"/>
            <a:r>
              <a:rPr lang="en-US" sz="1600" dirty="0"/>
              <a:t>Data collection, reporting, review, changes</a:t>
            </a:r>
          </a:p>
          <a:p>
            <a:r>
              <a:rPr lang="en-US" sz="1600" dirty="0"/>
              <a:t>Positive culture of evaluation &amp; continuous quality improvement </a:t>
            </a:r>
          </a:p>
          <a:p>
            <a:pPr lvl="1"/>
            <a:r>
              <a:rPr lang="en-US" sz="1600" dirty="0"/>
              <a:t>Listen, Learn, Refine</a:t>
            </a:r>
          </a:p>
          <a:p>
            <a:pPr marL="0" indent="0">
              <a:buNone/>
            </a:pPr>
            <a:endParaRPr lang="en-US" sz="1300" i="1" dirty="0">
              <a:hlinkClick r:id=""/>
            </a:endParaRPr>
          </a:p>
          <a:p>
            <a:pPr marL="0" indent="0">
              <a:buNone/>
            </a:pPr>
            <a:r>
              <a:rPr lang="en-US" sz="1300" i="1" dirty="0">
                <a:hlinkClick r:id=""/>
              </a:rPr>
              <a:t>denyelle.kenyon@usd.edu</a:t>
            </a:r>
            <a:r>
              <a:rPr lang="en-US" sz="1300" i="1" dirty="0"/>
              <a:t> | </a:t>
            </a:r>
            <a:r>
              <a:rPr lang="en-US" sz="1300" i="1" dirty="0">
                <a:hlinkClick r:id="rId3"/>
              </a:rPr>
              <a:t>Chelsea.Wesner@usd.edu</a:t>
            </a:r>
            <a:endParaRPr lang="en-US" sz="1300" i="1" dirty="0"/>
          </a:p>
          <a:p>
            <a:endParaRPr lang="en-US" sz="1300" dirty="0"/>
          </a:p>
        </p:txBody>
      </p:sp>
      <p:pic>
        <p:nvPicPr>
          <p:cNvPr id="5" name="Picture 4" descr="A picture containing outdoor, sky, tree, grass&#10;&#10;Description generated with very high confidence">
            <a:extLst>
              <a:ext uri="{FF2B5EF4-FFF2-40B4-BE49-F238E27FC236}">
                <a16:creationId xmlns:a16="http://schemas.microsoft.com/office/drawing/2014/main" id="{6B0A7A67-7AE9-42A4-BCB1-2F90C171508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50737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0967" y="496706"/>
            <a:ext cx="1602873" cy="586814"/>
          </a:xfrm>
          <a:prstGeom prst="rect">
            <a:avLst/>
          </a:prstGeom>
        </p:spPr>
      </p:pic>
      <p:sp>
        <p:nvSpPr>
          <p:cNvPr id="3" name="TextBox 2">
            <a:extLst>
              <a:ext uri="{FF2B5EF4-FFF2-40B4-BE49-F238E27FC236}">
                <a16:creationId xmlns:a16="http://schemas.microsoft.com/office/drawing/2014/main" id="{ED587E12-5566-41DD-91F2-4CA6A7060142}"/>
              </a:ext>
            </a:extLst>
          </p:cNvPr>
          <p:cNvSpPr txBox="1"/>
          <p:nvPr/>
        </p:nvSpPr>
        <p:spPr>
          <a:xfrm>
            <a:off x="5113537" y="630315"/>
            <a:ext cx="320483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lab "/>
                <a:ea typeface="+mn-ea"/>
                <a:cs typeface="+mn-cs"/>
              </a:rPr>
              <a:t>Establishing &amp; Implementing an Evaluation Plan</a:t>
            </a:r>
          </a:p>
        </p:txBody>
      </p:sp>
    </p:spTree>
    <p:extLst>
      <p:ext uri="{BB962C8B-B14F-4D97-AF65-F5344CB8AC3E}">
        <p14:creationId xmlns:p14="http://schemas.microsoft.com/office/powerpoint/2010/main" val="158063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522DC383-A05D-4068-9307-6CE813850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79" name="Rectangle 78">
            <a:extLst>
              <a:ext uri="{FF2B5EF4-FFF2-40B4-BE49-F238E27FC236}">
                <a16:creationId xmlns:a16="http://schemas.microsoft.com/office/drawing/2014/main" id="{190E693F-46F6-49EA-9D17-7EF31C24F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A585A"/>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80">
            <a:extLst>
              <a:ext uri="{FF2B5EF4-FFF2-40B4-BE49-F238E27FC236}">
                <a16:creationId xmlns:a16="http://schemas.microsoft.com/office/drawing/2014/main" id="{529639BB-614B-4D04-B962-C3522777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1"/>
            <a:ext cx="8474200" cy="75459"/>
          </a:xfrm>
          <a:prstGeom prst="rect">
            <a:avLst/>
          </a:prstGeom>
          <a:solidFill>
            <a:srgbClr val="00F2FF"/>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E9033299-7E01-4261-8E3E-BD3EAEE29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699246"/>
            <a:ext cx="8474200" cy="4882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idshealth: Quick Poll: Do you argue with your parents about how much time  you spend on your phone and other devices? | Akron Children's Hospital">
            <a:extLst>
              <a:ext uri="{FF2B5EF4-FFF2-40B4-BE49-F238E27FC236}">
                <a16:creationId xmlns:a16="http://schemas.microsoft.com/office/drawing/2014/main" id="{1013C733-D63D-4A89-ADBD-79A31C988C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76200" y="1701976"/>
            <a:ext cx="7991600" cy="289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007612"/>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9AE6-E7D4-5445-B257-7B62966F272E}"/>
              </a:ext>
            </a:extLst>
          </p:cNvPr>
          <p:cNvSpPr>
            <a:spLocks noGrp="1"/>
          </p:cNvSpPr>
          <p:nvPr>
            <p:ph type="title"/>
          </p:nvPr>
        </p:nvSpPr>
        <p:spPr/>
        <p:txBody>
          <a:bodyPr/>
          <a:lstStyle/>
          <a:p>
            <a:r>
              <a:rPr lang="en-US" dirty="0"/>
              <a:t>About Our Program</a:t>
            </a:r>
          </a:p>
        </p:txBody>
      </p:sp>
      <p:sp>
        <p:nvSpPr>
          <p:cNvPr id="3" name="Content Placeholder 2">
            <a:extLst>
              <a:ext uri="{FF2B5EF4-FFF2-40B4-BE49-F238E27FC236}">
                <a16:creationId xmlns:a16="http://schemas.microsoft.com/office/drawing/2014/main" id="{7AC87360-DD90-1C4C-BA54-BA328EEB9D45}"/>
              </a:ext>
            </a:extLst>
          </p:cNvPr>
          <p:cNvSpPr>
            <a:spLocks noGrp="1"/>
          </p:cNvSpPr>
          <p:nvPr>
            <p:ph idx="1"/>
          </p:nvPr>
        </p:nvSpPr>
        <p:spPr/>
        <p:txBody>
          <a:bodyPr/>
          <a:lstStyle/>
          <a:p>
            <a:r>
              <a:rPr lang="en-US" dirty="0"/>
              <a:t>BS in Public Health – SBP</a:t>
            </a:r>
          </a:p>
          <a:p>
            <a:r>
              <a:rPr lang="en-US" dirty="0"/>
              <a:t>Concentrations</a:t>
            </a:r>
          </a:p>
          <a:p>
            <a:pPr marL="971550" lvl="1" indent="-514350">
              <a:buAutoNum type="arabicPeriod"/>
            </a:pPr>
            <a:r>
              <a:rPr lang="en-US" dirty="0" err="1"/>
              <a:t>Prehealth</a:t>
            </a:r>
            <a:r>
              <a:rPr lang="en-US" dirty="0"/>
              <a:t> Professions</a:t>
            </a:r>
          </a:p>
          <a:p>
            <a:pPr marL="971550" lvl="1" indent="-514350">
              <a:buAutoNum type="arabicPeriod"/>
            </a:pPr>
            <a:r>
              <a:rPr lang="en-US" dirty="0"/>
              <a:t>Community Health</a:t>
            </a:r>
          </a:p>
          <a:p>
            <a:pPr marL="971550" lvl="1" indent="-514350">
              <a:buAutoNum type="arabicPeriod"/>
            </a:pPr>
            <a:r>
              <a:rPr lang="en-US" dirty="0"/>
              <a:t>Worksite Health Promotion</a:t>
            </a:r>
          </a:p>
          <a:p>
            <a:pPr marL="57150" indent="0">
              <a:buNone/>
            </a:pPr>
            <a:r>
              <a:rPr lang="en-US" dirty="0"/>
              <a:t>Enrollment</a:t>
            </a:r>
            <a:r>
              <a:rPr lang="en-US"/>
              <a:t>: 820</a:t>
            </a:r>
            <a:endParaRPr lang="en-US" dirty="0"/>
          </a:p>
          <a:p>
            <a:pPr marL="57150" indent="0">
              <a:buNone/>
            </a:pPr>
            <a:r>
              <a:rPr lang="en-US" dirty="0"/>
              <a:t># of Faculty: 26.365 </a:t>
            </a:r>
          </a:p>
          <a:p>
            <a:endParaRPr lang="en-US" dirty="0"/>
          </a:p>
        </p:txBody>
      </p:sp>
      <p:pic>
        <p:nvPicPr>
          <p:cNvPr id="4" name="Picture 3">
            <a:extLst>
              <a:ext uri="{FF2B5EF4-FFF2-40B4-BE49-F238E27FC236}">
                <a16:creationId xmlns:a16="http://schemas.microsoft.com/office/drawing/2014/main" id="{158A3C26-8D24-A44F-8620-3E3D2456D1DF}"/>
              </a:ext>
            </a:extLst>
          </p:cNvPr>
          <p:cNvPicPr>
            <a:picLocks noChangeAspect="1"/>
          </p:cNvPicPr>
          <p:nvPr/>
        </p:nvPicPr>
        <p:blipFill>
          <a:blip r:embed="rId2"/>
          <a:stretch>
            <a:fillRect/>
          </a:stretch>
        </p:blipFill>
        <p:spPr>
          <a:xfrm>
            <a:off x="339499" y="5976065"/>
            <a:ext cx="1483012" cy="542933"/>
          </a:xfrm>
          <a:prstGeom prst="rect">
            <a:avLst/>
          </a:prstGeom>
        </p:spPr>
      </p:pic>
    </p:spTree>
    <p:extLst>
      <p:ext uri="{BB962C8B-B14F-4D97-AF65-F5344CB8AC3E}">
        <p14:creationId xmlns:p14="http://schemas.microsoft.com/office/powerpoint/2010/main" val="1903502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DC79-D3FB-FA43-B200-939D10CD7275}"/>
              </a:ext>
            </a:extLst>
          </p:cNvPr>
          <p:cNvSpPr>
            <a:spLocks noGrp="1"/>
          </p:cNvSpPr>
          <p:nvPr>
            <p:ph type="title"/>
          </p:nvPr>
        </p:nvSpPr>
        <p:spPr/>
        <p:txBody>
          <a:bodyPr/>
          <a:lstStyle/>
          <a:p>
            <a:r>
              <a:rPr lang="en-US" dirty="0"/>
              <a:t>Outcomes Assessment </a:t>
            </a:r>
          </a:p>
        </p:txBody>
      </p:sp>
      <p:graphicFrame>
        <p:nvGraphicFramePr>
          <p:cNvPr id="5" name="Table 5">
            <a:extLst>
              <a:ext uri="{FF2B5EF4-FFF2-40B4-BE49-F238E27FC236}">
                <a16:creationId xmlns:a16="http://schemas.microsoft.com/office/drawing/2014/main" id="{F4DC42D2-C367-364B-911D-D0DE49B1F142}"/>
              </a:ext>
            </a:extLst>
          </p:cNvPr>
          <p:cNvGraphicFramePr>
            <a:graphicFrameLocks noGrp="1"/>
          </p:cNvGraphicFramePr>
          <p:nvPr>
            <p:ph idx="1"/>
          </p:nvPr>
        </p:nvGraphicFramePr>
        <p:xfrm>
          <a:off x="228600" y="1417638"/>
          <a:ext cx="8686800" cy="5339080"/>
        </p:xfrm>
        <a:graphic>
          <a:graphicData uri="http://schemas.openxmlformats.org/drawingml/2006/table">
            <a:tbl>
              <a:tblPr firstRow="1" bandRow="1">
                <a:tableStyleId>{00A15C55-8517-42AA-B614-E9B94910E393}</a:tableStyleId>
              </a:tblPr>
              <a:tblGrid>
                <a:gridCol w="6620669">
                  <a:extLst>
                    <a:ext uri="{9D8B030D-6E8A-4147-A177-3AD203B41FA5}">
                      <a16:colId xmlns:a16="http://schemas.microsoft.com/office/drawing/2014/main" val="538039172"/>
                    </a:ext>
                  </a:extLst>
                </a:gridCol>
                <a:gridCol w="2066131">
                  <a:extLst>
                    <a:ext uri="{9D8B030D-6E8A-4147-A177-3AD203B41FA5}">
                      <a16:colId xmlns:a16="http://schemas.microsoft.com/office/drawing/2014/main" val="3755921116"/>
                    </a:ext>
                  </a:extLst>
                </a:gridCol>
              </a:tblGrid>
              <a:tr h="370840">
                <a:tc>
                  <a:txBody>
                    <a:bodyPr/>
                    <a:lstStyle/>
                    <a:p>
                      <a:r>
                        <a:rPr lang="en-US" dirty="0"/>
                        <a:t>Outcome (2 overarching and 3 for each concentration)</a:t>
                      </a:r>
                    </a:p>
                  </a:txBody>
                  <a:tcPr/>
                </a:tc>
                <a:tc>
                  <a:txBody>
                    <a:bodyPr/>
                    <a:lstStyle/>
                    <a:p>
                      <a:r>
                        <a:rPr lang="en-US" dirty="0"/>
                        <a:t>Assessments</a:t>
                      </a:r>
                    </a:p>
                  </a:txBody>
                  <a:tcPr/>
                </a:tc>
                <a:extLst>
                  <a:ext uri="{0D108BD9-81ED-4DB2-BD59-A6C34878D82A}">
                    <a16:rowId xmlns:a16="http://schemas.microsoft.com/office/drawing/2014/main" val="1351924391"/>
                  </a:ext>
                </a:extLst>
              </a:tr>
              <a:tr h="370840">
                <a:tc>
                  <a:txBody>
                    <a:bodyPr/>
                    <a:lstStyle/>
                    <a:p>
                      <a:r>
                        <a:rPr lang="en-US" sz="1500" dirty="0"/>
                        <a:t>Communicate public health information, in both oral and written forms, and through a variety of media to diverse audiences. </a:t>
                      </a:r>
                    </a:p>
                  </a:txBody>
                  <a:tcPr/>
                </a:tc>
                <a:tc rowSpan="11">
                  <a:txBody>
                    <a:bodyPr/>
                    <a:lstStyle/>
                    <a:p>
                      <a:pPr marL="342900" indent="-342900">
                        <a:spcBef>
                          <a:spcPts val="1200"/>
                        </a:spcBef>
                        <a:spcAft>
                          <a:spcPts val="1200"/>
                        </a:spcAft>
                        <a:buAutoNum type="arabicPeriod"/>
                      </a:pPr>
                      <a:r>
                        <a:rPr lang="en-US" dirty="0"/>
                        <a:t>Course level assessment (required for SACS)</a:t>
                      </a:r>
                    </a:p>
                    <a:p>
                      <a:pPr marL="342900" indent="-342900">
                        <a:spcBef>
                          <a:spcPts val="1200"/>
                        </a:spcBef>
                        <a:spcAft>
                          <a:spcPts val="1200"/>
                        </a:spcAft>
                        <a:buAutoNum type="arabicPeriod"/>
                      </a:pPr>
                      <a:r>
                        <a:rPr lang="en-US" dirty="0"/>
                        <a:t>Program level assessment conducted with Exit Survey and 1 Year Follow-up Survey</a:t>
                      </a:r>
                    </a:p>
                  </a:txBody>
                  <a:tcPr/>
                </a:tc>
                <a:extLst>
                  <a:ext uri="{0D108BD9-81ED-4DB2-BD59-A6C34878D82A}">
                    <a16:rowId xmlns:a16="http://schemas.microsoft.com/office/drawing/2014/main" val="688393542"/>
                  </a:ext>
                </a:extLst>
              </a:tr>
              <a:tr h="370840">
                <a:tc>
                  <a:txBody>
                    <a:bodyPr/>
                    <a:lstStyle/>
                    <a:p>
                      <a:r>
                        <a:rPr lang="en-US" sz="1500" dirty="0"/>
                        <a:t>Locate, use, evaluate, and synthesize public health information.</a:t>
                      </a:r>
                    </a:p>
                  </a:txBody>
                  <a:tcPr/>
                </a:tc>
                <a:tc vMerge="1">
                  <a:txBody>
                    <a:bodyPr/>
                    <a:lstStyle/>
                    <a:p>
                      <a:endParaRPr lang="en-US" dirty="0"/>
                    </a:p>
                  </a:txBody>
                  <a:tcPr/>
                </a:tc>
                <a:extLst>
                  <a:ext uri="{0D108BD9-81ED-4DB2-BD59-A6C34878D82A}">
                    <a16:rowId xmlns:a16="http://schemas.microsoft.com/office/drawing/2014/main" val="105434497"/>
                  </a:ext>
                </a:extLst>
              </a:tr>
              <a:tr h="370840">
                <a:tc>
                  <a:txBody>
                    <a:bodyPr/>
                    <a:lstStyle/>
                    <a:p>
                      <a:r>
                        <a:rPr lang="en-US" sz="1500" dirty="0"/>
                        <a:t>Determine needs of specific health population. </a:t>
                      </a:r>
                    </a:p>
                  </a:txBody>
                  <a:tcPr/>
                </a:tc>
                <a:tc vMerge="1">
                  <a:txBody>
                    <a:bodyPr/>
                    <a:lstStyle/>
                    <a:p>
                      <a:endParaRPr lang="en-US" dirty="0"/>
                    </a:p>
                  </a:txBody>
                  <a:tcPr/>
                </a:tc>
                <a:extLst>
                  <a:ext uri="{0D108BD9-81ED-4DB2-BD59-A6C34878D82A}">
                    <a16:rowId xmlns:a16="http://schemas.microsoft.com/office/drawing/2014/main" val="670678303"/>
                  </a:ext>
                </a:extLst>
              </a:tr>
              <a:tr h="370840">
                <a:tc>
                  <a:txBody>
                    <a:bodyPr/>
                    <a:lstStyle/>
                    <a:p>
                      <a:r>
                        <a:rPr lang="en-US" sz="1500" dirty="0"/>
                        <a:t>Develop a health education and promotion plan of delivering appropriate strategies and interventions.</a:t>
                      </a:r>
                    </a:p>
                  </a:txBody>
                  <a:tcPr/>
                </a:tc>
                <a:tc vMerge="1">
                  <a:txBody>
                    <a:bodyPr/>
                    <a:lstStyle/>
                    <a:p>
                      <a:endParaRPr lang="en-US" dirty="0"/>
                    </a:p>
                  </a:txBody>
                  <a:tcPr/>
                </a:tc>
                <a:extLst>
                  <a:ext uri="{0D108BD9-81ED-4DB2-BD59-A6C34878D82A}">
                    <a16:rowId xmlns:a16="http://schemas.microsoft.com/office/drawing/2014/main" val="2845945049"/>
                  </a:ext>
                </a:extLst>
              </a:tr>
              <a:tr h="370840">
                <a:tc>
                  <a:txBody>
                    <a:bodyPr/>
                    <a:lstStyle/>
                    <a:p>
                      <a:r>
                        <a:rPr lang="en-US" sz="1500" dirty="0"/>
                        <a:t>Develop a health education and promotion evaluation plan. </a:t>
                      </a:r>
                    </a:p>
                  </a:txBody>
                  <a:tcPr/>
                </a:tc>
                <a:tc vMerge="1">
                  <a:txBody>
                    <a:bodyPr/>
                    <a:lstStyle/>
                    <a:p>
                      <a:endParaRPr lang="en-US" dirty="0"/>
                    </a:p>
                  </a:txBody>
                  <a:tcPr/>
                </a:tc>
                <a:extLst>
                  <a:ext uri="{0D108BD9-81ED-4DB2-BD59-A6C34878D82A}">
                    <a16:rowId xmlns:a16="http://schemas.microsoft.com/office/drawing/2014/main" val="3365579846"/>
                  </a:ext>
                </a:extLst>
              </a:tr>
              <a:tr h="370840">
                <a:tc>
                  <a:txBody>
                    <a:bodyPr/>
                    <a:lstStyle/>
                    <a:p>
                      <a:r>
                        <a:rPr lang="en-US" sz="1500" dirty="0"/>
                        <a:t>Develop health education material utilizing mass communication strategies in a corporate setting. </a:t>
                      </a:r>
                    </a:p>
                  </a:txBody>
                  <a:tcPr/>
                </a:tc>
                <a:tc vMerge="1">
                  <a:txBody>
                    <a:bodyPr/>
                    <a:lstStyle/>
                    <a:p>
                      <a:endParaRPr lang="en-US" dirty="0"/>
                    </a:p>
                  </a:txBody>
                  <a:tcPr/>
                </a:tc>
                <a:extLst>
                  <a:ext uri="{0D108BD9-81ED-4DB2-BD59-A6C34878D82A}">
                    <a16:rowId xmlns:a16="http://schemas.microsoft.com/office/drawing/2014/main" val="83801164"/>
                  </a:ext>
                </a:extLst>
              </a:tr>
              <a:tr h="370840">
                <a:tc>
                  <a:txBody>
                    <a:bodyPr/>
                    <a:lstStyle/>
                    <a:p>
                      <a:r>
                        <a:rPr lang="en-US" sz="1500" dirty="0"/>
                        <a:t>Assess population needs mased on health risk appraisal data. </a:t>
                      </a:r>
                    </a:p>
                  </a:txBody>
                  <a:tcPr/>
                </a:tc>
                <a:tc vMerge="1">
                  <a:txBody>
                    <a:bodyPr/>
                    <a:lstStyle/>
                    <a:p>
                      <a:endParaRPr lang="en-US" dirty="0"/>
                    </a:p>
                  </a:txBody>
                  <a:tcPr/>
                </a:tc>
                <a:extLst>
                  <a:ext uri="{0D108BD9-81ED-4DB2-BD59-A6C34878D82A}">
                    <a16:rowId xmlns:a16="http://schemas.microsoft.com/office/drawing/2014/main" val="1489796946"/>
                  </a:ext>
                </a:extLst>
              </a:tr>
              <a:tr h="370840">
                <a:tc>
                  <a:txBody>
                    <a:bodyPr/>
                    <a:lstStyle/>
                    <a:p>
                      <a:r>
                        <a:rPr lang="en-US" sz="1500" dirty="0"/>
                        <a:t>Create effective interventions for behavior change in worksite health promotion/employee wellness programs. </a:t>
                      </a:r>
                    </a:p>
                  </a:txBody>
                  <a:tcPr/>
                </a:tc>
                <a:tc vMerge="1">
                  <a:txBody>
                    <a:bodyPr/>
                    <a:lstStyle/>
                    <a:p>
                      <a:endParaRPr lang="en-US" dirty="0"/>
                    </a:p>
                  </a:txBody>
                  <a:tcPr/>
                </a:tc>
                <a:extLst>
                  <a:ext uri="{0D108BD9-81ED-4DB2-BD59-A6C34878D82A}">
                    <a16:rowId xmlns:a16="http://schemas.microsoft.com/office/drawing/2014/main" val="323488930"/>
                  </a:ext>
                </a:extLst>
              </a:tr>
              <a:tr h="370840">
                <a:tc>
                  <a:txBody>
                    <a:bodyPr/>
                    <a:lstStyle/>
                    <a:p>
                      <a:r>
                        <a:rPr lang="en-US" sz="1500" dirty="0"/>
                        <a:t>Determine individual health needs for a patient population. </a:t>
                      </a:r>
                    </a:p>
                  </a:txBody>
                  <a:tcPr/>
                </a:tc>
                <a:tc vMerge="1">
                  <a:txBody>
                    <a:bodyPr/>
                    <a:lstStyle/>
                    <a:p>
                      <a:endParaRPr lang="en-US" dirty="0"/>
                    </a:p>
                  </a:txBody>
                  <a:tcPr/>
                </a:tc>
                <a:extLst>
                  <a:ext uri="{0D108BD9-81ED-4DB2-BD59-A6C34878D82A}">
                    <a16:rowId xmlns:a16="http://schemas.microsoft.com/office/drawing/2014/main" val="560814497"/>
                  </a:ext>
                </a:extLst>
              </a:tr>
              <a:tr h="370840">
                <a:tc>
                  <a:txBody>
                    <a:bodyPr/>
                    <a:lstStyle/>
                    <a:p>
                      <a:r>
                        <a:rPr lang="en-US" sz="1500" dirty="0"/>
                        <a:t>Develop effective patient education materials with appropriate intervention strategies. </a:t>
                      </a:r>
                    </a:p>
                  </a:txBody>
                  <a:tcPr/>
                </a:tc>
                <a:tc vMerge="1">
                  <a:txBody>
                    <a:bodyPr/>
                    <a:lstStyle/>
                    <a:p>
                      <a:endParaRPr lang="en-US" dirty="0"/>
                    </a:p>
                  </a:txBody>
                  <a:tcPr/>
                </a:tc>
                <a:extLst>
                  <a:ext uri="{0D108BD9-81ED-4DB2-BD59-A6C34878D82A}">
                    <a16:rowId xmlns:a16="http://schemas.microsoft.com/office/drawing/2014/main" val="3050929335"/>
                  </a:ext>
                </a:extLst>
              </a:tr>
              <a:tr h="370840">
                <a:tc>
                  <a:txBody>
                    <a:bodyPr/>
                    <a:lstStyle/>
                    <a:p>
                      <a:r>
                        <a:rPr lang="en-US" sz="1500" dirty="0"/>
                        <a:t>Apply effective methods for improving health literacy among patients populations. </a:t>
                      </a:r>
                    </a:p>
                  </a:txBody>
                  <a:tcPr/>
                </a:tc>
                <a:tc vMerge="1">
                  <a:txBody>
                    <a:bodyPr/>
                    <a:lstStyle/>
                    <a:p>
                      <a:endParaRPr lang="en-US" dirty="0"/>
                    </a:p>
                  </a:txBody>
                  <a:tcPr/>
                </a:tc>
                <a:extLst>
                  <a:ext uri="{0D108BD9-81ED-4DB2-BD59-A6C34878D82A}">
                    <a16:rowId xmlns:a16="http://schemas.microsoft.com/office/drawing/2014/main" val="3080693214"/>
                  </a:ext>
                </a:extLst>
              </a:tr>
            </a:tbl>
          </a:graphicData>
        </a:graphic>
      </p:graphicFrame>
    </p:spTree>
    <p:extLst>
      <p:ext uri="{BB962C8B-B14F-4D97-AF65-F5344CB8AC3E}">
        <p14:creationId xmlns:p14="http://schemas.microsoft.com/office/powerpoint/2010/main" val="908570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with medium confidence">
            <a:extLst>
              <a:ext uri="{FF2B5EF4-FFF2-40B4-BE49-F238E27FC236}">
                <a16:creationId xmlns:a16="http://schemas.microsoft.com/office/drawing/2014/main" id="{2E20207C-07A8-1C44-9FE4-2C929D81C12D}"/>
              </a:ext>
            </a:extLst>
          </p:cNvPr>
          <p:cNvPicPr>
            <a:picLocks noChangeAspect="1"/>
          </p:cNvPicPr>
          <p:nvPr/>
        </p:nvPicPr>
        <p:blipFill>
          <a:blip r:embed="rId3"/>
          <a:stretch>
            <a:fillRect/>
          </a:stretch>
        </p:blipFill>
        <p:spPr>
          <a:xfrm>
            <a:off x="164476" y="68263"/>
            <a:ext cx="8815048" cy="6721475"/>
          </a:xfrm>
          <a:prstGeom prst="rect">
            <a:avLst/>
          </a:prstGeom>
          <a:noFill/>
        </p:spPr>
      </p:pic>
    </p:spTree>
    <p:extLst>
      <p:ext uri="{BB962C8B-B14F-4D97-AF65-F5344CB8AC3E}">
        <p14:creationId xmlns:p14="http://schemas.microsoft.com/office/powerpoint/2010/main" val="1989397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0F2E9C3A-DAD6-4D47-B112-5538B1E9A15F}"/>
              </a:ext>
            </a:extLst>
          </p:cNvPr>
          <p:cNvSpPr txBox="1"/>
          <p:nvPr/>
        </p:nvSpPr>
        <p:spPr>
          <a:xfrm>
            <a:off x="672612" y="435165"/>
            <a:ext cx="6454066"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Establishing &amp; Implementing an </a:t>
            </a:r>
            <a:r>
              <a:rPr kumimoji="0" lang="en-US" sz="2000" b="0" i="0" u="none" strike="noStrike" kern="1200" cap="none" spc="0" normalizeH="0" baseline="0" noProof="0" dirty="0">
                <a:ln>
                  <a:noFill/>
                </a:ln>
                <a:solidFill>
                  <a:prstClr val="black"/>
                </a:solidFill>
                <a:effectLst/>
                <a:uLnTx/>
                <a:uFillTx/>
                <a:latin typeface="Museo slab "/>
                <a:ea typeface="+mn-ea"/>
                <a:cs typeface="+mn-cs"/>
              </a:rPr>
              <a:t>Evaluation</a:t>
            </a:r>
            <a:r>
              <a:rPr kumimoji="0" lang="en-US" sz="1800" b="0" i="0" u="none" strike="noStrike" kern="1200" cap="none" spc="0" normalizeH="0" baseline="0" noProof="0" dirty="0">
                <a:ln>
                  <a:noFill/>
                </a:ln>
                <a:solidFill>
                  <a:prstClr val="black"/>
                </a:solidFill>
                <a:effectLst/>
                <a:uLnTx/>
                <a:uFillTx/>
                <a:latin typeface="Museo slab "/>
                <a:ea typeface="+mn-ea"/>
                <a:cs typeface="+mn-cs"/>
              </a:rPr>
              <a:t>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p:txBody>
      </p:sp>
      <p:sp>
        <p:nvSpPr>
          <p:cNvPr id="3" name="TextBox 2">
            <a:extLst>
              <a:ext uri="{FF2B5EF4-FFF2-40B4-BE49-F238E27FC236}">
                <a16:creationId xmlns:a16="http://schemas.microsoft.com/office/drawing/2014/main" id="{391FCB8A-9D19-4498-87F8-D549E387DFC3}"/>
              </a:ext>
            </a:extLst>
          </p:cNvPr>
          <p:cNvSpPr txBox="1"/>
          <p:nvPr/>
        </p:nvSpPr>
        <p:spPr>
          <a:xfrm>
            <a:off x="672612" y="1496431"/>
            <a:ext cx="1643036"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Part 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Exit Survey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B5414D2-2778-44A7-A0A4-8D4ABDED999E}"/>
              </a:ext>
            </a:extLst>
          </p:cNvPr>
          <p:cNvPicPr>
            <a:picLocks noChangeAspect="1"/>
          </p:cNvPicPr>
          <p:nvPr/>
        </p:nvPicPr>
        <p:blipFill>
          <a:blip r:embed="rId3"/>
          <a:stretch>
            <a:fillRect/>
          </a:stretch>
        </p:blipFill>
        <p:spPr>
          <a:xfrm>
            <a:off x="2673473" y="1296140"/>
            <a:ext cx="5797915" cy="4679925"/>
          </a:xfrm>
          <a:prstGeom prst="rect">
            <a:avLst/>
          </a:prstGeom>
        </p:spPr>
      </p:pic>
    </p:spTree>
    <p:extLst>
      <p:ext uri="{BB962C8B-B14F-4D97-AF65-F5344CB8AC3E}">
        <p14:creationId xmlns:p14="http://schemas.microsoft.com/office/powerpoint/2010/main" val="440613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CBD54D-C577-47B5-B082-0BAF2CB59936}"/>
              </a:ext>
            </a:extLst>
          </p:cNvPr>
          <p:cNvSpPr>
            <a:spLocks noGrp="1"/>
          </p:cNvSpPr>
          <p:nvPr>
            <p:ph type="title"/>
          </p:nvPr>
        </p:nvSpPr>
        <p:spPr>
          <a:xfrm>
            <a:off x="457200" y="274638"/>
            <a:ext cx="8229600" cy="1143000"/>
          </a:xfrm>
        </p:spPr>
        <p:txBody>
          <a:bodyPr/>
          <a:lstStyle/>
          <a:p>
            <a:r>
              <a:rPr lang="en-US" dirty="0"/>
              <a:t>Exit Survey Questions</a:t>
            </a:r>
          </a:p>
        </p:txBody>
      </p:sp>
      <p:graphicFrame>
        <p:nvGraphicFramePr>
          <p:cNvPr id="5" name="Content Placeholder 2">
            <a:extLst>
              <a:ext uri="{FF2B5EF4-FFF2-40B4-BE49-F238E27FC236}">
                <a16:creationId xmlns:a16="http://schemas.microsoft.com/office/drawing/2014/main" id="{93C049A1-0E75-443D-AF93-B8E1771CEA00}"/>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26AEC62-AAB3-CF4D-A1A8-8A3F52D33E7D}"/>
              </a:ext>
            </a:extLst>
          </p:cNvPr>
          <p:cNvPicPr>
            <a:picLocks noChangeAspect="1"/>
          </p:cNvPicPr>
          <p:nvPr/>
        </p:nvPicPr>
        <p:blipFill>
          <a:blip r:embed="rId7"/>
          <a:stretch>
            <a:fillRect/>
          </a:stretch>
        </p:blipFill>
        <p:spPr>
          <a:xfrm>
            <a:off x="339499" y="5976065"/>
            <a:ext cx="1483012" cy="542933"/>
          </a:xfrm>
          <a:prstGeom prst="rect">
            <a:avLst/>
          </a:prstGeom>
        </p:spPr>
      </p:pic>
    </p:spTree>
    <p:extLst>
      <p:ext uri="{BB962C8B-B14F-4D97-AF65-F5344CB8AC3E}">
        <p14:creationId xmlns:p14="http://schemas.microsoft.com/office/powerpoint/2010/main" val="2348198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0F2E9C3A-DAD6-4D47-B112-5538B1E9A15F}"/>
              </a:ext>
            </a:extLst>
          </p:cNvPr>
          <p:cNvSpPr txBox="1"/>
          <p:nvPr/>
        </p:nvSpPr>
        <p:spPr>
          <a:xfrm>
            <a:off x="672612" y="435165"/>
            <a:ext cx="6454066"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Establishing &amp; Implementing an </a:t>
            </a:r>
            <a:r>
              <a:rPr kumimoji="0" lang="en-US" sz="2000" b="0" i="0" u="none" strike="noStrike" kern="1200" cap="none" spc="0" normalizeH="0" baseline="0" noProof="0" dirty="0">
                <a:ln>
                  <a:noFill/>
                </a:ln>
                <a:solidFill>
                  <a:prstClr val="black"/>
                </a:solidFill>
                <a:effectLst/>
                <a:uLnTx/>
                <a:uFillTx/>
                <a:latin typeface="Museo slab "/>
                <a:ea typeface="+mn-ea"/>
                <a:cs typeface="+mn-cs"/>
              </a:rPr>
              <a:t>Evaluation</a:t>
            </a:r>
            <a:r>
              <a:rPr kumimoji="0" lang="en-US" sz="1800" b="0" i="0" u="none" strike="noStrike" kern="1200" cap="none" spc="0" normalizeH="0" baseline="0" noProof="0" dirty="0">
                <a:ln>
                  <a:noFill/>
                </a:ln>
                <a:solidFill>
                  <a:prstClr val="black"/>
                </a:solidFill>
                <a:effectLst/>
                <a:uLnTx/>
                <a:uFillTx/>
                <a:latin typeface="Museo slab "/>
                <a:ea typeface="+mn-ea"/>
                <a:cs typeface="+mn-cs"/>
              </a:rPr>
              <a:t>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p:txBody>
      </p:sp>
      <p:sp>
        <p:nvSpPr>
          <p:cNvPr id="3" name="TextBox 2">
            <a:extLst>
              <a:ext uri="{FF2B5EF4-FFF2-40B4-BE49-F238E27FC236}">
                <a16:creationId xmlns:a16="http://schemas.microsoft.com/office/drawing/2014/main" id="{391FCB8A-9D19-4498-87F8-D549E387DFC3}"/>
              </a:ext>
            </a:extLst>
          </p:cNvPr>
          <p:cNvSpPr txBox="1"/>
          <p:nvPr/>
        </p:nvSpPr>
        <p:spPr>
          <a:xfrm>
            <a:off x="672612" y="1496431"/>
            <a:ext cx="1643036"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Part 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One Year Follow-Up Survey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2B32F05-6F9D-4685-904B-E88737C53F3F}"/>
              </a:ext>
            </a:extLst>
          </p:cNvPr>
          <p:cNvPicPr>
            <a:picLocks noChangeAspect="1"/>
          </p:cNvPicPr>
          <p:nvPr/>
        </p:nvPicPr>
        <p:blipFill>
          <a:blip r:embed="rId3"/>
          <a:stretch>
            <a:fillRect/>
          </a:stretch>
        </p:blipFill>
        <p:spPr>
          <a:xfrm>
            <a:off x="2853959" y="934720"/>
            <a:ext cx="4999721" cy="5488115"/>
          </a:xfrm>
          <a:prstGeom prst="rect">
            <a:avLst/>
          </a:prstGeom>
        </p:spPr>
      </p:pic>
    </p:spTree>
    <p:extLst>
      <p:ext uri="{BB962C8B-B14F-4D97-AF65-F5344CB8AC3E}">
        <p14:creationId xmlns:p14="http://schemas.microsoft.com/office/powerpoint/2010/main" val="3953974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CBD54D-C577-47B5-B082-0BAF2CB59936}"/>
              </a:ext>
            </a:extLst>
          </p:cNvPr>
          <p:cNvSpPr>
            <a:spLocks noGrp="1"/>
          </p:cNvSpPr>
          <p:nvPr>
            <p:ph type="title"/>
          </p:nvPr>
        </p:nvSpPr>
        <p:spPr>
          <a:xfrm>
            <a:off x="457200" y="274638"/>
            <a:ext cx="8229600" cy="1143000"/>
          </a:xfrm>
        </p:spPr>
        <p:txBody>
          <a:bodyPr>
            <a:normAutofit fontScale="90000"/>
          </a:bodyPr>
          <a:lstStyle/>
          <a:p>
            <a:r>
              <a:rPr lang="en-US" dirty="0"/>
              <a:t>One Year Follow-up Survey Questions</a:t>
            </a:r>
          </a:p>
        </p:txBody>
      </p:sp>
      <p:graphicFrame>
        <p:nvGraphicFramePr>
          <p:cNvPr id="5" name="Content Placeholder 2">
            <a:extLst>
              <a:ext uri="{FF2B5EF4-FFF2-40B4-BE49-F238E27FC236}">
                <a16:creationId xmlns:a16="http://schemas.microsoft.com/office/drawing/2014/main" id="{93C049A1-0E75-443D-AF93-B8E1771CEA00}"/>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F85CBE3-62FA-1146-8A8A-B01A262D9CB6}"/>
              </a:ext>
            </a:extLst>
          </p:cNvPr>
          <p:cNvPicPr>
            <a:picLocks noChangeAspect="1"/>
          </p:cNvPicPr>
          <p:nvPr/>
        </p:nvPicPr>
        <p:blipFill>
          <a:blip r:embed="rId7"/>
          <a:stretch>
            <a:fillRect/>
          </a:stretch>
        </p:blipFill>
        <p:spPr>
          <a:xfrm>
            <a:off x="339499" y="5976065"/>
            <a:ext cx="1483012" cy="542933"/>
          </a:xfrm>
          <a:prstGeom prst="rect">
            <a:avLst/>
          </a:prstGeom>
        </p:spPr>
      </p:pic>
    </p:spTree>
    <p:extLst>
      <p:ext uri="{BB962C8B-B14F-4D97-AF65-F5344CB8AC3E}">
        <p14:creationId xmlns:p14="http://schemas.microsoft.com/office/powerpoint/2010/main" val="3048430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339499" y="5976065"/>
            <a:ext cx="1483012" cy="542933"/>
          </a:xfrm>
          <a:prstGeom prst="rect">
            <a:avLst/>
          </a:prstGeom>
        </p:spPr>
      </p:pic>
      <p:sp>
        <p:nvSpPr>
          <p:cNvPr id="2" name="TextBox 1">
            <a:extLst>
              <a:ext uri="{FF2B5EF4-FFF2-40B4-BE49-F238E27FC236}">
                <a16:creationId xmlns:a16="http://schemas.microsoft.com/office/drawing/2014/main" id="{0F2E9C3A-DAD6-4D47-B112-5538B1E9A15F}"/>
              </a:ext>
            </a:extLst>
          </p:cNvPr>
          <p:cNvSpPr txBox="1"/>
          <p:nvPr/>
        </p:nvSpPr>
        <p:spPr>
          <a:xfrm>
            <a:off x="672612" y="435165"/>
            <a:ext cx="6454066"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Establishing &amp; Implementing an </a:t>
            </a:r>
            <a:r>
              <a:rPr kumimoji="0" lang="en-US" sz="2000" b="0" i="0" u="none" strike="noStrike" kern="1200" cap="none" spc="0" normalizeH="0" baseline="0" noProof="0" dirty="0">
                <a:ln>
                  <a:noFill/>
                </a:ln>
                <a:solidFill>
                  <a:prstClr val="black"/>
                </a:solidFill>
                <a:effectLst/>
                <a:uLnTx/>
                <a:uFillTx/>
                <a:latin typeface="Museo slab "/>
                <a:ea typeface="+mn-ea"/>
                <a:cs typeface="+mn-cs"/>
              </a:rPr>
              <a:t>Evaluation</a:t>
            </a:r>
            <a:r>
              <a:rPr kumimoji="0" lang="en-US" sz="1800" b="0" i="0" u="none" strike="noStrike" kern="1200" cap="none" spc="0" normalizeH="0" baseline="0" noProof="0" dirty="0">
                <a:ln>
                  <a:noFill/>
                </a:ln>
                <a:solidFill>
                  <a:prstClr val="black"/>
                </a:solidFill>
                <a:effectLst/>
                <a:uLnTx/>
                <a:uFillTx/>
                <a:latin typeface="Museo slab "/>
                <a:ea typeface="+mn-ea"/>
                <a:cs typeface="+mn-cs"/>
              </a:rPr>
              <a:t>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p:txBody>
      </p:sp>
      <p:sp>
        <p:nvSpPr>
          <p:cNvPr id="3" name="TextBox 2">
            <a:extLst>
              <a:ext uri="{FF2B5EF4-FFF2-40B4-BE49-F238E27FC236}">
                <a16:creationId xmlns:a16="http://schemas.microsoft.com/office/drawing/2014/main" id="{391FCB8A-9D19-4498-87F8-D549E387DFC3}"/>
              </a:ext>
            </a:extLst>
          </p:cNvPr>
          <p:cNvSpPr txBox="1"/>
          <p:nvPr/>
        </p:nvSpPr>
        <p:spPr>
          <a:xfrm>
            <a:off x="672612" y="1496431"/>
            <a:ext cx="164303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Part 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useo slab "/>
                <a:ea typeface="+mn-ea"/>
                <a:cs typeface="+mn-cs"/>
              </a:rPr>
              <a:t>Preceptor Survey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A092B2D-24CC-4CFD-B47B-8FFDA9C42355}"/>
              </a:ext>
            </a:extLst>
          </p:cNvPr>
          <p:cNvPicPr>
            <a:picLocks noChangeAspect="1"/>
          </p:cNvPicPr>
          <p:nvPr/>
        </p:nvPicPr>
        <p:blipFill>
          <a:blip r:embed="rId3"/>
          <a:stretch>
            <a:fillRect/>
          </a:stretch>
        </p:blipFill>
        <p:spPr>
          <a:xfrm>
            <a:off x="2162010" y="1036626"/>
            <a:ext cx="5953125" cy="5200650"/>
          </a:xfrm>
          <a:prstGeom prst="rect">
            <a:avLst/>
          </a:prstGeom>
        </p:spPr>
      </p:pic>
    </p:spTree>
    <p:extLst>
      <p:ext uri="{BB962C8B-B14F-4D97-AF65-F5344CB8AC3E}">
        <p14:creationId xmlns:p14="http://schemas.microsoft.com/office/powerpoint/2010/main" val="1976045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339499" y="5976065"/>
            <a:ext cx="1483012" cy="542933"/>
          </a:xfrm>
          <a:prstGeom prst="rect">
            <a:avLst/>
          </a:prstGeom>
        </p:spPr>
      </p:pic>
      <p:sp>
        <p:nvSpPr>
          <p:cNvPr id="12" name="Title 1">
            <a:extLst>
              <a:ext uri="{FF2B5EF4-FFF2-40B4-BE49-F238E27FC236}">
                <a16:creationId xmlns:a16="http://schemas.microsoft.com/office/drawing/2014/main" id="{68AE50D4-FB21-C042-AD8C-3C577641587C}"/>
              </a:ext>
            </a:extLst>
          </p:cNvPr>
          <p:cNvSpPr>
            <a:spLocks noGrp="1"/>
          </p:cNvSpPr>
          <p:nvPr>
            <p:ph type="title"/>
          </p:nvPr>
        </p:nvSpPr>
        <p:spPr/>
        <p:txBody>
          <a:bodyPr>
            <a:normAutofit/>
          </a:bodyPr>
          <a:lstStyle/>
          <a:p>
            <a:r>
              <a:rPr lang="en-US" dirty="0"/>
              <a:t>Tying It All Together</a:t>
            </a:r>
          </a:p>
        </p:txBody>
      </p:sp>
      <p:graphicFrame>
        <p:nvGraphicFramePr>
          <p:cNvPr id="4" name="Content Placeholder 3">
            <a:extLst>
              <a:ext uri="{FF2B5EF4-FFF2-40B4-BE49-F238E27FC236}">
                <a16:creationId xmlns:a16="http://schemas.microsoft.com/office/drawing/2014/main" id="{72635AD8-EC9C-3048-9735-3114D088F3C8}"/>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2548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7286399" y="5978605"/>
            <a:ext cx="1476074" cy="540393"/>
          </a:xfrm>
          <a:prstGeom prst="rect">
            <a:avLst/>
          </a:prstGeom>
        </p:spPr>
      </p:pic>
      <p:cxnSp>
        <p:nvCxnSpPr>
          <p:cNvPr id="7" name="Straight Connector 6"/>
          <p:cNvCxnSpPr/>
          <p:nvPr/>
        </p:nvCxnSpPr>
        <p:spPr>
          <a:xfrm>
            <a:off x="0" y="6498486"/>
            <a:ext cx="7351486"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630886" y="6498486"/>
            <a:ext cx="1513114"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1442E29-C5D5-43A9-928C-F21049DE4A70}"/>
              </a:ext>
            </a:extLst>
          </p:cNvPr>
          <p:cNvSpPr txBox="1"/>
          <p:nvPr/>
        </p:nvSpPr>
        <p:spPr>
          <a:xfrm>
            <a:off x="1428327" y="1538486"/>
            <a:ext cx="6454066"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Museo slab "/>
                <a:ea typeface="+mn-ea"/>
                <a:cs typeface="+mn-cs"/>
              </a:rPr>
              <a:t>Thank You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useo slab "/>
                <a:ea typeface="+mn-ea"/>
                <a:cs typeface="+mn-cs"/>
              </a:rPr>
              <a:t>Dr. Jennifer Matthews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useo slab "/>
                <a:ea typeface="+mn-ea"/>
                <a:cs typeface="+mn-cs"/>
                <a:hlinkClick r:id="rId3">
                  <a:extLst>
                    <a:ext uri="{A12FA001-AC4F-418D-AE19-62706E023703}">
                      <ahyp:hlinkClr xmlns:ahyp="http://schemas.microsoft.com/office/drawing/2018/hyperlinkcolor" val="tx"/>
                    </a:ext>
                  </a:extLst>
                </a:hlinkClick>
              </a:rPr>
              <a:t>creemensj@ecu.edu</a:t>
            </a:r>
            <a:r>
              <a:rPr kumimoji="0" lang="en-US" sz="1800" b="0" i="0" u="none" strike="noStrike" kern="1200" cap="none" spc="0" normalizeH="0" baseline="0" noProof="0" dirty="0">
                <a:ln>
                  <a:noFill/>
                </a:ln>
                <a:solidFill>
                  <a:prstClr val="white"/>
                </a:solidFill>
                <a:effectLst/>
                <a:uLnTx/>
                <a:uFillTx/>
                <a:latin typeface="Museo slab "/>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lab "/>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lab "/>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useo slab "/>
                <a:ea typeface="+mn-ea"/>
                <a:cs typeface="+mn-cs"/>
              </a:rPr>
              <a:t>Ms. Kelli Russell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useo slab "/>
                <a:ea typeface="+mn-ea"/>
                <a:cs typeface="+mn-cs"/>
                <a:hlinkClick r:id="rId4">
                  <a:extLst>
                    <a:ext uri="{A12FA001-AC4F-418D-AE19-62706E023703}">
                      <ahyp:hlinkClr xmlns:ahyp="http://schemas.microsoft.com/office/drawing/2018/hyperlinkcolor" val="tx"/>
                    </a:ext>
                  </a:extLst>
                </a:hlinkClick>
              </a:rPr>
              <a:t>russellk14@ecu.edu</a:t>
            </a:r>
            <a:r>
              <a:rPr kumimoji="0" lang="en-US" sz="1800" b="0" i="0" u="none" strike="noStrike" kern="1200" cap="none" spc="0" normalizeH="0" baseline="0" noProof="0" dirty="0">
                <a:ln>
                  <a:noFill/>
                </a:ln>
                <a:solidFill>
                  <a:prstClr val="white"/>
                </a:solidFill>
                <a:effectLst/>
                <a:uLnTx/>
                <a:uFillTx/>
                <a:latin typeface="Museo slab "/>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useo slab "/>
              <a:ea typeface="+mn-ea"/>
              <a:cs typeface="+mn-cs"/>
            </a:endParaRPr>
          </a:p>
        </p:txBody>
      </p:sp>
    </p:spTree>
    <p:extLst>
      <p:ext uri="{BB962C8B-B14F-4D97-AF65-F5344CB8AC3E}">
        <p14:creationId xmlns:p14="http://schemas.microsoft.com/office/powerpoint/2010/main" val="179218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69FC3F-A986-4B9A-8193-B5443008D138}"/>
              </a:ext>
            </a:extLst>
          </p:cNvPr>
          <p:cNvSpPr>
            <a:spLocks noGrp="1"/>
          </p:cNvSpPr>
          <p:nvPr>
            <p:ph type="title"/>
          </p:nvPr>
        </p:nvSpPr>
        <p:spPr>
          <a:xfrm>
            <a:off x="577124" y="3605533"/>
            <a:ext cx="7989751" cy="1504844"/>
          </a:xfrm>
        </p:spPr>
        <p:txBody>
          <a:bodyPr/>
          <a:lstStyle/>
          <a:p>
            <a:r>
              <a:rPr lang="en-US" dirty="0"/>
              <a:t>Evaluation and the Feedback Loop</a:t>
            </a:r>
          </a:p>
        </p:txBody>
      </p:sp>
    </p:spTree>
    <p:extLst>
      <p:ext uri="{BB962C8B-B14F-4D97-AF65-F5344CB8AC3E}">
        <p14:creationId xmlns:p14="http://schemas.microsoft.com/office/powerpoint/2010/main" val="3957824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070B63-D331-4705-A277-7EC0D12D38FB}"/>
              </a:ext>
            </a:extLst>
          </p:cNvPr>
          <p:cNvSpPr>
            <a:spLocks noGrp="1"/>
          </p:cNvSpPr>
          <p:nvPr>
            <p:ph type="subTitle" idx="1"/>
          </p:nvPr>
        </p:nvSpPr>
        <p:spPr>
          <a:xfrm>
            <a:off x="1222513" y="1603513"/>
            <a:ext cx="6698974" cy="4035287"/>
          </a:xfrm>
        </p:spPr>
        <p:txBody>
          <a:bodyPr>
            <a:normAutofit/>
          </a:bodyPr>
          <a:lstStyle/>
          <a:p>
            <a:r>
              <a:rPr lang="en-US" b="1" dirty="0">
                <a:solidFill>
                  <a:srgbClr val="4A131C"/>
                </a:solidFill>
              </a:rPr>
              <a:t>Dr. Clint Pinion, </a:t>
            </a:r>
          </a:p>
          <a:p>
            <a:r>
              <a:rPr lang="en-US" sz="2400" b="1" dirty="0">
                <a:solidFill>
                  <a:srgbClr val="4A131C"/>
                </a:solidFill>
              </a:rPr>
              <a:t>MPH Director</a:t>
            </a:r>
          </a:p>
          <a:p>
            <a:r>
              <a:rPr lang="en-US" b="1" dirty="0">
                <a:solidFill>
                  <a:srgbClr val="4A131C"/>
                </a:solidFill>
              </a:rPr>
              <a:t>&amp;</a:t>
            </a:r>
          </a:p>
          <a:p>
            <a:r>
              <a:rPr lang="en-US" b="1" dirty="0">
                <a:solidFill>
                  <a:srgbClr val="4A131C"/>
                </a:solidFill>
              </a:rPr>
              <a:t>Dr. Michelyn Bhandari, </a:t>
            </a:r>
          </a:p>
          <a:p>
            <a:r>
              <a:rPr lang="en-US" sz="2400" b="1" dirty="0">
                <a:solidFill>
                  <a:srgbClr val="4A131C"/>
                </a:solidFill>
              </a:rPr>
              <a:t>HPA Dept. Chair</a:t>
            </a:r>
          </a:p>
        </p:txBody>
      </p:sp>
    </p:spTree>
    <p:extLst>
      <p:ext uri="{BB962C8B-B14F-4D97-AF65-F5344CB8AC3E}">
        <p14:creationId xmlns:p14="http://schemas.microsoft.com/office/powerpoint/2010/main" val="3421202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C151E"/>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0456" y="1363408"/>
            <a:ext cx="7323083" cy="1385044"/>
          </a:xfrm>
        </p:spPr>
        <p:txBody>
          <a:bodyPr>
            <a:normAutofit/>
          </a:bodyPr>
          <a:lstStyle/>
          <a:p>
            <a:r>
              <a:rPr lang="en-US" sz="3600" b="1" dirty="0">
                <a:solidFill>
                  <a:schemeClr val="bg1"/>
                </a:solidFill>
                <a:latin typeface="Calisto MT" panose="02040603050505030304" pitchFamily="18" charset="0"/>
                <a:cs typeface="Arial"/>
              </a:rPr>
              <a:t>Public Health Program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244" y="406968"/>
            <a:ext cx="3881505" cy="1233574"/>
          </a:xfrm>
          <a:prstGeom prst="rect">
            <a:avLst/>
          </a:prstGeom>
        </p:spPr>
      </p:pic>
      <p:sp>
        <p:nvSpPr>
          <p:cNvPr id="6" name="Subtitle 2">
            <a:extLst>
              <a:ext uri="{FF2B5EF4-FFF2-40B4-BE49-F238E27FC236}">
                <a16:creationId xmlns:a16="http://schemas.microsoft.com/office/drawing/2014/main" id="{98495EC6-9507-406C-ACFC-E76DAE43FF85}"/>
              </a:ext>
            </a:extLst>
          </p:cNvPr>
          <p:cNvSpPr txBox="1">
            <a:spLocks/>
          </p:cNvSpPr>
          <p:nvPr/>
        </p:nvSpPr>
        <p:spPr>
          <a:xfrm>
            <a:off x="400873" y="6240863"/>
            <a:ext cx="8342246" cy="170627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20000"/>
              </a:lnSpc>
              <a:spcBef>
                <a:spcPct val="20000"/>
              </a:spcBef>
              <a:spcAft>
                <a:spcPts val="0"/>
              </a:spcAft>
              <a:buClrTx/>
              <a:buSzTx/>
              <a:buFont typeface="Arial"/>
              <a:buNone/>
              <a:tabLst/>
              <a:defRPr/>
            </a:pPr>
            <a:r>
              <a:rPr kumimoji="0" lang="en-US" sz="2200" b="0" i="0" u="none" strike="noStrike" kern="1200" cap="none" spc="0" normalizeH="0" baseline="0" noProof="0" dirty="0">
                <a:ln>
                  <a:noFill/>
                </a:ln>
                <a:solidFill>
                  <a:prstClr val="white">
                    <a:lumMod val="65000"/>
                  </a:prstClr>
                </a:solidFill>
                <a:effectLst/>
                <a:uLnTx/>
                <a:uFillTx/>
                <a:latin typeface="Avenir" charset="0"/>
                <a:ea typeface="Avenir" charset="0"/>
                <a:cs typeface="Avenir" charset="0"/>
              </a:rPr>
              <a:t>Number of Primary Faculty: 12 </a:t>
            </a:r>
          </a:p>
        </p:txBody>
      </p:sp>
      <p:graphicFrame>
        <p:nvGraphicFramePr>
          <p:cNvPr id="9" name="Diagram 8">
            <a:extLst>
              <a:ext uri="{FF2B5EF4-FFF2-40B4-BE49-F238E27FC236}">
                <a16:creationId xmlns:a16="http://schemas.microsoft.com/office/drawing/2014/main" id="{E061D5F7-4E26-442F-A3BA-2D159E1B7E1D}"/>
              </a:ext>
            </a:extLst>
          </p:cNvPr>
          <p:cNvGraphicFramePr/>
          <p:nvPr/>
        </p:nvGraphicFramePr>
        <p:xfrm>
          <a:off x="1981196" y="2623486"/>
          <a:ext cx="5181600" cy="3642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51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ED6C-EA6D-4E81-BB92-5B3162AD58E1}"/>
              </a:ext>
            </a:extLst>
          </p:cNvPr>
          <p:cNvSpPr>
            <a:spLocks noGrp="1"/>
          </p:cNvSpPr>
          <p:nvPr>
            <p:ph type="title"/>
          </p:nvPr>
        </p:nvSpPr>
        <p:spPr/>
        <p:txBody>
          <a:bodyPr/>
          <a:lstStyle/>
          <a:p>
            <a:r>
              <a:rPr lang="en-US" dirty="0"/>
              <a:t>Define Your Measures</a:t>
            </a:r>
          </a:p>
        </p:txBody>
      </p:sp>
      <p:graphicFrame>
        <p:nvGraphicFramePr>
          <p:cNvPr id="4" name="Content Placeholder 3">
            <a:extLst>
              <a:ext uri="{FF2B5EF4-FFF2-40B4-BE49-F238E27FC236}">
                <a16:creationId xmlns:a16="http://schemas.microsoft.com/office/drawing/2014/main" id="{B2923757-75F9-45C5-BE93-3B4864F7E9AD}"/>
              </a:ext>
            </a:extLst>
          </p:cNvPr>
          <p:cNvGraphicFramePr>
            <a:graphicFrameLocks noGrp="1"/>
          </p:cNvGraphicFramePr>
          <p:nvPr>
            <p:ph idx="1"/>
          </p:nvPr>
        </p:nvGraphicFramePr>
        <p:xfrm>
          <a:off x="327171" y="1566543"/>
          <a:ext cx="8359629" cy="4259088"/>
        </p:xfrm>
        <a:graphic>
          <a:graphicData uri="http://schemas.openxmlformats.org/drawingml/2006/table">
            <a:tbl>
              <a:tblPr bandRow="1">
                <a:tableStyleId>{5C22544A-7EE6-4342-B048-85BDC9FD1C3A}</a:tableStyleId>
              </a:tblPr>
              <a:tblGrid>
                <a:gridCol w="3381581">
                  <a:extLst>
                    <a:ext uri="{9D8B030D-6E8A-4147-A177-3AD203B41FA5}">
                      <a16:colId xmlns:a16="http://schemas.microsoft.com/office/drawing/2014/main" val="255946038"/>
                    </a:ext>
                  </a:extLst>
                </a:gridCol>
                <a:gridCol w="2431383">
                  <a:extLst>
                    <a:ext uri="{9D8B030D-6E8A-4147-A177-3AD203B41FA5}">
                      <a16:colId xmlns:a16="http://schemas.microsoft.com/office/drawing/2014/main" val="2611791100"/>
                    </a:ext>
                  </a:extLst>
                </a:gridCol>
                <a:gridCol w="2546665">
                  <a:extLst>
                    <a:ext uri="{9D8B030D-6E8A-4147-A177-3AD203B41FA5}">
                      <a16:colId xmlns:a16="http://schemas.microsoft.com/office/drawing/2014/main" val="4146628527"/>
                    </a:ext>
                  </a:extLst>
                </a:gridCol>
              </a:tblGrid>
              <a:tr h="641138">
                <a:tc>
                  <a:txBody>
                    <a:bodyPr/>
                    <a:lstStyle/>
                    <a:p>
                      <a:pPr marL="0" marR="0" algn="ctr">
                        <a:spcBef>
                          <a:spcPts val="0"/>
                        </a:spcBef>
                        <a:spcAft>
                          <a:spcPts val="0"/>
                        </a:spcAft>
                      </a:pPr>
                      <a:r>
                        <a:rPr lang="en-US" sz="1200" b="1" dirty="0">
                          <a:solidFill>
                            <a:schemeClr val="bg1"/>
                          </a:solidFill>
                          <a:effectLst/>
                        </a:rPr>
                        <a:t>Evaluation measures</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tc>
                  <a:txBody>
                    <a:bodyPr/>
                    <a:lstStyle/>
                    <a:p>
                      <a:pPr marL="0" marR="0" algn="ctr">
                        <a:spcBef>
                          <a:spcPts val="0"/>
                        </a:spcBef>
                        <a:spcAft>
                          <a:spcPts val="0"/>
                        </a:spcAft>
                      </a:pPr>
                      <a:r>
                        <a:rPr lang="en-US" sz="1200" b="1" dirty="0">
                          <a:solidFill>
                            <a:schemeClr val="bg1"/>
                          </a:solidFill>
                          <a:effectLst/>
                        </a:rPr>
                        <a:t>Identify data source(s) and describe how raw data are analyzed and presented for decision making*</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tc>
                  <a:txBody>
                    <a:bodyPr/>
                    <a:lstStyle/>
                    <a:p>
                      <a:pPr marL="0" marR="0" algn="ctr">
                        <a:spcBef>
                          <a:spcPts val="0"/>
                        </a:spcBef>
                        <a:spcAft>
                          <a:spcPts val="0"/>
                        </a:spcAft>
                      </a:pPr>
                      <a:r>
                        <a:rPr lang="en-US" sz="1200" b="1" dirty="0">
                          <a:solidFill>
                            <a:schemeClr val="bg1"/>
                          </a:solidFill>
                          <a:effectLst/>
                        </a:rPr>
                        <a:t>Responsibility for review</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extLst>
                  <a:ext uri="{0D108BD9-81ED-4DB2-BD59-A6C34878D82A}">
                    <a16:rowId xmlns:a16="http://schemas.microsoft.com/office/drawing/2014/main" val="2809121356"/>
                  </a:ext>
                </a:extLst>
              </a:tr>
              <a:tr h="326110">
                <a:tc gridSpan="3">
                  <a:txBody>
                    <a:bodyPr/>
                    <a:lstStyle/>
                    <a:p>
                      <a:pPr marL="0" marR="0">
                        <a:spcBef>
                          <a:spcPts val="0"/>
                        </a:spcBef>
                        <a:spcAft>
                          <a:spcPts val="0"/>
                        </a:spcAft>
                      </a:pPr>
                      <a:r>
                        <a:rPr lang="en-US" sz="1200" dirty="0">
                          <a:solidFill>
                            <a:schemeClr val="bg1"/>
                          </a:solidFill>
                          <a:effectLst/>
                        </a:rPr>
                        <a:t>Instructional Goal Statement: The program prepares competent public health professionals through high-impact pedagogy.</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B5B5B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1083957"/>
                  </a:ext>
                </a:extLst>
              </a:tr>
              <a:tr h="785197">
                <a:tc>
                  <a:txBody>
                    <a:bodyPr/>
                    <a:lstStyle/>
                    <a:p>
                      <a:pPr marL="0" marR="0">
                        <a:spcBef>
                          <a:spcPts val="0"/>
                        </a:spcBef>
                        <a:spcAft>
                          <a:spcPts val="0"/>
                        </a:spcAft>
                      </a:pPr>
                      <a:r>
                        <a:rPr lang="en-US" sz="1200" dirty="0">
                          <a:solidFill>
                            <a:schemeClr val="bg1"/>
                          </a:solidFill>
                          <a:effectLst/>
                        </a:rPr>
                        <a:t>E3.1 Percentage of faculty completing annual or other regular reviews of faculty productivity, relation of scholarship to instruction</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tc>
                  <a:txBody>
                    <a:bodyPr/>
                    <a:lstStyle/>
                    <a:p>
                      <a:pPr marL="0" marR="0" algn="ctr">
                        <a:spcBef>
                          <a:spcPts val="0"/>
                        </a:spcBef>
                        <a:spcAft>
                          <a:spcPts val="0"/>
                        </a:spcAft>
                      </a:pPr>
                      <a:r>
                        <a:rPr lang="en-US" sz="1200" dirty="0">
                          <a:solidFill>
                            <a:schemeClr val="bg1"/>
                          </a:solidFill>
                          <a:effectLst/>
                        </a:rPr>
                        <a:t>Assessment committee produces summary report based on self-report from faculty</a:t>
                      </a:r>
                    </a:p>
                    <a:p>
                      <a:pPr marL="0" marR="0" algn="ctr">
                        <a:spcBef>
                          <a:spcPts val="0"/>
                        </a:spcBef>
                        <a:spcAft>
                          <a:spcPts val="0"/>
                        </a:spcAft>
                      </a:pPr>
                      <a:r>
                        <a:rPr lang="en-US" sz="1200" dirty="0">
                          <a:solidFill>
                            <a:schemeClr val="bg1"/>
                          </a:solidFill>
                          <a:effectLst/>
                        </a:rPr>
                        <a:t> </a:t>
                      </a:r>
                    </a:p>
                    <a:p>
                      <a:pPr marL="0" marR="0" algn="ctr">
                        <a:spcBef>
                          <a:spcPts val="0"/>
                        </a:spcBef>
                        <a:spcAft>
                          <a:spcPts val="0"/>
                        </a:spcAft>
                      </a:pPr>
                      <a:r>
                        <a:rPr lang="en-US" sz="1200" dirty="0">
                          <a:solidFill>
                            <a:schemeClr val="bg1"/>
                          </a:solidFill>
                          <a:effectLst/>
                        </a:rPr>
                        <a:t>Evidence: </a:t>
                      </a:r>
                    </a:p>
                    <a:p>
                      <a:pPr marL="0" marR="0" algn="ctr">
                        <a:spcBef>
                          <a:spcPts val="0"/>
                        </a:spcBef>
                        <a:spcAft>
                          <a:spcPts val="0"/>
                        </a:spcAft>
                      </a:pPr>
                      <a:r>
                        <a:rPr lang="en-US" sz="1200" dirty="0">
                          <a:solidFill>
                            <a:schemeClr val="bg1"/>
                          </a:solidFill>
                          <a:effectLst/>
                        </a:rPr>
                        <a:t>ERF B5-1 through ERF B5-8</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tc>
                  <a:txBody>
                    <a:bodyPr/>
                    <a:lstStyle/>
                    <a:p>
                      <a:pPr marL="0" marR="0">
                        <a:spcBef>
                          <a:spcPts val="0"/>
                        </a:spcBef>
                        <a:spcAft>
                          <a:spcPts val="0"/>
                        </a:spcAft>
                      </a:pPr>
                      <a:r>
                        <a:rPr lang="en-US" sz="1200" dirty="0">
                          <a:solidFill>
                            <a:schemeClr val="bg1"/>
                          </a:solidFill>
                          <a:effectLst/>
                        </a:rPr>
                        <a:t>Department Chairs, MPH Program Director, Undergraduate Coordinator; Assessment Committee, Program Committee and Advisory Board during Annual Advisory Board Meeting.</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extLst>
                  <a:ext uri="{0D108BD9-81ED-4DB2-BD59-A6C34878D82A}">
                    <a16:rowId xmlns:a16="http://schemas.microsoft.com/office/drawing/2014/main" val="1959519465"/>
                  </a:ext>
                </a:extLst>
              </a:tr>
              <a:tr h="785197">
                <a:tc>
                  <a:txBody>
                    <a:bodyPr/>
                    <a:lstStyle/>
                    <a:p>
                      <a:pPr marL="0" marR="0">
                        <a:spcBef>
                          <a:spcPts val="0"/>
                        </a:spcBef>
                        <a:spcAft>
                          <a:spcPts val="0"/>
                        </a:spcAft>
                      </a:pPr>
                      <a:r>
                        <a:rPr lang="en-US" sz="1200" dirty="0">
                          <a:solidFill>
                            <a:schemeClr val="bg1"/>
                          </a:solidFill>
                          <a:effectLst/>
                        </a:rPr>
                        <a:t>E3.2 Student satisfaction with instructional quality</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B5B5B5"/>
                    </a:solidFill>
                  </a:tcPr>
                </a:tc>
                <a:tc>
                  <a:txBody>
                    <a:bodyPr/>
                    <a:lstStyle/>
                    <a:p>
                      <a:pPr marL="0" marR="0" algn="ctr">
                        <a:spcBef>
                          <a:spcPts val="0"/>
                        </a:spcBef>
                        <a:spcAft>
                          <a:spcPts val="0"/>
                        </a:spcAft>
                      </a:pPr>
                      <a:r>
                        <a:rPr lang="en-US" sz="1200" dirty="0">
                          <a:solidFill>
                            <a:schemeClr val="bg1"/>
                          </a:solidFill>
                          <a:effectLst/>
                        </a:rPr>
                        <a:t>MPH Director and Undergraduate Coordinator generate reports based on exit surveys. </a:t>
                      </a:r>
                    </a:p>
                    <a:p>
                      <a:pPr marL="0" marR="0" algn="ctr">
                        <a:spcBef>
                          <a:spcPts val="0"/>
                        </a:spcBef>
                        <a:spcAft>
                          <a:spcPts val="0"/>
                        </a:spcAft>
                      </a:pPr>
                      <a:r>
                        <a:rPr lang="en-US" sz="1200" dirty="0">
                          <a:solidFill>
                            <a:schemeClr val="bg1"/>
                          </a:solidFill>
                          <a:effectLst/>
                        </a:rPr>
                        <a:t> </a:t>
                      </a:r>
                    </a:p>
                    <a:p>
                      <a:pPr marL="0" marR="0" algn="ctr">
                        <a:spcBef>
                          <a:spcPts val="0"/>
                        </a:spcBef>
                        <a:spcAft>
                          <a:spcPts val="0"/>
                        </a:spcAft>
                      </a:pPr>
                      <a:r>
                        <a:rPr lang="en-US" sz="1200" dirty="0">
                          <a:solidFill>
                            <a:schemeClr val="bg1"/>
                          </a:solidFill>
                          <a:effectLst/>
                        </a:rPr>
                        <a:t>Evidence: </a:t>
                      </a:r>
                    </a:p>
                    <a:p>
                      <a:pPr marL="0" marR="0" algn="ctr">
                        <a:spcBef>
                          <a:spcPts val="0"/>
                        </a:spcBef>
                        <a:spcAft>
                          <a:spcPts val="0"/>
                        </a:spcAft>
                      </a:pPr>
                      <a:r>
                        <a:rPr lang="en-US" sz="1200" dirty="0">
                          <a:solidFill>
                            <a:schemeClr val="bg1"/>
                          </a:solidFill>
                          <a:effectLst/>
                        </a:rPr>
                        <a:t>ERF B5-1 through ERF B5-8</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B5B5B5"/>
                    </a:solidFill>
                  </a:tcPr>
                </a:tc>
                <a:tc>
                  <a:txBody>
                    <a:bodyPr/>
                    <a:lstStyle/>
                    <a:p>
                      <a:pPr marL="0" marR="0">
                        <a:spcBef>
                          <a:spcPts val="0"/>
                        </a:spcBef>
                        <a:spcAft>
                          <a:spcPts val="0"/>
                        </a:spcAft>
                      </a:pPr>
                      <a:r>
                        <a:rPr lang="en-US" sz="1200" dirty="0">
                          <a:solidFill>
                            <a:schemeClr val="bg1"/>
                          </a:solidFill>
                          <a:effectLst/>
                        </a:rPr>
                        <a:t>Department Chairs, MPH Program Director, Undergraduate Coordinator; Assessment Committee, Curriculum Committee, Program Committee and Advisory Board during Annual Advisory Board Meeting.</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B5B5B5"/>
                    </a:solidFill>
                  </a:tcPr>
                </a:tc>
                <a:extLst>
                  <a:ext uri="{0D108BD9-81ED-4DB2-BD59-A6C34878D82A}">
                    <a16:rowId xmlns:a16="http://schemas.microsoft.com/office/drawing/2014/main" val="618327392"/>
                  </a:ext>
                </a:extLst>
              </a:tr>
              <a:tr h="785197">
                <a:tc>
                  <a:txBody>
                    <a:bodyPr/>
                    <a:lstStyle/>
                    <a:p>
                      <a:pPr marL="0" marR="0">
                        <a:spcBef>
                          <a:spcPts val="0"/>
                        </a:spcBef>
                        <a:spcAft>
                          <a:spcPts val="0"/>
                        </a:spcAft>
                      </a:pPr>
                      <a:r>
                        <a:rPr lang="en-US" sz="1200" dirty="0">
                          <a:solidFill>
                            <a:schemeClr val="bg1"/>
                          </a:solidFill>
                          <a:effectLst/>
                        </a:rPr>
                        <a:t>E3.3 Number of courses that include a service learning, community-based, or collaborative project</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tc>
                  <a:txBody>
                    <a:bodyPr/>
                    <a:lstStyle/>
                    <a:p>
                      <a:pPr marL="0" marR="0" algn="ctr">
                        <a:spcBef>
                          <a:spcPts val="0"/>
                        </a:spcBef>
                        <a:spcAft>
                          <a:spcPts val="0"/>
                        </a:spcAft>
                      </a:pPr>
                      <a:r>
                        <a:rPr lang="en-US" sz="1200" dirty="0">
                          <a:solidFill>
                            <a:schemeClr val="bg1"/>
                          </a:solidFill>
                          <a:effectLst/>
                        </a:rPr>
                        <a:t>Assessment Committee produces summary report based on self-report from faculty</a:t>
                      </a:r>
                    </a:p>
                    <a:p>
                      <a:pPr marL="0" marR="0" algn="ctr">
                        <a:spcBef>
                          <a:spcPts val="0"/>
                        </a:spcBef>
                        <a:spcAft>
                          <a:spcPts val="0"/>
                        </a:spcAft>
                      </a:pPr>
                      <a:r>
                        <a:rPr lang="en-US" sz="1200" dirty="0">
                          <a:solidFill>
                            <a:schemeClr val="bg1"/>
                          </a:solidFill>
                          <a:effectLst/>
                        </a:rPr>
                        <a:t> </a:t>
                      </a:r>
                    </a:p>
                    <a:p>
                      <a:pPr marL="0" marR="0" algn="ctr">
                        <a:spcBef>
                          <a:spcPts val="0"/>
                        </a:spcBef>
                        <a:spcAft>
                          <a:spcPts val="0"/>
                        </a:spcAft>
                      </a:pPr>
                      <a:r>
                        <a:rPr lang="en-US" sz="1200" dirty="0">
                          <a:solidFill>
                            <a:schemeClr val="bg1"/>
                          </a:solidFill>
                          <a:effectLst/>
                        </a:rPr>
                        <a:t>Evidence: </a:t>
                      </a:r>
                    </a:p>
                    <a:p>
                      <a:pPr marL="0" marR="0" algn="ctr">
                        <a:spcBef>
                          <a:spcPts val="0"/>
                        </a:spcBef>
                        <a:spcAft>
                          <a:spcPts val="0"/>
                        </a:spcAft>
                      </a:pPr>
                      <a:r>
                        <a:rPr lang="en-US" sz="1200" dirty="0">
                          <a:solidFill>
                            <a:schemeClr val="bg1"/>
                          </a:solidFill>
                          <a:effectLst/>
                        </a:rPr>
                        <a:t>ERF B5-1 through ERF B5-8</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tc>
                  <a:txBody>
                    <a:bodyPr/>
                    <a:lstStyle/>
                    <a:p>
                      <a:pPr marL="0" marR="0">
                        <a:spcBef>
                          <a:spcPts val="0"/>
                        </a:spcBef>
                        <a:spcAft>
                          <a:spcPts val="0"/>
                        </a:spcAft>
                      </a:pPr>
                      <a:r>
                        <a:rPr lang="en-US" sz="1200" dirty="0">
                          <a:solidFill>
                            <a:schemeClr val="bg1"/>
                          </a:solidFill>
                          <a:effectLst/>
                        </a:rPr>
                        <a:t>Department Chairs, MPH Program Director, Undergraduate Coordinator; Assessment Committee, MPH Curriculum Committee, Program Committee and Advisory Board during Annual Advisory Board Meeting.</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84" marR="60684" marT="0" marB="0">
                    <a:solidFill>
                      <a:srgbClr val="4C151E"/>
                    </a:solidFill>
                  </a:tcPr>
                </a:tc>
                <a:extLst>
                  <a:ext uri="{0D108BD9-81ED-4DB2-BD59-A6C34878D82A}">
                    <a16:rowId xmlns:a16="http://schemas.microsoft.com/office/drawing/2014/main" val="182951608"/>
                  </a:ext>
                </a:extLst>
              </a:tr>
            </a:tbl>
          </a:graphicData>
        </a:graphic>
      </p:graphicFrame>
    </p:spTree>
    <p:extLst>
      <p:ext uri="{BB962C8B-B14F-4D97-AF65-F5344CB8AC3E}">
        <p14:creationId xmlns:p14="http://schemas.microsoft.com/office/powerpoint/2010/main" val="432018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graphicFrame>
        <p:nvGraphicFramePr>
          <p:cNvPr id="61" name="Google Shape;61;p5"/>
          <p:cNvGraphicFramePr/>
          <p:nvPr/>
        </p:nvGraphicFramePr>
        <p:xfrm>
          <a:off x="612397" y="1417638"/>
          <a:ext cx="8074404" cy="4430050"/>
        </p:xfrm>
        <a:graphic>
          <a:graphicData uri="http://schemas.openxmlformats.org/drawingml/2006/table">
            <a:tbl>
              <a:tblPr firstRow="1" firstCol="1" bandRow="1">
                <a:tableStyleId>{2D5ABB26-0587-4C30-8999-92F81FD0307C}</a:tableStyleId>
              </a:tblPr>
              <a:tblGrid>
                <a:gridCol w="5471182">
                  <a:extLst>
                    <a:ext uri="{9D8B030D-6E8A-4147-A177-3AD203B41FA5}">
                      <a16:colId xmlns:a16="http://schemas.microsoft.com/office/drawing/2014/main" val="20000"/>
                    </a:ext>
                  </a:extLst>
                </a:gridCol>
                <a:gridCol w="827293">
                  <a:extLst>
                    <a:ext uri="{9D8B030D-6E8A-4147-A177-3AD203B41FA5}">
                      <a16:colId xmlns:a16="http://schemas.microsoft.com/office/drawing/2014/main" val="20001"/>
                    </a:ext>
                  </a:extLst>
                </a:gridCol>
                <a:gridCol w="1775929">
                  <a:extLst>
                    <a:ext uri="{9D8B030D-6E8A-4147-A177-3AD203B41FA5}">
                      <a16:colId xmlns:a16="http://schemas.microsoft.com/office/drawing/2014/main" val="20002"/>
                    </a:ext>
                  </a:extLst>
                </a:gridCol>
              </a:tblGrid>
              <a:tr h="276162">
                <a:tc>
                  <a:txBody>
                    <a:bodyPr/>
                    <a:lstStyle/>
                    <a:p>
                      <a:pPr marL="0" marR="0" lvl="0" indent="0" algn="l" rtl="0">
                        <a:lnSpc>
                          <a:spcPct val="107000"/>
                        </a:lnSpc>
                        <a:spcBef>
                          <a:spcPts val="0"/>
                        </a:spcBef>
                        <a:spcAft>
                          <a:spcPts val="0"/>
                        </a:spcAft>
                        <a:buNone/>
                      </a:pPr>
                      <a:r>
                        <a:rPr lang="en-US" sz="1200" u="none" strike="noStrike" cap="none" dirty="0">
                          <a:solidFill>
                            <a:schemeClr val="bg1"/>
                          </a:solidFill>
                        </a:rPr>
                        <a:t> </a:t>
                      </a:r>
                      <a:endParaRPr sz="120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u="none" strike="noStrike" cap="none" dirty="0">
                          <a:solidFill>
                            <a:schemeClr val="bg1"/>
                          </a:solidFill>
                        </a:rPr>
                        <a:t>Criteria</a:t>
                      </a:r>
                      <a:endParaRPr sz="120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u="none" strike="noStrike" cap="none" dirty="0">
                          <a:solidFill>
                            <a:schemeClr val="bg1"/>
                          </a:solidFill>
                        </a:rPr>
                        <a:t>Instrument</a:t>
                      </a:r>
                      <a:endParaRPr sz="120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extLst>
                  <a:ext uri="{0D108BD9-81ED-4DB2-BD59-A6C34878D82A}">
                    <a16:rowId xmlns:a16="http://schemas.microsoft.com/office/drawing/2014/main" val="10000"/>
                  </a:ext>
                </a:extLst>
              </a:tr>
              <a:tr h="565122">
                <a:tc>
                  <a:txBody>
                    <a:bodyPr/>
                    <a:lstStyle/>
                    <a:p>
                      <a:pPr marL="0" marR="0" lvl="0" indent="0" algn="l" rtl="0">
                        <a:lnSpc>
                          <a:spcPct val="107000"/>
                        </a:lnSpc>
                        <a:spcBef>
                          <a:spcPts val="0"/>
                        </a:spcBef>
                        <a:spcAft>
                          <a:spcPts val="0"/>
                        </a:spcAft>
                        <a:buNone/>
                      </a:pPr>
                      <a:r>
                        <a:rPr lang="en-US" sz="1200" b="0" u="none" strike="noStrike" cap="none" dirty="0">
                          <a:solidFill>
                            <a:schemeClr val="bg1"/>
                          </a:solidFill>
                        </a:rPr>
                        <a:t>Actionable data (quantitative and/or qualitative) from recent alumni on their perceptions of competency attainment</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B4</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Alumni Survey/Focus Groups</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extLst>
                  <a:ext uri="{0D108BD9-81ED-4DB2-BD59-A6C34878D82A}">
                    <a16:rowId xmlns:a16="http://schemas.microsoft.com/office/drawing/2014/main" val="10001"/>
                  </a:ext>
                </a:extLst>
              </a:tr>
              <a:tr h="690024">
                <a:tc>
                  <a:txBody>
                    <a:bodyPr/>
                    <a:lstStyle/>
                    <a:p>
                      <a:pPr marL="0" marR="0" lvl="0" indent="0" algn="l" rtl="0">
                        <a:lnSpc>
                          <a:spcPct val="107000"/>
                        </a:lnSpc>
                        <a:spcBef>
                          <a:spcPts val="0"/>
                        </a:spcBef>
                        <a:spcAft>
                          <a:spcPts val="0"/>
                        </a:spcAft>
                        <a:buNone/>
                      </a:pPr>
                      <a:r>
                        <a:rPr lang="en-US" sz="1200" b="0" u="none" strike="noStrike" cap="none" dirty="0">
                          <a:solidFill>
                            <a:schemeClr val="bg1"/>
                          </a:solidFill>
                        </a:rPr>
                        <a:t>Actionable data (quantitative and/or qualitative) from recent alumni on their self-assessed abilities to apply competencies in their post-graduation destinations</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B4</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Alumni Survey/Focus Groups</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extLst>
                  <a:ext uri="{0D108BD9-81ED-4DB2-BD59-A6C34878D82A}">
                    <a16:rowId xmlns:a16="http://schemas.microsoft.com/office/drawing/2014/main" val="10002"/>
                  </a:ext>
                </a:extLst>
              </a:tr>
              <a:tr h="353813">
                <a:tc>
                  <a:txBody>
                    <a:bodyPr/>
                    <a:lstStyle/>
                    <a:p>
                      <a:pPr marL="0" marR="0" lvl="0" indent="0" algn="l" rtl="0">
                        <a:lnSpc>
                          <a:spcPct val="107000"/>
                        </a:lnSpc>
                        <a:spcBef>
                          <a:spcPts val="0"/>
                        </a:spcBef>
                        <a:spcAft>
                          <a:spcPts val="0"/>
                        </a:spcAft>
                        <a:buNone/>
                      </a:pPr>
                      <a:r>
                        <a:rPr lang="en-US" sz="1200" b="0" u="none" strike="noStrike" cap="none" dirty="0">
                          <a:solidFill>
                            <a:schemeClr val="bg1"/>
                          </a:solidFill>
                        </a:rPr>
                        <a:t>Feedback from employers on graduates’ abilities to perform competencies in a practice setting</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F1</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Advisory Board Focus Groups</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extLst>
                  <a:ext uri="{0D108BD9-81ED-4DB2-BD59-A6C34878D82A}">
                    <a16:rowId xmlns:a16="http://schemas.microsoft.com/office/drawing/2014/main" val="10003"/>
                  </a:ext>
                </a:extLst>
              </a:tr>
              <a:tr h="704249">
                <a:tc>
                  <a:txBody>
                    <a:bodyPr/>
                    <a:lstStyle/>
                    <a:p>
                      <a:pPr marL="0" marR="0" lvl="0" indent="0" algn="l" rtl="0">
                        <a:lnSpc>
                          <a:spcPct val="107000"/>
                        </a:lnSpc>
                        <a:spcBef>
                          <a:spcPts val="0"/>
                        </a:spcBef>
                        <a:spcAft>
                          <a:spcPts val="0"/>
                        </a:spcAft>
                        <a:buNone/>
                      </a:pPr>
                      <a:r>
                        <a:rPr lang="en-US" sz="1200" b="0" u="none" strike="noStrike" cap="none" dirty="0">
                          <a:solidFill>
                            <a:schemeClr val="bg1"/>
                          </a:solidFill>
                        </a:rPr>
                        <a:t>Feedback from external stakeholders on changing practice &amp; research needs that might impact unit priorities and/or curricula</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F1</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Advisory Board Focus Groups</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extLst>
                  <a:ext uri="{0D108BD9-81ED-4DB2-BD59-A6C34878D82A}">
                    <a16:rowId xmlns:a16="http://schemas.microsoft.com/office/drawing/2014/main" val="10004"/>
                  </a:ext>
                </a:extLst>
              </a:tr>
              <a:tr h="353813">
                <a:tc>
                  <a:txBody>
                    <a:bodyPr/>
                    <a:lstStyle/>
                    <a:p>
                      <a:pPr marL="0" marR="0" lvl="0" indent="0" algn="l" rtl="0">
                        <a:lnSpc>
                          <a:spcPct val="107000"/>
                        </a:lnSpc>
                        <a:spcBef>
                          <a:spcPts val="0"/>
                        </a:spcBef>
                        <a:spcAft>
                          <a:spcPts val="0"/>
                        </a:spcAft>
                        <a:buNone/>
                      </a:pPr>
                      <a:r>
                        <a:rPr lang="en-US" sz="1200" b="0" u="none" strike="noStrike" cap="none" dirty="0">
                          <a:solidFill>
                            <a:schemeClr val="bg1"/>
                          </a:solidFill>
                        </a:rPr>
                        <a:t>Feedback from stakeholders on guiding statements and ongoing self-evaluation data</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F1</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Advisory Board Focus Groups</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extLst>
                  <a:ext uri="{0D108BD9-81ED-4DB2-BD59-A6C34878D82A}">
                    <a16:rowId xmlns:a16="http://schemas.microsoft.com/office/drawing/2014/main" val="10005"/>
                  </a:ext>
                </a:extLst>
              </a:tr>
              <a:tr h="854070">
                <a:tc>
                  <a:txBody>
                    <a:bodyPr/>
                    <a:lstStyle/>
                    <a:p>
                      <a:pPr marL="0" marR="0" lvl="0" indent="0" algn="l" rtl="0">
                        <a:lnSpc>
                          <a:spcPct val="107000"/>
                        </a:lnSpc>
                        <a:spcBef>
                          <a:spcPts val="0"/>
                        </a:spcBef>
                        <a:spcAft>
                          <a:spcPts val="0"/>
                        </a:spcAft>
                        <a:buNone/>
                      </a:pPr>
                      <a:r>
                        <a:rPr lang="en-US" sz="1200" b="0" u="none" strike="noStrike" cap="none" dirty="0">
                          <a:solidFill>
                            <a:schemeClr val="bg1"/>
                          </a:solidFill>
                        </a:rPr>
                        <a:t>Current educational and professional development needs of self-defined communities of public health workers (individuals not currently enrolled in unit’s degree programs) </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F3</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Advisory Board Focus Groups/Prof. Dev. Needs Survey</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151E"/>
                    </a:solidFill>
                  </a:tcPr>
                </a:tc>
                <a:extLst>
                  <a:ext uri="{0D108BD9-81ED-4DB2-BD59-A6C34878D82A}">
                    <a16:rowId xmlns:a16="http://schemas.microsoft.com/office/drawing/2014/main" val="10006"/>
                  </a:ext>
                </a:extLst>
              </a:tr>
              <a:tr h="565122">
                <a:tc>
                  <a:txBody>
                    <a:bodyPr/>
                    <a:lstStyle/>
                    <a:p>
                      <a:pPr marL="0" marR="0" lvl="0" indent="0" algn="l" rtl="0">
                        <a:lnSpc>
                          <a:spcPct val="107000"/>
                        </a:lnSpc>
                        <a:spcBef>
                          <a:spcPts val="0"/>
                        </a:spcBef>
                        <a:spcAft>
                          <a:spcPts val="0"/>
                        </a:spcAft>
                        <a:buNone/>
                      </a:pPr>
                      <a:r>
                        <a:rPr lang="en-US" sz="1200" b="0" u="none" strike="noStrike" cap="none" dirty="0">
                          <a:solidFill>
                            <a:schemeClr val="bg1"/>
                          </a:solidFill>
                        </a:rPr>
                        <a:t>Student AND faculty (staff, if applicable) perceptions of unit’s climate regarding diversity &amp; cultural competence</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G1</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marL="0" marR="0" lvl="0" indent="0" algn="ctr" rtl="0">
                        <a:lnSpc>
                          <a:spcPct val="107000"/>
                        </a:lnSpc>
                        <a:spcBef>
                          <a:spcPts val="0"/>
                        </a:spcBef>
                        <a:spcAft>
                          <a:spcPts val="0"/>
                        </a:spcAft>
                        <a:buNone/>
                      </a:pPr>
                      <a:r>
                        <a:rPr lang="en-US" sz="1200" b="0" u="none" strike="noStrike" cap="none" dirty="0">
                          <a:solidFill>
                            <a:schemeClr val="bg1"/>
                          </a:solidFill>
                        </a:rPr>
                        <a:t>Alumni Survey/ Faculty/Staff Diversity &amp; Inclusion Survey </a:t>
                      </a:r>
                      <a:endParaRPr sz="1200" b="0" u="none" strike="noStrike" cap="none" dirty="0">
                        <a:solidFill>
                          <a:schemeClr val="bg1"/>
                        </a:solidFill>
                        <a:latin typeface="Arial"/>
                        <a:ea typeface="Arial"/>
                        <a:cs typeface="Arial"/>
                        <a:sym typeface="Arial"/>
                      </a:endParaRPr>
                    </a:p>
                  </a:txBody>
                  <a:tcPr marL="25722" marR="2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extLst>
                  <a:ext uri="{0D108BD9-81ED-4DB2-BD59-A6C34878D82A}">
                    <a16:rowId xmlns:a16="http://schemas.microsoft.com/office/drawing/2014/main" val="10007"/>
                  </a:ext>
                </a:extLst>
              </a:tr>
            </a:tbl>
          </a:graphicData>
        </a:graphic>
      </p:graphicFrame>
      <p:sp>
        <p:nvSpPr>
          <p:cNvPr id="4" name="Title 3">
            <a:extLst>
              <a:ext uri="{FF2B5EF4-FFF2-40B4-BE49-F238E27FC236}">
                <a16:creationId xmlns:a16="http://schemas.microsoft.com/office/drawing/2014/main" id="{600E719C-7DBF-4474-BECC-BB7442BAF890}"/>
              </a:ext>
            </a:extLst>
          </p:cNvPr>
          <p:cNvSpPr>
            <a:spLocks noGrp="1"/>
          </p:cNvSpPr>
          <p:nvPr>
            <p:ph type="title"/>
          </p:nvPr>
        </p:nvSpPr>
        <p:spPr/>
        <p:txBody>
          <a:bodyPr/>
          <a:lstStyle/>
          <a:p>
            <a:r>
              <a:rPr lang="en-US" dirty="0"/>
              <a:t>Define Your Instrument</a:t>
            </a:r>
          </a:p>
        </p:txBody>
      </p:sp>
    </p:spTree>
    <p:extLst>
      <p:ext uri="{BB962C8B-B14F-4D97-AF65-F5344CB8AC3E}">
        <p14:creationId xmlns:p14="http://schemas.microsoft.com/office/powerpoint/2010/main" val="134473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ED6C-EA6D-4E81-BB92-5B3162AD58E1}"/>
              </a:ext>
            </a:extLst>
          </p:cNvPr>
          <p:cNvSpPr>
            <a:spLocks noGrp="1"/>
          </p:cNvSpPr>
          <p:nvPr>
            <p:ph type="title"/>
          </p:nvPr>
        </p:nvSpPr>
        <p:spPr/>
        <p:txBody>
          <a:bodyPr/>
          <a:lstStyle/>
          <a:p>
            <a:r>
              <a:rPr lang="en-US" dirty="0"/>
              <a:t>Create an Assessment Timeline</a:t>
            </a:r>
          </a:p>
        </p:txBody>
      </p:sp>
      <p:sp>
        <p:nvSpPr>
          <p:cNvPr id="6" name="Google Shape;120;p7">
            <a:extLst>
              <a:ext uri="{FF2B5EF4-FFF2-40B4-BE49-F238E27FC236}">
                <a16:creationId xmlns:a16="http://schemas.microsoft.com/office/drawing/2014/main" id="{F4AD687D-0476-4D1C-82B7-011DEB147587}"/>
              </a:ext>
            </a:extLst>
          </p:cNvPr>
          <p:cNvSpPr/>
          <p:nvPr/>
        </p:nvSpPr>
        <p:spPr>
          <a:xfrm>
            <a:off x="2003780" y="5223575"/>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7" name="Google Shape;121;p7">
            <a:extLst>
              <a:ext uri="{FF2B5EF4-FFF2-40B4-BE49-F238E27FC236}">
                <a16:creationId xmlns:a16="http://schemas.microsoft.com/office/drawing/2014/main" id="{9A08D150-20E5-4679-BCCF-4667690FD727}"/>
              </a:ext>
            </a:extLst>
          </p:cNvPr>
          <p:cNvSpPr/>
          <p:nvPr/>
        </p:nvSpPr>
        <p:spPr>
          <a:xfrm>
            <a:off x="2003780" y="5492433"/>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8" name="Google Shape;123;p7">
            <a:extLst>
              <a:ext uri="{FF2B5EF4-FFF2-40B4-BE49-F238E27FC236}">
                <a16:creationId xmlns:a16="http://schemas.microsoft.com/office/drawing/2014/main" id="{DB4D966F-4539-4B4A-B50B-46DB69F7F331}"/>
              </a:ext>
            </a:extLst>
          </p:cNvPr>
          <p:cNvSpPr/>
          <p:nvPr/>
        </p:nvSpPr>
        <p:spPr>
          <a:xfrm>
            <a:off x="570458" y="1840418"/>
            <a:ext cx="1245593" cy="523510"/>
          </a:xfrm>
          <a:prstGeom prst="flowChartOffpageConnector">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9" name="Google Shape;124;p7">
            <a:extLst>
              <a:ext uri="{FF2B5EF4-FFF2-40B4-BE49-F238E27FC236}">
                <a16:creationId xmlns:a16="http://schemas.microsoft.com/office/drawing/2014/main" id="{DA47CC87-7527-48F7-B967-BA44C5BF5643}"/>
              </a:ext>
            </a:extLst>
          </p:cNvPr>
          <p:cNvSpPr txBox="1"/>
          <p:nvPr/>
        </p:nvSpPr>
        <p:spPr>
          <a:xfrm>
            <a:off x="720586" y="1864093"/>
            <a:ext cx="945337" cy="403951"/>
          </a:xfrm>
          <a:prstGeom prst="rect">
            <a:avLst/>
          </a:prstGeom>
          <a:noFill/>
          <a:ln>
            <a:no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Lato Light"/>
                <a:ea typeface="Lato Light"/>
                <a:cs typeface="Lato Light"/>
                <a:sym typeface="Lato Light"/>
              </a:rPr>
              <a:t>To Manage…</a:t>
            </a:r>
            <a:endParaRPr kumimoji="0" sz="675" b="0" i="0" u="none" strike="noStrike" kern="1200" cap="none" spc="0" normalizeH="0" baseline="0" noProof="0">
              <a:ln>
                <a:noFill/>
              </a:ln>
              <a:solidFill>
                <a:prstClr val="black"/>
              </a:solidFill>
              <a:effectLst/>
              <a:uLnTx/>
              <a:uFillTx/>
              <a:latin typeface="Calibri"/>
              <a:ea typeface="+mn-ea"/>
              <a:cs typeface="+mn-cs"/>
            </a:endParaRPr>
          </a:p>
        </p:txBody>
      </p:sp>
      <p:sp>
        <p:nvSpPr>
          <p:cNvPr id="10" name="Google Shape;125;p7">
            <a:extLst>
              <a:ext uri="{FF2B5EF4-FFF2-40B4-BE49-F238E27FC236}">
                <a16:creationId xmlns:a16="http://schemas.microsoft.com/office/drawing/2014/main" id="{799DC664-03CC-47FF-9B50-47D71665B594}"/>
              </a:ext>
            </a:extLst>
          </p:cNvPr>
          <p:cNvSpPr txBox="1"/>
          <p:nvPr/>
        </p:nvSpPr>
        <p:spPr>
          <a:xfrm>
            <a:off x="647442" y="2966125"/>
            <a:ext cx="1091623" cy="403951"/>
          </a:xfrm>
          <a:prstGeom prst="rect">
            <a:avLst/>
          </a:prstGeom>
          <a:noFill/>
          <a:ln>
            <a:no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Poppins"/>
                <a:ea typeface="Poppins"/>
                <a:cs typeface="Poppins"/>
                <a:sym typeface="Poppins"/>
              </a:rPr>
              <a:t>Collection</a:t>
            </a:r>
            <a:r>
              <a:rPr kumimoji="0" lang="en-US" sz="1200" b="1" i="0" u="none" strike="noStrike" kern="1200" cap="none" spc="0" normalizeH="0" baseline="0" noProof="0" dirty="0">
                <a:ln>
                  <a:noFill/>
                </a:ln>
                <a:solidFill>
                  <a:srgbClr val="C0504D"/>
                </a:solidFill>
                <a:effectLst/>
                <a:uLnTx/>
                <a:uFillTx/>
                <a:latin typeface="Poppins"/>
                <a:ea typeface="Poppins"/>
                <a:cs typeface="Poppins"/>
                <a:sym typeface="Poppins"/>
              </a:rPr>
              <a:t> </a:t>
            </a:r>
            <a:r>
              <a:rPr kumimoji="0" lang="en-US" sz="1200" b="1" i="0" u="none" strike="noStrike" kern="1200" cap="none" spc="0" normalizeH="0" baseline="0" noProof="0" dirty="0">
                <a:ln>
                  <a:noFill/>
                </a:ln>
                <a:solidFill>
                  <a:srgbClr val="000000"/>
                </a:solidFill>
                <a:effectLst/>
                <a:uLnTx/>
                <a:uFillTx/>
                <a:latin typeface="Poppins"/>
                <a:ea typeface="Poppins"/>
                <a:cs typeface="Poppins"/>
                <a:sym typeface="Poppins"/>
              </a:rPr>
              <a:t>Instruments</a:t>
            </a:r>
            <a:endParaRPr kumimoji="0" sz="1200" b="1"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sp>
        <p:nvSpPr>
          <p:cNvPr id="11" name="Google Shape;126;p7">
            <a:extLst>
              <a:ext uri="{FF2B5EF4-FFF2-40B4-BE49-F238E27FC236}">
                <a16:creationId xmlns:a16="http://schemas.microsoft.com/office/drawing/2014/main" id="{02BC28D0-9EF4-478B-BCAC-2BD755D4D261}"/>
              </a:ext>
            </a:extLst>
          </p:cNvPr>
          <p:cNvSpPr txBox="1"/>
          <p:nvPr/>
        </p:nvSpPr>
        <p:spPr>
          <a:xfrm>
            <a:off x="623178" y="4452152"/>
            <a:ext cx="1042745" cy="403951"/>
          </a:xfrm>
          <a:prstGeom prst="rect">
            <a:avLst/>
          </a:prstGeom>
          <a:noFill/>
          <a:ln>
            <a:no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C151E"/>
                </a:solidFill>
                <a:effectLst/>
                <a:uLnTx/>
                <a:uFillTx/>
                <a:latin typeface="Poppins"/>
                <a:ea typeface="Poppins"/>
                <a:cs typeface="Poppins"/>
                <a:sym typeface="Poppins"/>
              </a:rPr>
              <a:t>Data Analysis</a:t>
            </a:r>
            <a:endParaRPr kumimoji="0" sz="1200" b="1" i="0" u="none" strike="noStrike" kern="1200" cap="none" spc="0" normalizeH="0" baseline="0" noProof="0" dirty="0">
              <a:ln>
                <a:noFill/>
              </a:ln>
              <a:solidFill>
                <a:srgbClr val="4C151E"/>
              </a:solidFill>
              <a:effectLst/>
              <a:uLnTx/>
              <a:uFillTx/>
              <a:latin typeface="Poppins"/>
              <a:ea typeface="Poppins"/>
              <a:cs typeface="Poppins"/>
              <a:sym typeface="Poppins"/>
            </a:endParaRPr>
          </a:p>
        </p:txBody>
      </p:sp>
      <p:sp>
        <p:nvSpPr>
          <p:cNvPr id="12" name="Google Shape;128;p7">
            <a:extLst>
              <a:ext uri="{FF2B5EF4-FFF2-40B4-BE49-F238E27FC236}">
                <a16:creationId xmlns:a16="http://schemas.microsoft.com/office/drawing/2014/main" id="{6434CA5C-7270-4799-B4DC-5193E40006AA}"/>
              </a:ext>
            </a:extLst>
          </p:cNvPr>
          <p:cNvSpPr/>
          <p:nvPr/>
        </p:nvSpPr>
        <p:spPr>
          <a:xfrm>
            <a:off x="2003780" y="1840418"/>
            <a:ext cx="6569762" cy="205794"/>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3" name="Google Shape;129;p7">
            <a:extLst>
              <a:ext uri="{FF2B5EF4-FFF2-40B4-BE49-F238E27FC236}">
                <a16:creationId xmlns:a16="http://schemas.microsoft.com/office/drawing/2014/main" id="{69027063-8E09-4C2F-9066-D6F1F9E8DEAC}"/>
              </a:ext>
            </a:extLst>
          </p:cNvPr>
          <p:cNvSpPr/>
          <p:nvPr/>
        </p:nvSpPr>
        <p:spPr>
          <a:xfrm>
            <a:off x="2003780" y="2520091"/>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4" name="Google Shape;130;p7">
            <a:extLst>
              <a:ext uri="{FF2B5EF4-FFF2-40B4-BE49-F238E27FC236}">
                <a16:creationId xmlns:a16="http://schemas.microsoft.com/office/drawing/2014/main" id="{A9D39289-0061-481F-82AD-FCFDEC4BC356}"/>
              </a:ext>
            </a:extLst>
          </p:cNvPr>
          <p:cNvSpPr/>
          <p:nvPr/>
        </p:nvSpPr>
        <p:spPr>
          <a:xfrm>
            <a:off x="2003780" y="2790605"/>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5" name="Google Shape;131;p7">
            <a:extLst>
              <a:ext uri="{FF2B5EF4-FFF2-40B4-BE49-F238E27FC236}">
                <a16:creationId xmlns:a16="http://schemas.microsoft.com/office/drawing/2014/main" id="{91071CC0-231D-49B9-AD3C-4C7121842819}"/>
              </a:ext>
            </a:extLst>
          </p:cNvPr>
          <p:cNvSpPr/>
          <p:nvPr/>
        </p:nvSpPr>
        <p:spPr>
          <a:xfrm>
            <a:off x="2003780" y="3060531"/>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6" name="Google Shape;132;p7">
            <a:extLst>
              <a:ext uri="{FF2B5EF4-FFF2-40B4-BE49-F238E27FC236}">
                <a16:creationId xmlns:a16="http://schemas.microsoft.com/office/drawing/2014/main" id="{640C4D1D-964F-4AAC-9B79-BEFE745B3AC0}"/>
              </a:ext>
            </a:extLst>
          </p:cNvPr>
          <p:cNvSpPr/>
          <p:nvPr/>
        </p:nvSpPr>
        <p:spPr>
          <a:xfrm>
            <a:off x="2003780" y="3331432"/>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7" name="Google Shape;133;p7">
            <a:extLst>
              <a:ext uri="{FF2B5EF4-FFF2-40B4-BE49-F238E27FC236}">
                <a16:creationId xmlns:a16="http://schemas.microsoft.com/office/drawing/2014/main" id="{502FBEBC-7C89-442D-9850-C6A578CD50AD}"/>
              </a:ext>
            </a:extLst>
          </p:cNvPr>
          <p:cNvSpPr/>
          <p:nvPr/>
        </p:nvSpPr>
        <p:spPr>
          <a:xfrm>
            <a:off x="2003780" y="3601652"/>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8" name="Google Shape;134;p7">
            <a:extLst>
              <a:ext uri="{FF2B5EF4-FFF2-40B4-BE49-F238E27FC236}">
                <a16:creationId xmlns:a16="http://schemas.microsoft.com/office/drawing/2014/main" id="{144CEA2B-ED2C-43E2-934F-1A6ABE199EC1}"/>
              </a:ext>
            </a:extLst>
          </p:cNvPr>
          <p:cNvSpPr/>
          <p:nvPr/>
        </p:nvSpPr>
        <p:spPr>
          <a:xfrm>
            <a:off x="2003780" y="3871578"/>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9" name="Google Shape;135;p7">
            <a:extLst>
              <a:ext uri="{FF2B5EF4-FFF2-40B4-BE49-F238E27FC236}">
                <a16:creationId xmlns:a16="http://schemas.microsoft.com/office/drawing/2014/main" id="{D33681DF-E1F5-42D3-9BF0-4C4D7324EF94}"/>
              </a:ext>
            </a:extLst>
          </p:cNvPr>
          <p:cNvSpPr/>
          <p:nvPr/>
        </p:nvSpPr>
        <p:spPr>
          <a:xfrm>
            <a:off x="2003780" y="4142406"/>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20" name="Google Shape;136;p7">
            <a:extLst>
              <a:ext uri="{FF2B5EF4-FFF2-40B4-BE49-F238E27FC236}">
                <a16:creationId xmlns:a16="http://schemas.microsoft.com/office/drawing/2014/main" id="{50EA3AD9-7134-4C6E-B7A0-B3D66A4784BA}"/>
              </a:ext>
            </a:extLst>
          </p:cNvPr>
          <p:cNvSpPr/>
          <p:nvPr/>
        </p:nvSpPr>
        <p:spPr>
          <a:xfrm>
            <a:off x="2003780" y="4413234"/>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21" name="Google Shape;137;p7">
            <a:extLst>
              <a:ext uri="{FF2B5EF4-FFF2-40B4-BE49-F238E27FC236}">
                <a16:creationId xmlns:a16="http://schemas.microsoft.com/office/drawing/2014/main" id="{25838A7C-2490-4A72-9F19-ECBA2A1F7320}"/>
              </a:ext>
            </a:extLst>
          </p:cNvPr>
          <p:cNvSpPr/>
          <p:nvPr/>
        </p:nvSpPr>
        <p:spPr>
          <a:xfrm>
            <a:off x="2003780" y="4684062"/>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22" name="Google Shape;138;p7">
            <a:extLst>
              <a:ext uri="{FF2B5EF4-FFF2-40B4-BE49-F238E27FC236}">
                <a16:creationId xmlns:a16="http://schemas.microsoft.com/office/drawing/2014/main" id="{3CDD786D-5B72-4A76-B9AE-3980063083F2}"/>
              </a:ext>
            </a:extLst>
          </p:cNvPr>
          <p:cNvSpPr/>
          <p:nvPr/>
        </p:nvSpPr>
        <p:spPr>
          <a:xfrm>
            <a:off x="2003780" y="4954717"/>
            <a:ext cx="6569762" cy="222943"/>
          </a:xfrm>
          <a:prstGeom prst="rect">
            <a:avLst/>
          </a:prstGeom>
          <a:solidFill>
            <a:srgbClr val="B5B5B5"/>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cxnSp>
        <p:nvCxnSpPr>
          <p:cNvPr id="23" name="Google Shape;139;p7">
            <a:extLst>
              <a:ext uri="{FF2B5EF4-FFF2-40B4-BE49-F238E27FC236}">
                <a16:creationId xmlns:a16="http://schemas.microsoft.com/office/drawing/2014/main" id="{96C87402-52B0-4214-8CEA-277F6B4F1789}"/>
              </a:ext>
            </a:extLst>
          </p:cNvPr>
          <p:cNvCxnSpPr/>
          <p:nvPr/>
        </p:nvCxnSpPr>
        <p:spPr>
          <a:xfrm>
            <a:off x="2003780" y="2520092"/>
            <a:ext cx="0" cy="1304503"/>
          </a:xfrm>
          <a:prstGeom prst="straightConnector1">
            <a:avLst/>
          </a:prstGeom>
          <a:noFill/>
          <a:ln w="88900" cap="rnd" cmpd="sng">
            <a:solidFill>
              <a:srgbClr val="000000"/>
            </a:solidFill>
            <a:prstDash val="solid"/>
            <a:miter lim="800000"/>
            <a:headEnd type="none" w="sm" len="sm"/>
            <a:tailEnd type="none" w="sm" len="sm"/>
          </a:ln>
        </p:spPr>
      </p:cxnSp>
      <p:cxnSp>
        <p:nvCxnSpPr>
          <p:cNvPr id="24" name="Google Shape;140;p7">
            <a:extLst>
              <a:ext uri="{FF2B5EF4-FFF2-40B4-BE49-F238E27FC236}">
                <a16:creationId xmlns:a16="http://schemas.microsoft.com/office/drawing/2014/main" id="{4CDF4A14-4608-4340-98C5-B5D206513814}"/>
              </a:ext>
            </a:extLst>
          </p:cNvPr>
          <p:cNvCxnSpPr/>
          <p:nvPr/>
        </p:nvCxnSpPr>
        <p:spPr>
          <a:xfrm>
            <a:off x="2003780" y="3871578"/>
            <a:ext cx="7566" cy="1306083"/>
          </a:xfrm>
          <a:prstGeom prst="straightConnector1">
            <a:avLst/>
          </a:prstGeom>
          <a:noFill/>
          <a:ln w="88900" cap="rnd" cmpd="sng">
            <a:solidFill>
              <a:srgbClr val="4C151E"/>
            </a:solidFill>
            <a:prstDash val="solid"/>
            <a:miter lim="800000"/>
            <a:headEnd type="none" w="sm" len="sm"/>
            <a:tailEnd type="none" w="sm" len="sm"/>
          </a:ln>
        </p:spPr>
      </p:cxnSp>
      <p:cxnSp>
        <p:nvCxnSpPr>
          <p:cNvPr id="25" name="Google Shape;141;p7">
            <a:extLst>
              <a:ext uri="{FF2B5EF4-FFF2-40B4-BE49-F238E27FC236}">
                <a16:creationId xmlns:a16="http://schemas.microsoft.com/office/drawing/2014/main" id="{1D2B853D-3DFB-4C4D-B074-50C824EAB067}"/>
              </a:ext>
            </a:extLst>
          </p:cNvPr>
          <p:cNvCxnSpPr/>
          <p:nvPr/>
        </p:nvCxnSpPr>
        <p:spPr>
          <a:xfrm flipH="1">
            <a:off x="2003780" y="5223575"/>
            <a:ext cx="7566" cy="492020"/>
          </a:xfrm>
          <a:prstGeom prst="straightConnector1">
            <a:avLst/>
          </a:prstGeom>
          <a:noFill/>
          <a:ln w="88900" cap="rnd" cmpd="sng">
            <a:solidFill>
              <a:srgbClr val="000000"/>
            </a:solidFill>
            <a:prstDash val="solid"/>
            <a:miter lim="800000"/>
            <a:headEnd type="none" w="sm" len="sm"/>
            <a:tailEnd type="none" w="sm" len="sm"/>
          </a:ln>
        </p:spPr>
      </p:cxnSp>
      <p:cxnSp>
        <p:nvCxnSpPr>
          <p:cNvPr id="26" name="Google Shape;142;p7">
            <a:extLst>
              <a:ext uri="{FF2B5EF4-FFF2-40B4-BE49-F238E27FC236}">
                <a16:creationId xmlns:a16="http://schemas.microsoft.com/office/drawing/2014/main" id="{D962C1EC-A94D-49E6-B785-FB4BF7C0E146}"/>
              </a:ext>
            </a:extLst>
          </p:cNvPr>
          <p:cNvCxnSpPr/>
          <p:nvPr/>
        </p:nvCxnSpPr>
        <p:spPr>
          <a:xfrm rot="10800000">
            <a:off x="1767954" y="3157090"/>
            <a:ext cx="235825" cy="0"/>
          </a:xfrm>
          <a:prstGeom prst="straightConnector1">
            <a:avLst/>
          </a:prstGeom>
          <a:noFill/>
          <a:ln w="88900" cap="flat" cmpd="sng">
            <a:solidFill>
              <a:srgbClr val="000000"/>
            </a:solidFill>
            <a:prstDash val="solid"/>
            <a:miter lim="800000"/>
            <a:headEnd type="none" w="sm" len="sm"/>
            <a:tailEnd type="oval" w="sm" len="sm"/>
          </a:ln>
        </p:spPr>
      </p:cxnSp>
      <p:cxnSp>
        <p:nvCxnSpPr>
          <p:cNvPr id="27" name="Google Shape;143;p7">
            <a:extLst>
              <a:ext uri="{FF2B5EF4-FFF2-40B4-BE49-F238E27FC236}">
                <a16:creationId xmlns:a16="http://schemas.microsoft.com/office/drawing/2014/main" id="{B051F5A9-12D9-443E-AD52-AF7FE6CBED52}"/>
              </a:ext>
            </a:extLst>
          </p:cNvPr>
          <p:cNvCxnSpPr/>
          <p:nvPr/>
        </p:nvCxnSpPr>
        <p:spPr>
          <a:xfrm rot="10800000">
            <a:off x="1701699" y="4661905"/>
            <a:ext cx="302081" cy="0"/>
          </a:xfrm>
          <a:prstGeom prst="straightConnector1">
            <a:avLst/>
          </a:prstGeom>
          <a:noFill/>
          <a:ln w="88900" cap="flat" cmpd="sng">
            <a:solidFill>
              <a:srgbClr val="4C151E"/>
            </a:solidFill>
            <a:prstDash val="solid"/>
            <a:miter lim="800000"/>
            <a:headEnd type="none" w="sm" len="sm"/>
            <a:tailEnd type="oval" w="sm" len="sm"/>
          </a:ln>
        </p:spPr>
      </p:cxnSp>
      <p:cxnSp>
        <p:nvCxnSpPr>
          <p:cNvPr id="28" name="Google Shape;144;p7">
            <a:extLst>
              <a:ext uri="{FF2B5EF4-FFF2-40B4-BE49-F238E27FC236}">
                <a16:creationId xmlns:a16="http://schemas.microsoft.com/office/drawing/2014/main" id="{8E145EA9-0A42-4D6A-ABD3-26F15C1311FB}"/>
              </a:ext>
            </a:extLst>
          </p:cNvPr>
          <p:cNvCxnSpPr/>
          <p:nvPr/>
        </p:nvCxnSpPr>
        <p:spPr>
          <a:xfrm rot="10800000">
            <a:off x="1524983" y="5599870"/>
            <a:ext cx="478797" cy="0"/>
          </a:xfrm>
          <a:prstGeom prst="straightConnector1">
            <a:avLst/>
          </a:prstGeom>
          <a:noFill/>
          <a:ln w="88900" cap="flat" cmpd="sng">
            <a:solidFill>
              <a:srgbClr val="000000"/>
            </a:solidFill>
            <a:prstDash val="solid"/>
            <a:miter lim="800000"/>
            <a:headEnd type="none" w="sm" len="sm"/>
            <a:tailEnd type="oval" w="sm" len="sm"/>
          </a:ln>
        </p:spPr>
      </p:cxnSp>
      <p:cxnSp>
        <p:nvCxnSpPr>
          <p:cNvPr id="29" name="Google Shape;145;p7">
            <a:extLst>
              <a:ext uri="{FF2B5EF4-FFF2-40B4-BE49-F238E27FC236}">
                <a16:creationId xmlns:a16="http://schemas.microsoft.com/office/drawing/2014/main" id="{1703070D-EAA9-4033-856F-CCC197A36BAE}"/>
              </a:ext>
            </a:extLst>
          </p:cNvPr>
          <p:cNvCxnSpPr/>
          <p:nvPr/>
        </p:nvCxnSpPr>
        <p:spPr>
          <a:xfrm>
            <a:off x="2011346" y="2042685"/>
            <a:ext cx="0" cy="228726"/>
          </a:xfrm>
          <a:prstGeom prst="straightConnector1">
            <a:avLst/>
          </a:prstGeom>
          <a:noFill/>
          <a:ln w="44450" cap="flat" cmpd="sng">
            <a:solidFill>
              <a:srgbClr val="000000"/>
            </a:solidFill>
            <a:prstDash val="solid"/>
            <a:miter lim="800000"/>
            <a:headEnd type="none" w="sm" len="sm"/>
            <a:tailEnd type="none" w="sm" len="sm"/>
          </a:ln>
        </p:spPr>
      </p:cxnSp>
      <p:cxnSp>
        <p:nvCxnSpPr>
          <p:cNvPr id="30" name="Google Shape;146;p7">
            <a:extLst>
              <a:ext uri="{FF2B5EF4-FFF2-40B4-BE49-F238E27FC236}">
                <a16:creationId xmlns:a16="http://schemas.microsoft.com/office/drawing/2014/main" id="{DA24EEBE-EC55-4C1F-B465-25E5C64A4DD3}"/>
              </a:ext>
            </a:extLst>
          </p:cNvPr>
          <p:cNvCxnSpPr/>
          <p:nvPr/>
        </p:nvCxnSpPr>
        <p:spPr>
          <a:xfrm>
            <a:off x="4167325" y="2040346"/>
            <a:ext cx="0" cy="231065"/>
          </a:xfrm>
          <a:prstGeom prst="straightConnector1">
            <a:avLst/>
          </a:prstGeom>
          <a:noFill/>
          <a:ln w="44450" cap="flat" cmpd="sng">
            <a:solidFill>
              <a:srgbClr val="000000"/>
            </a:solidFill>
            <a:prstDash val="solid"/>
            <a:miter lim="800000"/>
            <a:headEnd type="none" w="sm" len="sm"/>
            <a:tailEnd type="none" w="sm" len="sm"/>
          </a:ln>
        </p:spPr>
      </p:cxnSp>
      <p:cxnSp>
        <p:nvCxnSpPr>
          <p:cNvPr id="31" name="Google Shape;147;p7">
            <a:extLst>
              <a:ext uri="{FF2B5EF4-FFF2-40B4-BE49-F238E27FC236}">
                <a16:creationId xmlns:a16="http://schemas.microsoft.com/office/drawing/2014/main" id="{A9008BBA-ADAA-4BE9-8A4E-D1190145DB34}"/>
              </a:ext>
            </a:extLst>
          </p:cNvPr>
          <p:cNvCxnSpPr/>
          <p:nvPr/>
        </p:nvCxnSpPr>
        <p:spPr>
          <a:xfrm>
            <a:off x="6412100" y="2040346"/>
            <a:ext cx="0" cy="231065"/>
          </a:xfrm>
          <a:prstGeom prst="straightConnector1">
            <a:avLst/>
          </a:prstGeom>
          <a:noFill/>
          <a:ln w="44450" cap="flat" cmpd="sng">
            <a:solidFill>
              <a:srgbClr val="000000"/>
            </a:solidFill>
            <a:prstDash val="solid"/>
            <a:miter lim="800000"/>
            <a:headEnd type="none" w="sm" len="sm"/>
            <a:tailEnd type="none" w="sm" len="sm"/>
          </a:ln>
        </p:spPr>
      </p:cxnSp>
      <p:cxnSp>
        <p:nvCxnSpPr>
          <p:cNvPr id="32" name="Google Shape;148;p7">
            <a:extLst>
              <a:ext uri="{FF2B5EF4-FFF2-40B4-BE49-F238E27FC236}">
                <a16:creationId xmlns:a16="http://schemas.microsoft.com/office/drawing/2014/main" id="{9C523F99-CB26-4AE5-AD8D-BCB508DFC5D3}"/>
              </a:ext>
            </a:extLst>
          </p:cNvPr>
          <p:cNvCxnSpPr/>
          <p:nvPr/>
        </p:nvCxnSpPr>
        <p:spPr>
          <a:xfrm>
            <a:off x="8560800" y="2042685"/>
            <a:ext cx="0" cy="228726"/>
          </a:xfrm>
          <a:prstGeom prst="straightConnector1">
            <a:avLst/>
          </a:prstGeom>
          <a:noFill/>
          <a:ln w="44450" cap="flat" cmpd="sng">
            <a:solidFill>
              <a:srgbClr val="000000"/>
            </a:solidFill>
            <a:prstDash val="solid"/>
            <a:miter lim="800000"/>
            <a:headEnd type="none" w="sm" len="sm"/>
            <a:tailEnd type="none" w="sm" len="sm"/>
          </a:ln>
        </p:spPr>
      </p:cxnSp>
      <p:sp>
        <p:nvSpPr>
          <p:cNvPr id="33" name="Google Shape;149;p7">
            <a:extLst>
              <a:ext uri="{FF2B5EF4-FFF2-40B4-BE49-F238E27FC236}">
                <a16:creationId xmlns:a16="http://schemas.microsoft.com/office/drawing/2014/main" id="{03F2DF5F-1661-423D-AC1C-67B57E1F7E4E}"/>
              </a:ext>
            </a:extLst>
          </p:cNvPr>
          <p:cNvSpPr txBox="1"/>
          <p:nvPr/>
        </p:nvSpPr>
        <p:spPr>
          <a:xfrm>
            <a:off x="5029085" y="1858254"/>
            <a:ext cx="667749" cy="173118"/>
          </a:xfrm>
          <a:prstGeom prst="rect">
            <a:avLst/>
          </a:prstGeom>
          <a:noFill/>
          <a:ln>
            <a:no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Poppins"/>
                <a:ea typeface="Poppins"/>
                <a:cs typeface="Poppins"/>
                <a:sym typeface="Poppins"/>
              </a:rPr>
              <a:t>Summer</a:t>
            </a:r>
            <a:endParaRPr kumimoji="0" sz="900" b="1" i="0" u="none" strike="noStrike" kern="1200" cap="none" spc="0" normalizeH="0" baseline="0" noProof="0">
              <a:ln>
                <a:noFill/>
              </a:ln>
              <a:solidFill>
                <a:prstClr val="white"/>
              </a:solidFill>
              <a:effectLst/>
              <a:uLnTx/>
              <a:uFillTx/>
              <a:latin typeface="Poppins"/>
              <a:ea typeface="Poppins"/>
              <a:cs typeface="Poppins"/>
              <a:sym typeface="Poppins"/>
            </a:endParaRPr>
          </a:p>
        </p:txBody>
      </p:sp>
      <p:sp>
        <p:nvSpPr>
          <p:cNvPr id="34" name="Google Shape;150;p7">
            <a:extLst>
              <a:ext uri="{FF2B5EF4-FFF2-40B4-BE49-F238E27FC236}">
                <a16:creationId xmlns:a16="http://schemas.microsoft.com/office/drawing/2014/main" id="{DEC00B4C-A8A3-419E-B13A-BAD172F319EF}"/>
              </a:ext>
            </a:extLst>
          </p:cNvPr>
          <p:cNvSpPr txBox="1"/>
          <p:nvPr/>
        </p:nvSpPr>
        <p:spPr>
          <a:xfrm>
            <a:off x="5148142" y="2080190"/>
            <a:ext cx="404768" cy="173118"/>
          </a:xfrm>
          <a:prstGeom prst="rect">
            <a:avLst/>
          </a:prstGeom>
          <a:noFill/>
          <a:ln>
            <a:no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F497D"/>
                </a:solidFill>
                <a:effectLst/>
                <a:uLnTx/>
                <a:uFillTx/>
                <a:latin typeface="Poppins"/>
                <a:ea typeface="Poppins"/>
                <a:cs typeface="Poppins"/>
                <a:sym typeface="Poppins"/>
              </a:rPr>
              <a:t>July</a:t>
            </a:r>
            <a:endParaRPr kumimoji="0" sz="900" b="1" i="0" u="none" strike="noStrike" kern="1200" cap="none" spc="0" normalizeH="0" baseline="0" noProof="0">
              <a:ln>
                <a:noFill/>
              </a:ln>
              <a:solidFill>
                <a:srgbClr val="1F497D"/>
              </a:solidFill>
              <a:effectLst/>
              <a:uLnTx/>
              <a:uFillTx/>
              <a:latin typeface="Poppins"/>
              <a:ea typeface="Poppins"/>
              <a:cs typeface="Poppins"/>
              <a:sym typeface="Poppins"/>
            </a:endParaRPr>
          </a:p>
        </p:txBody>
      </p:sp>
      <p:sp>
        <p:nvSpPr>
          <p:cNvPr id="35" name="Google Shape;151;p7">
            <a:extLst>
              <a:ext uri="{FF2B5EF4-FFF2-40B4-BE49-F238E27FC236}">
                <a16:creationId xmlns:a16="http://schemas.microsoft.com/office/drawing/2014/main" id="{E1DA069F-2E7E-4890-9866-852D2FB1813A}"/>
              </a:ext>
            </a:extLst>
          </p:cNvPr>
          <p:cNvSpPr txBox="1"/>
          <p:nvPr/>
        </p:nvSpPr>
        <p:spPr>
          <a:xfrm>
            <a:off x="7213955" y="2080190"/>
            <a:ext cx="620036" cy="173118"/>
          </a:xfrm>
          <a:prstGeom prst="rect">
            <a:avLst/>
          </a:prstGeom>
          <a:noFill/>
          <a:ln>
            <a:no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F497D"/>
                </a:solidFill>
                <a:effectLst/>
                <a:uLnTx/>
                <a:uFillTx/>
                <a:latin typeface="Poppins"/>
                <a:ea typeface="Poppins"/>
                <a:cs typeface="Poppins"/>
                <a:sym typeface="Poppins"/>
              </a:rPr>
              <a:t>August</a:t>
            </a:r>
            <a:endParaRPr kumimoji="0" sz="900" b="1" i="0" u="none" strike="noStrike" kern="1200" cap="none" spc="0" normalizeH="0" baseline="0" noProof="0">
              <a:ln>
                <a:noFill/>
              </a:ln>
              <a:solidFill>
                <a:srgbClr val="1F497D"/>
              </a:solidFill>
              <a:effectLst/>
              <a:uLnTx/>
              <a:uFillTx/>
              <a:latin typeface="Poppins"/>
              <a:ea typeface="Poppins"/>
              <a:cs typeface="Poppins"/>
              <a:sym typeface="Poppins"/>
            </a:endParaRPr>
          </a:p>
        </p:txBody>
      </p:sp>
      <p:sp>
        <p:nvSpPr>
          <p:cNvPr id="36" name="Google Shape;152;p7">
            <a:extLst>
              <a:ext uri="{FF2B5EF4-FFF2-40B4-BE49-F238E27FC236}">
                <a16:creationId xmlns:a16="http://schemas.microsoft.com/office/drawing/2014/main" id="{0A7A9DD8-9330-4671-BE08-3BA575F85CB8}"/>
              </a:ext>
            </a:extLst>
          </p:cNvPr>
          <p:cNvSpPr txBox="1"/>
          <p:nvPr/>
        </p:nvSpPr>
        <p:spPr>
          <a:xfrm>
            <a:off x="2874916" y="2080190"/>
            <a:ext cx="478812" cy="173118"/>
          </a:xfrm>
          <a:prstGeom prst="rect">
            <a:avLst/>
          </a:prstGeom>
          <a:noFill/>
          <a:ln>
            <a:no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F497D"/>
                </a:solidFill>
                <a:effectLst/>
                <a:uLnTx/>
                <a:uFillTx/>
                <a:latin typeface="Poppins"/>
                <a:ea typeface="Poppins"/>
                <a:cs typeface="Poppins"/>
                <a:sym typeface="Poppins"/>
              </a:rPr>
              <a:t>June</a:t>
            </a:r>
            <a:endParaRPr kumimoji="0" sz="900" b="1" i="0" u="none" strike="noStrike" kern="1200" cap="none" spc="0" normalizeH="0" baseline="0" noProof="0">
              <a:ln>
                <a:noFill/>
              </a:ln>
              <a:solidFill>
                <a:srgbClr val="1F497D"/>
              </a:solidFill>
              <a:effectLst/>
              <a:uLnTx/>
              <a:uFillTx/>
              <a:latin typeface="Poppins"/>
              <a:ea typeface="Poppins"/>
              <a:cs typeface="Poppins"/>
              <a:sym typeface="Poppins"/>
            </a:endParaRPr>
          </a:p>
        </p:txBody>
      </p:sp>
      <p:cxnSp>
        <p:nvCxnSpPr>
          <p:cNvPr id="37" name="Google Shape;153;p7">
            <a:extLst>
              <a:ext uri="{FF2B5EF4-FFF2-40B4-BE49-F238E27FC236}">
                <a16:creationId xmlns:a16="http://schemas.microsoft.com/office/drawing/2014/main" id="{DBB7C945-3AF5-42C0-9A13-4A03A2E275A8}"/>
              </a:ext>
            </a:extLst>
          </p:cNvPr>
          <p:cNvCxnSpPr/>
          <p:nvPr/>
        </p:nvCxnSpPr>
        <p:spPr>
          <a:xfrm>
            <a:off x="4167325" y="2363928"/>
            <a:ext cx="0" cy="3351668"/>
          </a:xfrm>
          <a:prstGeom prst="straightConnector1">
            <a:avLst/>
          </a:prstGeom>
          <a:noFill/>
          <a:ln w="25400" cap="flat" cmpd="sng">
            <a:solidFill>
              <a:srgbClr val="BFBFBF"/>
            </a:solidFill>
            <a:prstDash val="dash"/>
            <a:miter lim="800000"/>
            <a:headEnd type="none" w="sm" len="sm"/>
            <a:tailEnd type="none" w="sm" len="sm"/>
          </a:ln>
        </p:spPr>
      </p:cxnSp>
      <p:cxnSp>
        <p:nvCxnSpPr>
          <p:cNvPr id="38" name="Google Shape;154;p7">
            <a:extLst>
              <a:ext uri="{FF2B5EF4-FFF2-40B4-BE49-F238E27FC236}">
                <a16:creationId xmlns:a16="http://schemas.microsoft.com/office/drawing/2014/main" id="{9769F602-3540-4C68-99CD-6C1805ADB103}"/>
              </a:ext>
            </a:extLst>
          </p:cNvPr>
          <p:cNvCxnSpPr/>
          <p:nvPr/>
        </p:nvCxnSpPr>
        <p:spPr>
          <a:xfrm>
            <a:off x="6412100" y="2363928"/>
            <a:ext cx="0" cy="3351668"/>
          </a:xfrm>
          <a:prstGeom prst="straightConnector1">
            <a:avLst/>
          </a:prstGeom>
          <a:noFill/>
          <a:ln w="25400" cap="flat" cmpd="sng">
            <a:solidFill>
              <a:srgbClr val="BFBFBF"/>
            </a:solidFill>
            <a:prstDash val="dash"/>
            <a:miter lim="800000"/>
            <a:headEnd type="none" w="sm" len="sm"/>
            <a:tailEnd type="none" w="sm" len="sm"/>
          </a:ln>
        </p:spPr>
      </p:cxnSp>
      <p:sp>
        <p:nvSpPr>
          <p:cNvPr id="39" name="Google Shape;155;p7">
            <a:extLst>
              <a:ext uri="{FF2B5EF4-FFF2-40B4-BE49-F238E27FC236}">
                <a16:creationId xmlns:a16="http://schemas.microsoft.com/office/drawing/2014/main" id="{0622DFB3-C631-4A73-A693-4C620859F002}"/>
              </a:ext>
            </a:extLst>
          </p:cNvPr>
          <p:cNvSpPr/>
          <p:nvPr/>
        </p:nvSpPr>
        <p:spPr>
          <a:xfrm>
            <a:off x="2451677" y="2502114"/>
            <a:ext cx="1365942" cy="240532"/>
          </a:xfrm>
          <a:prstGeom prst="rect">
            <a:avLst/>
          </a:prstGeom>
          <a:solidFill>
            <a:schemeClr val="accent2"/>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40" name="Google Shape;156;p7">
            <a:extLst>
              <a:ext uri="{FF2B5EF4-FFF2-40B4-BE49-F238E27FC236}">
                <a16:creationId xmlns:a16="http://schemas.microsoft.com/office/drawing/2014/main" id="{C08DA187-6070-4101-9689-9105E7A1C3D4}"/>
              </a:ext>
            </a:extLst>
          </p:cNvPr>
          <p:cNvSpPr txBox="1"/>
          <p:nvPr/>
        </p:nvSpPr>
        <p:spPr>
          <a:xfrm>
            <a:off x="2459947" y="2492800"/>
            <a:ext cx="1359730" cy="265451"/>
          </a:xfrm>
          <a:prstGeom prst="rect">
            <a:avLst/>
          </a:prstGeom>
          <a:solidFill>
            <a:srgbClr val="000000"/>
          </a:solidFill>
          <a:ln>
            <a:solidFill>
              <a:srgbClr val="000000"/>
            </a:solidFill>
          </a:ln>
        </p:spPr>
        <p:txBody>
          <a:bodyPr spcFirstLastPara="1" wrap="square" lIns="34293" tIns="17142" rIns="34293" bIns="17142"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Lato Light"/>
                <a:ea typeface="Lato Light"/>
                <a:cs typeface="Lato Light"/>
                <a:sym typeface="Lato Light"/>
              </a:rPr>
              <a:t>Argos Graduation Report</a:t>
            </a:r>
            <a:endParaRPr kumimoji="0" sz="6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Lato Light"/>
                <a:ea typeface="Lato Light"/>
                <a:cs typeface="Lato Light"/>
                <a:sym typeface="Lato Light"/>
              </a:rPr>
              <a:t>E6.4</a:t>
            </a:r>
            <a:endParaRPr kumimoji="0" sz="75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41" name="Google Shape;157;p7">
            <a:extLst>
              <a:ext uri="{FF2B5EF4-FFF2-40B4-BE49-F238E27FC236}">
                <a16:creationId xmlns:a16="http://schemas.microsoft.com/office/drawing/2014/main" id="{825B1FD9-8FDC-41DD-85E3-5716A69E5A38}"/>
              </a:ext>
            </a:extLst>
          </p:cNvPr>
          <p:cNvSpPr/>
          <p:nvPr/>
        </p:nvSpPr>
        <p:spPr>
          <a:xfrm>
            <a:off x="4642818" y="3883073"/>
            <a:ext cx="1291686" cy="222943"/>
          </a:xfrm>
          <a:prstGeom prst="rect">
            <a:avLst/>
          </a:prstGeom>
          <a:solidFill>
            <a:srgbClr val="4C151E"/>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Lato Light"/>
                <a:ea typeface="Lato Light"/>
                <a:cs typeface="Lato Light"/>
                <a:sym typeface="Lato Light"/>
              </a:rPr>
              <a:t>Argos Reports/Grad School Report</a:t>
            </a:r>
            <a:endParaRPr kumimoji="0" sz="750" b="1"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42" name="Google Shape;158;p7">
            <a:extLst>
              <a:ext uri="{FF2B5EF4-FFF2-40B4-BE49-F238E27FC236}">
                <a16:creationId xmlns:a16="http://schemas.microsoft.com/office/drawing/2014/main" id="{04E86DC0-DF8F-4D1B-8CA3-8A64C6519F72}"/>
              </a:ext>
            </a:extLst>
          </p:cNvPr>
          <p:cNvSpPr/>
          <p:nvPr/>
        </p:nvSpPr>
        <p:spPr>
          <a:xfrm>
            <a:off x="6807301" y="5257167"/>
            <a:ext cx="1270394" cy="458428"/>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Lato Light"/>
                <a:ea typeface="Lato Light"/>
                <a:cs typeface="Lato Light"/>
                <a:sym typeface="Lato Light"/>
              </a:rPr>
              <a:t>PH Program Comm. Mtg.</a:t>
            </a:r>
            <a:endParaRPr kumimoji="0" sz="6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Lato Light"/>
                <a:ea typeface="Lato Light"/>
                <a:cs typeface="Lato Light"/>
                <a:sym typeface="Lato Light"/>
              </a:rPr>
              <a:t>B4, E6.1-E6.5, F1, F3</a:t>
            </a:r>
            <a:endParaRPr kumimoji="0" sz="75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43" name="Google Shape;159;p7">
            <a:extLst>
              <a:ext uri="{FF2B5EF4-FFF2-40B4-BE49-F238E27FC236}">
                <a16:creationId xmlns:a16="http://schemas.microsoft.com/office/drawing/2014/main" id="{77A6B8EE-AB23-40B4-A281-F68E0FFCC42E}"/>
              </a:ext>
            </a:extLst>
          </p:cNvPr>
          <p:cNvSpPr/>
          <p:nvPr/>
        </p:nvSpPr>
        <p:spPr>
          <a:xfrm>
            <a:off x="4642818" y="4165363"/>
            <a:ext cx="1291686" cy="222943"/>
          </a:xfrm>
          <a:prstGeom prst="rect">
            <a:avLst/>
          </a:prstGeom>
          <a:solidFill>
            <a:srgbClr val="4C151E"/>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Lato Light"/>
                <a:ea typeface="Lato Light"/>
                <a:cs typeface="Lato Light"/>
                <a:sym typeface="Lato Light"/>
              </a:rPr>
              <a:t>Post-Graduation Outcomes</a:t>
            </a:r>
            <a:endParaRPr kumimoji="0" sz="750" b="1"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44" name="Google Shape;160;p7">
            <a:extLst>
              <a:ext uri="{FF2B5EF4-FFF2-40B4-BE49-F238E27FC236}">
                <a16:creationId xmlns:a16="http://schemas.microsoft.com/office/drawing/2014/main" id="{E35D392A-8AA4-41A6-B337-5EA0536816E6}"/>
              </a:ext>
            </a:extLst>
          </p:cNvPr>
          <p:cNvSpPr/>
          <p:nvPr/>
        </p:nvSpPr>
        <p:spPr>
          <a:xfrm>
            <a:off x="2447768" y="2782772"/>
            <a:ext cx="1365942" cy="236710"/>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Lato Light"/>
                <a:ea typeface="Lato Light"/>
                <a:cs typeface="Lato Light"/>
                <a:sym typeface="Lato Light"/>
              </a:rPr>
              <a:t>Post-Graduation Outcomes </a:t>
            </a:r>
            <a:endParaRPr kumimoji="0" sz="6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Lato Light"/>
                <a:ea typeface="Lato Light"/>
                <a:cs typeface="Lato Light"/>
                <a:sym typeface="Lato Light"/>
              </a:rPr>
              <a:t>E6.5</a:t>
            </a:r>
            <a:endParaRPr kumimoji="0" sz="75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
        <p:nvSpPr>
          <p:cNvPr id="45" name="Google Shape;161;p7">
            <a:extLst>
              <a:ext uri="{FF2B5EF4-FFF2-40B4-BE49-F238E27FC236}">
                <a16:creationId xmlns:a16="http://schemas.microsoft.com/office/drawing/2014/main" id="{AD85EFA4-A8DD-433C-88D7-40BDF4EF4FDC}"/>
              </a:ext>
            </a:extLst>
          </p:cNvPr>
          <p:cNvSpPr/>
          <p:nvPr/>
        </p:nvSpPr>
        <p:spPr>
          <a:xfrm>
            <a:off x="4642818" y="4400188"/>
            <a:ext cx="1291686" cy="222943"/>
          </a:xfrm>
          <a:prstGeom prst="rect">
            <a:avLst/>
          </a:prstGeom>
          <a:solidFill>
            <a:srgbClr val="4C151E"/>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solidFill>
                  <a:prstClr val="white"/>
                </a:solidFill>
                <a:effectLst/>
                <a:uLnTx/>
                <a:uFillTx/>
                <a:latin typeface="Lato Light"/>
                <a:ea typeface="Lato Light"/>
                <a:cs typeface="Lato Light"/>
                <a:sym typeface="Lato Light"/>
              </a:rPr>
              <a:t>Student Success Faculty Survey</a:t>
            </a:r>
            <a:endParaRPr kumimoji="0" sz="675" b="1"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46" name="Google Shape;162;p7">
            <a:extLst>
              <a:ext uri="{FF2B5EF4-FFF2-40B4-BE49-F238E27FC236}">
                <a16:creationId xmlns:a16="http://schemas.microsoft.com/office/drawing/2014/main" id="{291BF33F-0960-4514-8A61-765058BFAED3}"/>
              </a:ext>
            </a:extLst>
          </p:cNvPr>
          <p:cNvSpPr/>
          <p:nvPr/>
        </p:nvSpPr>
        <p:spPr>
          <a:xfrm>
            <a:off x="4637817" y="4688347"/>
            <a:ext cx="1291686" cy="222943"/>
          </a:xfrm>
          <a:prstGeom prst="rect">
            <a:avLst/>
          </a:prstGeom>
          <a:solidFill>
            <a:srgbClr val="4C151E"/>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solidFill>
                  <a:prstClr val="white"/>
                </a:solidFill>
                <a:effectLst/>
                <a:uLnTx/>
                <a:uFillTx/>
                <a:latin typeface="Lato Light"/>
                <a:ea typeface="Lato Light"/>
                <a:cs typeface="Lato Light"/>
                <a:sym typeface="Lato Light"/>
              </a:rPr>
              <a:t>Advisory Board Focus Groups</a:t>
            </a:r>
            <a:endParaRPr kumimoji="0" sz="675" b="1"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47" name="Google Shape;163;p7">
            <a:extLst>
              <a:ext uri="{FF2B5EF4-FFF2-40B4-BE49-F238E27FC236}">
                <a16:creationId xmlns:a16="http://schemas.microsoft.com/office/drawing/2014/main" id="{09E73EA0-3E65-4649-9818-49061D3DE71E}"/>
              </a:ext>
            </a:extLst>
          </p:cNvPr>
          <p:cNvSpPr/>
          <p:nvPr/>
        </p:nvSpPr>
        <p:spPr>
          <a:xfrm>
            <a:off x="6809850" y="2510980"/>
            <a:ext cx="1365942" cy="231666"/>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Lato Light"/>
                <a:ea typeface="Lato Light"/>
                <a:cs typeface="Lato Light"/>
                <a:sym typeface="Lato Light"/>
              </a:rPr>
              <a:t>Course Syllabi</a:t>
            </a:r>
            <a:endParaRPr kumimoji="0" sz="675"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Lato Light"/>
                <a:ea typeface="Lato Light"/>
                <a:cs typeface="Lato Light"/>
                <a:sym typeface="Lato Light"/>
              </a:rPr>
              <a:t>D1-1, D2-2, D4-1</a:t>
            </a:r>
            <a:endParaRPr kumimoji="0" sz="7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48" name="Google Shape;164;p7">
            <a:extLst>
              <a:ext uri="{FF2B5EF4-FFF2-40B4-BE49-F238E27FC236}">
                <a16:creationId xmlns:a16="http://schemas.microsoft.com/office/drawing/2014/main" id="{B5A37CC6-14E9-4253-8D18-B31D43B7F1CC}"/>
              </a:ext>
            </a:extLst>
          </p:cNvPr>
          <p:cNvSpPr/>
          <p:nvPr/>
        </p:nvSpPr>
        <p:spPr>
          <a:xfrm>
            <a:off x="6807302" y="2790110"/>
            <a:ext cx="1365942" cy="514711"/>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Lato Light"/>
                <a:ea typeface="Lato Light"/>
                <a:cs typeface="Lato Light"/>
                <a:sym typeface="Lato Light"/>
              </a:rPr>
              <a:t>APEx Matrices/Graded APEx ILE Work Products</a:t>
            </a:r>
            <a:endParaRPr kumimoji="0" sz="675"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Lato Light"/>
                <a:ea typeface="Lato Light"/>
                <a:cs typeface="Lato Light"/>
                <a:sym typeface="Lato Light"/>
              </a:rPr>
              <a:t>D5-1</a:t>
            </a:r>
            <a:endParaRPr kumimoji="0" sz="7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49" name="Google Shape;165;p7">
            <a:extLst>
              <a:ext uri="{FF2B5EF4-FFF2-40B4-BE49-F238E27FC236}">
                <a16:creationId xmlns:a16="http://schemas.microsoft.com/office/drawing/2014/main" id="{2B30E2C8-499C-4499-96B5-922BB2F50E52}"/>
              </a:ext>
            </a:extLst>
          </p:cNvPr>
          <p:cNvSpPr/>
          <p:nvPr/>
        </p:nvSpPr>
        <p:spPr>
          <a:xfrm>
            <a:off x="6807302" y="3333466"/>
            <a:ext cx="1347361" cy="228268"/>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Lato Light"/>
                <a:ea typeface="Lato Light"/>
                <a:cs typeface="Lato Light"/>
                <a:sym typeface="Lato Light"/>
              </a:rPr>
              <a:t>Faculty Curriculum Vitas</a:t>
            </a:r>
            <a:endParaRPr kumimoji="0" sz="675"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Lato Light"/>
                <a:ea typeface="Lato Light"/>
                <a:cs typeface="Lato Light"/>
                <a:sym typeface="Lato Light"/>
              </a:rPr>
              <a:t>E1</a:t>
            </a:r>
            <a:endParaRPr kumimoji="0" sz="7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50" name="Google Shape;166;p7">
            <a:extLst>
              <a:ext uri="{FF2B5EF4-FFF2-40B4-BE49-F238E27FC236}">
                <a16:creationId xmlns:a16="http://schemas.microsoft.com/office/drawing/2014/main" id="{4543F65E-95D3-4E5A-B5E8-6DFE3C754943}"/>
              </a:ext>
            </a:extLst>
          </p:cNvPr>
          <p:cNvSpPr/>
          <p:nvPr/>
        </p:nvSpPr>
        <p:spPr>
          <a:xfrm>
            <a:off x="2443196" y="3064183"/>
            <a:ext cx="1365942" cy="236710"/>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Lato Light"/>
                <a:ea typeface="Lato Light"/>
                <a:cs typeface="Lato Light"/>
                <a:sym typeface="Lato Light"/>
              </a:rPr>
              <a:t>Prof. Dev. Offerings</a:t>
            </a:r>
            <a:endParaRPr kumimoji="0" sz="675"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Lato Light"/>
                <a:ea typeface="Lato Light"/>
                <a:cs typeface="Lato Light"/>
                <a:sym typeface="Lato Light"/>
              </a:rPr>
              <a:t>F3</a:t>
            </a:r>
            <a:endParaRPr kumimoji="0" sz="75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51" name="Google Shape;167;p7">
            <a:extLst>
              <a:ext uri="{FF2B5EF4-FFF2-40B4-BE49-F238E27FC236}">
                <a16:creationId xmlns:a16="http://schemas.microsoft.com/office/drawing/2014/main" id="{FA7C8114-EB05-4734-A0B7-BD74F788A786}"/>
              </a:ext>
            </a:extLst>
          </p:cNvPr>
          <p:cNvSpPr/>
          <p:nvPr/>
        </p:nvSpPr>
        <p:spPr>
          <a:xfrm>
            <a:off x="4642818" y="4963087"/>
            <a:ext cx="1291686" cy="222943"/>
          </a:xfrm>
          <a:prstGeom prst="rect">
            <a:avLst/>
          </a:prstGeom>
          <a:solidFill>
            <a:srgbClr val="4C151E"/>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solidFill>
                  <a:prstClr val="white"/>
                </a:solidFill>
                <a:effectLst/>
                <a:uLnTx/>
                <a:uFillTx/>
                <a:latin typeface="Lato Light"/>
                <a:ea typeface="Lato Light"/>
                <a:cs typeface="Lato Light"/>
                <a:sym typeface="Lato Light"/>
              </a:rPr>
              <a:t>Prof. Dev. Offerings</a:t>
            </a:r>
            <a:endParaRPr kumimoji="0" sz="675" b="1"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52" name="Google Shape;168;p7">
            <a:extLst>
              <a:ext uri="{FF2B5EF4-FFF2-40B4-BE49-F238E27FC236}">
                <a16:creationId xmlns:a16="http://schemas.microsoft.com/office/drawing/2014/main" id="{CACE1946-F248-41C3-B295-130BB8DE3CA9}"/>
              </a:ext>
            </a:extLst>
          </p:cNvPr>
          <p:cNvSpPr/>
          <p:nvPr/>
        </p:nvSpPr>
        <p:spPr>
          <a:xfrm>
            <a:off x="2443196" y="3352146"/>
            <a:ext cx="1365942" cy="236710"/>
          </a:xfrm>
          <a:prstGeom prst="rect">
            <a:avLst/>
          </a:prstGeom>
          <a:solidFill>
            <a:srgbClr val="000000"/>
          </a:solidFill>
          <a:ln>
            <a:noFill/>
          </a:ln>
        </p:spPr>
        <p:txBody>
          <a:bodyPr spcFirstLastPara="1" wrap="square" lIns="34293" tIns="17142" rIns="34293" bIns="17142"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Lato Light"/>
                <a:ea typeface="Lato Light"/>
                <a:cs typeface="Lato Light"/>
                <a:sym typeface="Lato Light"/>
              </a:rPr>
              <a:t>Argos Report/Grad School Report</a:t>
            </a:r>
            <a:endParaRPr kumimoji="0" sz="600" b="1" i="0" u="none" strike="noStrike" kern="1200" cap="none" spc="0" normalizeH="0" baseline="0" noProof="0" dirty="0">
              <a:ln>
                <a:noFill/>
              </a:ln>
              <a:solidFill>
                <a:prstClr val="white"/>
              </a:solidFill>
              <a:effectLst/>
              <a:uLnTx/>
              <a:uFillTx/>
              <a:latin typeface="Lato Light"/>
              <a:ea typeface="Lato Light"/>
              <a:cs typeface="Lato Light"/>
              <a:sym typeface="Lato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Lato Light"/>
                <a:ea typeface="Lato Light"/>
                <a:cs typeface="Lato Light"/>
                <a:sym typeface="Lato Light"/>
              </a:rPr>
              <a:t>H4-1</a:t>
            </a:r>
            <a:endParaRPr kumimoji="0" sz="750" b="0" i="0" u="none" strike="noStrike" kern="1200" cap="none" spc="0" normalizeH="0" baseline="0" noProof="0" dirty="0">
              <a:ln>
                <a:noFill/>
              </a:ln>
              <a:solidFill>
                <a:prstClr val="white"/>
              </a:solidFill>
              <a:effectLst/>
              <a:uLnTx/>
              <a:uFillTx/>
              <a:latin typeface="Lato Light"/>
              <a:ea typeface="Lato Light"/>
              <a:cs typeface="Lato Light"/>
              <a:sym typeface="Lato Light"/>
            </a:endParaRPr>
          </a:p>
        </p:txBody>
      </p:sp>
    </p:spTree>
    <p:extLst>
      <p:ext uri="{BB962C8B-B14F-4D97-AF65-F5344CB8AC3E}">
        <p14:creationId xmlns:p14="http://schemas.microsoft.com/office/powerpoint/2010/main" val="2228335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ED6C-EA6D-4E81-BB92-5B3162AD58E1}"/>
              </a:ext>
            </a:extLst>
          </p:cNvPr>
          <p:cNvSpPr>
            <a:spLocks noGrp="1"/>
          </p:cNvSpPr>
          <p:nvPr>
            <p:ph type="title"/>
          </p:nvPr>
        </p:nvSpPr>
        <p:spPr/>
        <p:txBody>
          <a:bodyPr>
            <a:normAutofit fontScale="90000"/>
          </a:bodyPr>
          <a:lstStyle/>
          <a:p>
            <a:r>
              <a:rPr lang="en-US" dirty="0"/>
              <a:t>Identify Meaningful Changes</a:t>
            </a:r>
            <a:br>
              <a:rPr lang="en-US" dirty="0"/>
            </a:br>
            <a:r>
              <a:rPr lang="en-US" dirty="0"/>
              <a:t>Example One</a:t>
            </a:r>
          </a:p>
        </p:txBody>
      </p:sp>
      <p:graphicFrame>
        <p:nvGraphicFramePr>
          <p:cNvPr id="53" name="Content Placeholder 1">
            <a:extLst>
              <a:ext uri="{FF2B5EF4-FFF2-40B4-BE49-F238E27FC236}">
                <a16:creationId xmlns:a16="http://schemas.microsoft.com/office/drawing/2014/main" id="{DBDC96BA-1BA7-410C-9BC4-D5ED2A4B788C}"/>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037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ED6C-EA6D-4E81-BB92-5B3162AD58E1}"/>
              </a:ext>
            </a:extLst>
          </p:cNvPr>
          <p:cNvSpPr>
            <a:spLocks noGrp="1"/>
          </p:cNvSpPr>
          <p:nvPr>
            <p:ph type="title"/>
          </p:nvPr>
        </p:nvSpPr>
        <p:spPr/>
        <p:txBody>
          <a:bodyPr>
            <a:normAutofit fontScale="90000"/>
          </a:bodyPr>
          <a:lstStyle/>
          <a:p>
            <a:r>
              <a:rPr lang="en-US" dirty="0"/>
              <a:t>Identify Meaningful Changes</a:t>
            </a:r>
            <a:br>
              <a:rPr lang="en-US" dirty="0"/>
            </a:br>
            <a:r>
              <a:rPr lang="en-US" dirty="0"/>
              <a:t>Example Two</a:t>
            </a:r>
          </a:p>
        </p:txBody>
      </p:sp>
      <p:graphicFrame>
        <p:nvGraphicFramePr>
          <p:cNvPr id="6" name="Content Placeholder 1">
            <a:extLst>
              <a:ext uri="{FF2B5EF4-FFF2-40B4-BE49-F238E27FC236}">
                <a16:creationId xmlns:a16="http://schemas.microsoft.com/office/drawing/2014/main" id="{0CD3BA48-426E-41FA-8EA2-903E3A2AA7DC}"/>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0232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ED6C-EA6D-4E81-BB92-5B3162AD58E1}"/>
              </a:ext>
            </a:extLst>
          </p:cNvPr>
          <p:cNvSpPr>
            <a:spLocks noGrp="1"/>
          </p:cNvSpPr>
          <p:nvPr>
            <p:ph type="title"/>
          </p:nvPr>
        </p:nvSpPr>
        <p:spPr/>
        <p:txBody>
          <a:bodyPr>
            <a:normAutofit/>
          </a:bodyPr>
          <a:lstStyle/>
          <a:p>
            <a:r>
              <a:rPr lang="en-US" dirty="0"/>
              <a:t>Key Takeaways</a:t>
            </a:r>
          </a:p>
        </p:txBody>
      </p:sp>
      <p:sp>
        <p:nvSpPr>
          <p:cNvPr id="3" name="Content Placeholder 2">
            <a:extLst>
              <a:ext uri="{FF2B5EF4-FFF2-40B4-BE49-F238E27FC236}">
                <a16:creationId xmlns:a16="http://schemas.microsoft.com/office/drawing/2014/main" id="{63AB124E-A390-4724-AF80-740DBC8A0441}"/>
              </a:ext>
            </a:extLst>
          </p:cNvPr>
          <p:cNvSpPr>
            <a:spLocks noGrp="1"/>
          </p:cNvSpPr>
          <p:nvPr>
            <p:ph idx="1"/>
          </p:nvPr>
        </p:nvSpPr>
        <p:spPr/>
        <p:txBody>
          <a:bodyPr/>
          <a:lstStyle/>
          <a:p>
            <a:r>
              <a:rPr lang="en-US" dirty="0"/>
              <a:t>Identify measures based on goals</a:t>
            </a:r>
          </a:p>
          <a:p>
            <a:r>
              <a:rPr lang="en-US" dirty="0"/>
              <a:t>Create user-friendly assessment tools </a:t>
            </a:r>
          </a:p>
          <a:p>
            <a:r>
              <a:rPr lang="en-US" dirty="0"/>
              <a:t>Create an assessment timeline</a:t>
            </a:r>
          </a:p>
        </p:txBody>
      </p:sp>
    </p:spTree>
    <p:extLst>
      <p:ext uri="{BB962C8B-B14F-4D97-AF65-F5344CB8AC3E}">
        <p14:creationId xmlns:p14="http://schemas.microsoft.com/office/powerpoint/2010/main" val="3860385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A131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8276" y="5309502"/>
            <a:ext cx="6861940" cy="866386"/>
          </a:xfrm>
        </p:spPr>
        <p:txBody>
          <a:bodyPr>
            <a:normAutofit/>
          </a:bodyPr>
          <a:lstStyle/>
          <a:p>
            <a:r>
              <a:rPr lang="en-US" sz="3600" b="1" dirty="0">
                <a:solidFill>
                  <a:schemeClr val="bg1"/>
                </a:solidFill>
                <a:latin typeface="Calisto MT" panose="02040603050505030304" pitchFamily="18" charset="0"/>
                <a:cs typeface="Arial"/>
              </a:rPr>
              <a:t>www.mph.eku.edu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425" y="4096418"/>
            <a:ext cx="2899643" cy="921530"/>
          </a:xfrm>
          <a:prstGeom prst="rect">
            <a:avLst/>
          </a:prstGeom>
        </p:spPr>
      </p:pic>
    </p:spTree>
    <p:extLst>
      <p:ext uri="{BB962C8B-B14F-4D97-AF65-F5344CB8AC3E}">
        <p14:creationId xmlns:p14="http://schemas.microsoft.com/office/powerpoint/2010/main" val="18781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996" y="2447059"/>
            <a:ext cx="8342722" cy="2633849"/>
          </a:xfrm>
        </p:spPr>
        <p:txBody>
          <a:bodyPr>
            <a:normAutofit fontScale="25000" lnSpcReduction="20000"/>
          </a:bodyPr>
          <a:lstStyle/>
          <a:p>
            <a:endParaRPr lang="en-US" sz="10800" b="1" dirty="0">
              <a:solidFill>
                <a:srgbClr val="FFC000"/>
              </a:solidFill>
              <a:latin typeface="Comic Sans MS" panose="030F0702030302020204" pitchFamily="66" charset="0"/>
            </a:endParaRPr>
          </a:p>
          <a:p>
            <a:r>
              <a:rPr lang="en-US" sz="13200" b="1" dirty="0">
                <a:solidFill>
                  <a:schemeClr val="bg1"/>
                </a:solidFill>
                <a:latin typeface="+mj-lt"/>
              </a:rPr>
              <a:t>An Overview of MEZCOPH Evaluation</a:t>
            </a:r>
          </a:p>
          <a:p>
            <a:endParaRPr lang="en-US" sz="2100" b="1" dirty="0">
              <a:solidFill>
                <a:schemeClr val="tx1">
                  <a:lumMod val="95000"/>
                </a:schemeClr>
              </a:solidFill>
            </a:endParaRPr>
          </a:p>
          <a:p>
            <a:endParaRPr lang="en-US" sz="2100" b="1" dirty="0">
              <a:solidFill>
                <a:schemeClr val="tx1">
                  <a:lumMod val="95000"/>
                </a:schemeClr>
              </a:solidFill>
            </a:endParaRPr>
          </a:p>
          <a:p>
            <a:endParaRPr lang="en-US" sz="2100" b="1" dirty="0">
              <a:solidFill>
                <a:schemeClr val="tx1">
                  <a:lumMod val="95000"/>
                </a:schemeClr>
              </a:solidFill>
            </a:endParaRPr>
          </a:p>
          <a:p>
            <a:r>
              <a:rPr lang="en-US" sz="8400" dirty="0">
                <a:solidFill>
                  <a:schemeClr val="bg2">
                    <a:lumMod val="75000"/>
                  </a:schemeClr>
                </a:solidFill>
              </a:rPr>
              <a:t>John E. Ehiri, PhD, MPH</a:t>
            </a:r>
          </a:p>
          <a:p>
            <a:r>
              <a:rPr lang="en-US" sz="8400" dirty="0">
                <a:solidFill>
                  <a:schemeClr val="bg2">
                    <a:lumMod val="75000"/>
                  </a:schemeClr>
                </a:solidFill>
              </a:rPr>
              <a:t>Associate Dean for Academic Affairs</a:t>
            </a:r>
          </a:p>
          <a:p>
            <a:endParaRPr lang="en-US" sz="4800" dirty="0">
              <a:solidFill>
                <a:schemeClr val="tx1">
                  <a:lumMod val="95000"/>
                </a:schemeClr>
              </a:solidFill>
            </a:endParaRPr>
          </a:p>
          <a:p>
            <a:endParaRPr lang="en-US" dirty="0">
              <a:solidFill>
                <a:srgbClr val="FFFF00"/>
              </a:solidFill>
            </a:endParaRPr>
          </a:p>
          <a:p>
            <a:r>
              <a:rPr lang="en-US" sz="6450" dirty="0">
                <a:solidFill>
                  <a:schemeClr val="bg1"/>
                </a:solidFill>
              </a:rPr>
              <a:t>Promote - Prevent - Protect </a:t>
            </a:r>
          </a:p>
        </p:txBody>
      </p:sp>
      <p:pic>
        <p:nvPicPr>
          <p:cNvPr id="6146" name="Picture 2" descr="C:\Users\ihakim\Desktop\UA Logos\UA_MEZCOPH_RGB_Primary_rever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0299" y="1462843"/>
            <a:ext cx="3283403" cy="628500"/>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3">
            <a:extLst>
              <a:ext uri="{FF2B5EF4-FFF2-40B4-BE49-F238E27FC236}">
                <a16:creationId xmlns:a16="http://schemas.microsoft.com/office/drawing/2014/main" id="{224B46AB-9661-A349-90B3-21DCE054AB66}"/>
              </a:ext>
            </a:extLst>
          </p:cNvPr>
          <p:cNvSpPr/>
          <p:nvPr/>
        </p:nvSpPr>
        <p:spPr>
          <a:xfrm>
            <a:off x="4084093" y="5258653"/>
            <a:ext cx="1003110" cy="644857"/>
          </a:xfrm>
          <a:prstGeom prst="triangle">
            <a:avLst/>
          </a:prstGeom>
          <a:solidFill>
            <a:srgbClr val="AC3020"/>
          </a:solidFill>
          <a:ln>
            <a:solidFill>
              <a:srgbClr val="AC3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328562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62618-0D02-4C29-88C5-1EDF7F32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1E2747F4-A0AE-425C-B527-E3E32461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707F29A-1576-479E-B227-0D6498601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17B26C7-6F2F-453C-9C08-71E199E5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5E8-74C8-4974-8D64-81D661D80E3F}"/>
              </a:ext>
            </a:extLst>
          </p:cNvPr>
          <p:cNvSpPr>
            <a:spLocks noGrp="1"/>
          </p:cNvSpPr>
          <p:nvPr>
            <p:ph type="title"/>
          </p:nvPr>
        </p:nvSpPr>
        <p:spPr>
          <a:xfrm>
            <a:off x="559671" y="1037967"/>
            <a:ext cx="2290568" cy="4709131"/>
          </a:xfrm>
        </p:spPr>
        <p:txBody>
          <a:bodyPr vert="horz" lIns="91440" tIns="45720" rIns="91440" bIns="45720" rtlCol="0" anchor="ctr">
            <a:normAutofit/>
          </a:bodyPr>
          <a:lstStyle/>
          <a:p>
            <a:r>
              <a:rPr lang="en-US" sz="2800" cap="all">
                <a:solidFill>
                  <a:schemeClr val="accent1"/>
                </a:solidFill>
              </a:rPr>
              <a:t>Evaluation plan must be</a:t>
            </a:r>
          </a:p>
        </p:txBody>
      </p:sp>
      <p:sp>
        <p:nvSpPr>
          <p:cNvPr id="19" name="Rectangle 18">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723898"/>
            <a:ext cx="5623962"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203D4933-A043-4264-99B7-C6232B91D053}"/>
              </a:ext>
            </a:extLst>
          </p:cNvPr>
          <p:cNvGraphicFramePr/>
          <p:nvPr>
            <p:extLst>
              <p:ext uri="{D42A27DB-BD31-4B8C-83A1-F6EECF244321}">
                <p14:modId xmlns:p14="http://schemas.microsoft.com/office/powerpoint/2010/main" val="2258169370"/>
              </p:ext>
            </p:extLst>
          </p:nvPr>
        </p:nvGraphicFramePr>
        <p:xfrm>
          <a:off x="3448828" y="1037967"/>
          <a:ext cx="5259278"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7594792"/>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33633" y="1128411"/>
            <a:ext cx="6172200" cy="774511"/>
          </a:xfrm>
        </p:spPr>
        <p:txBody>
          <a:bodyPr>
            <a:normAutofit fontScale="90000"/>
          </a:bodyPr>
          <a:lstStyle/>
          <a:p>
            <a:br>
              <a:rPr lang="en-US" altLang="en-US" sz="3000" dirty="0">
                <a:solidFill>
                  <a:srgbClr val="FFFF0D"/>
                </a:solidFill>
                <a:latin typeface="+mn-lt"/>
              </a:rPr>
            </a:br>
            <a:r>
              <a:rPr lang="en-US" altLang="en-US" b="1" dirty="0">
                <a:solidFill>
                  <a:srgbClr val="0C234B"/>
                </a:solidFill>
              </a:rPr>
              <a:t>GRADUATE DEGREES</a:t>
            </a:r>
            <a:br>
              <a:rPr lang="en-US" altLang="en-US" sz="3000" dirty="0">
                <a:solidFill>
                  <a:srgbClr val="FFFF00"/>
                </a:solidFill>
                <a:latin typeface="+mn-lt"/>
              </a:rPr>
            </a:br>
            <a:br>
              <a:rPr lang="en-US" altLang="en-US" sz="3000" dirty="0">
                <a:solidFill>
                  <a:srgbClr val="FFFF0D"/>
                </a:solidFill>
                <a:latin typeface="+mn-lt"/>
              </a:rPr>
            </a:br>
            <a:r>
              <a:rPr lang="en-US" altLang="en-US" sz="3000" dirty="0">
                <a:solidFill>
                  <a:srgbClr val="FFFF0D"/>
                </a:solidFill>
                <a:latin typeface="+mn-lt"/>
              </a:rPr>
              <a:t> </a:t>
            </a:r>
          </a:p>
        </p:txBody>
      </p:sp>
      <p:sp>
        <p:nvSpPr>
          <p:cNvPr id="38915" name="Content Placeholder 2"/>
          <p:cNvSpPr>
            <a:spLocks noGrp="1"/>
          </p:cNvSpPr>
          <p:nvPr>
            <p:ph idx="1"/>
          </p:nvPr>
        </p:nvSpPr>
        <p:spPr>
          <a:xfrm>
            <a:off x="276795" y="1430545"/>
            <a:ext cx="8310743" cy="4299045"/>
          </a:xfrm>
        </p:spPr>
        <p:txBody>
          <a:bodyPr>
            <a:normAutofit/>
          </a:bodyPr>
          <a:lstStyle/>
          <a:p>
            <a:pPr>
              <a:defRPr/>
            </a:pPr>
            <a:endParaRPr lang="en-US" dirty="0">
              <a:solidFill>
                <a:srgbClr val="FFFF0D"/>
              </a:solidFill>
            </a:endParaRPr>
          </a:p>
          <a:p>
            <a:pPr marL="685800" lvl="1" indent="-342900">
              <a:buFont typeface="+mj-lt"/>
              <a:buAutoNum type="arabicPeriod"/>
              <a:defRPr/>
            </a:pPr>
            <a:r>
              <a:rPr lang="en-US" dirty="0">
                <a:solidFill>
                  <a:srgbClr val="0C234B"/>
                </a:solidFill>
              </a:rPr>
              <a:t>Biostatistics (MPH; MSc; PhD)</a:t>
            </a:r>
          </a:p>
          <a:p>
            <a:pPr marL="685800" lvl="1" indent="-342900">
              <a:buFont typeface="+mj-lt"/>
              <a:buAutoNum type="arabicPeriod"/>
              <a:defRPr/>
            </a:pPr>
            <a:r>
              <a:rPr lang="en-US" dirty="0">
                <a:solidFill>
                  <a:srgbClr val="0C234B"/>
                </a:solidFill>
              </a:rPr>
              <a:t>Epidemiology  (MPH; MSc; PhD)</a:t>
            </a:r>
          </a:p>
          <a:p>
            <a:pPr marL="685800" lvl="1" indent="-342900">
              <a:buFont typeface="+mj-lt"/>
              <a:buAutoNum type="arabicPeriod"/>
              <a:defRPr/>
            </a:pPr>
            <a:r>
              <a:rPr lang="en-US" dirty="0">
                <a:solidFill>
                  <a:srgbClr val="0C234B"/>
                </a:solidFill>
              </a:rPr>
              <a:t>Environmental &amp; Occupational Health  (MPH)</a:t>
            </a:r>
          </a:p>
          <a:p>
            <a:pPr marL="685800" lvl="1" indent="-342900">
              <a:buFont typeface="+mj-lt"/>
              <a:buAutoNum type="arabicPeriod"/>
              <a:defRPr/>
            </a:pPr>
            <a:r>
              <a:rPr lang="en-US" dirty="0">
                <a:solidFill>
                  <a:srgbClr val="0C234B"/>
                </a:solidFill>
              </a:rPr>
              <a:t>Environmental Health Sciences (MSc; PhD)</a:t>
            </a:r>
          </a:p>
          <a:p>
            <a:pPr marL="685800" lvl="1" indent="-342900">
              <a:buFont typeface="+mj-lt"/>
              <a:buAutoNum type="arabicPeriod"/>
              <a:defRPr/>
            </a:pPr>
            <a:r>
              <a:rPr lang="en-US" dirty="0">
                <a:solidFill>
                  <a:srgbClr val="0C234B"/>
                </a:solidFill>
              </a:rPr>
              <a:t>Public Health Policy &amp; Management (MPH; DrPH)</a:t>
            </a:r>
          </a:p>
          <a:p>
            <a:pPr marL="685800" lvl="1" indent="-342900">
              <a:buFont typeface="+mj-lt"/>
              <a:buAutoNum type="arabicPeriod"/>
              <a:defRPr/>
            </a:pPr>
            <a:r>
              <a:rPr lang="en-US" dirty="0">
                <a:solidFill>
                  <a:srgbClr val="0C234B"/>
                </a:solidFill>
              </a:rPr>
              <a:t>Health Behavior Health Promotion (MPH; MSc; PhD)</a:t>
            </a:r>
          </a:p>
          <a:p>
            <a:pPr marL="685800" lvl="1" indent="-342900">
              <a:buFont typeface="+mj-lt"/>
              <a:buAutoNum type="arabicPeriod"/>
              <a:defRPr/>
            </a:pPr>
            <a:r>
              <a:rPr lang="en-US" dirty="0">
                <a:solidFill>
                  <a:srgbClr val="0C234B"/>
                </a:solidFill>
              </a:rPr>
              <a:t>Maternal &amp; Child Health  (MPH; DrPH)</a:t>
            </a:r>
          </a:p>
          <a:p>
            <a:pPr marL="685800" lvl="1" indent="-342900">
              <a:buFont typeface="+mj-lt"/>
              <a:buAutoNum type="arabicPeriod"/>
              <a:defRPr/>
            </a:pPr>
            <a:r>
              <a:rPr lang="en-US" dirty="0">
                <a:solidFill>
                  <a:srgbClr val="0C234B"/>
                </a:solidFill>
              </a:rPr>
              <a:t>Global Health (MPH)</a:t>
            </a:r>
          </a:p>
          <a:p>
            <a:pPr marL="685800" lvl="1" indent="-342900">
              <a:buFont typeface="+mj-lt"/>
              <a:buAutoNum type="arabicPeriod"/>
              <a:defRPr/>
            </a:pPr>
            <a:r>
              <a:rPr lang="en-US" dirty="0">
                <a:solidFill>
                  <a:srgbClr val="0C234B"/>
                </a:solidFill>
              </a:rPr>
              <a:t>Public Health practice (MPH)</a:t>
            </a:r>
          </a:p>
          <a:p>
            <a:pPr marL="685800" lvl="1" indent="-342900">
              <a:buFont typeface="+mj-lt"/>
              <a:buAutoNum type="arabicPeriod"/>
              <a:defRPr/>
            </a:pPr>
            <a:r>
              <a:rPr lang="en-US" dirty="0">
                <a:solidFill>
                  <a:srgbClr val="0C234B"/>
                </a:solidFill>
              </a:rPr>
              <a:t>Health Services Administration (MPH)</a:t>
            </a:r>
          </a:p>
          <a:p>
            <a:pPr marL="685800" lvl="1" indent="-342900">
              <a:buFont typeface="+mj-lt"/>
              <a:buAutoNum type="arabicPeriod"/>
              <a:defRPr/>
            </a:pPr>
            <a:r>
              <a:rPr lang="en-US" dirty="0">
                <a:solidFill>
                  <a:srgbClr val="0C234B"/>
                </a:solidFill>
              </a:rPr>
              <a:t>Industrial Hygiene (MPH) </a:t>
            </a:r>
          </a:p>
          <a:p>
            <a:pPr marL="685800" lvl="1" indent="-342900">
              <a:buFont typeface="+mj-lt"/>
              <a:buAutoNum type="arabicPeriod"/>
              <a:defRPr/>
            </a:pPr>
            <a:r>
              <a:rPr lang="en-US" dirty="0">
                <a:solidFill>
                  <a:srgbClr val="0C234B"/>
                </a:solidFill>
              </a:rPr>
              <a:t>One Health  (MPH)</a:t>
            </a:r>
          </a:p>
          <a:p>
            <a:pPr marL="685800" lvl="1" indent="-342900">
              <a:buFont typeface="+mj-lt"/>
              <a:buAutoNum type="arabicPeriod"/>
              <a:defRPr/>
            </a:pPr>
            <a:r>
              <a:rPr lang="en-US" dirty="0">
                <a:solidFill>
                  <a:srgbClr val="0C234B"/>
                </a:solidFill>
              </a:rPr>
              <a:t>Clinical Leadership (MPH/MD) </a:t>
            </a:r>
          </a:p>
          <a:p>
            <a:pPr lvl="1">
              <a:defRPr/>
            </a:pPr>
            <a:endParaRPr lang="en-US" dirty="0"/>
          </a:p>
          <a:p>
            <a:pPr marL="342900" lvl="1" indent="0">
              <a:buNone/>
              <a:defRPr/>
            </a:pPr>
            <a:endParaRPr lang="en-US" sz="1500" dirty="0"/>
          </a:p>
        </p:txBody>
      </p:sp>
      <p:pic>
        <p:nvPicPr>
          <p:cNvPr id="5" name="Picture 4">
            <a:extLst>
              <a:ext uri="{FF2B5EF4-FFF2-40B4-BE49-F238E27FC236}">
                <a16:creationId xmlns:a16="http://schemas.microsoft.com/office/drawing/2014/main" id="{0D02E556-56F4-3641-AD6F-FEB18AB45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196" y="5088396"/>
            <a:ext cx="2566010" cy="490393"/>
          </a:xfrm>
          <a:prstGeom prst="rect">
            <a:avLst/>
          </a:prstGeom>
        </p:spPr>
      </p:pic>
    </p:spTree>
    <p:extLst>
      <p:ext uri="{BB962C8B-B14F-4D97-AF65-F5344CB8AC3E}">
        <p14:creationId xmlns:p14="http://schemas.microsoft.com/office/powerpoint/2010/main" val="16389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144914" y="1705140"/>
            <a:ext cx="6172200" cy="857250"/>
          </a:xfrm>
        </p:spPr>
        <p:txBody>
          <a:bodyPr>
            <a:normAutofit fontScale="90000"/>
          </a:bodyPr>
          <a:lstStyle/>
          <a:p>
            <a:r>
              <a:rPr lang="en-US" altLang="en-US" b="1" dirty="0">
                <a:solidFill>
                  <a:srgbClr val="0C234B"/>
                </a:solidFill>
              </a:rPr>
              <a:t>ONLINE MPH PROGAMS</a:t>
            </a:r>
            <a:br>
              <a:rPr lang="en-US" altLang="en-US" dirty="0">
                <a:solidFill>
                  <a:srgbClr val="FFFF00"/>
                </a:solidFill>
                <a:latin typeface="Comic Sans MS" panose="030F0702030302020204" pitchFamily="66" charset="0"/>
              </a:rPr>
            </a:br>
            <a:endParaRPr lang="en-US" altLang="en-US" dirty="0">
              <a:solidFill>
                <a:srgbClr val="FFFF00"/>
              </a:solidFill>
              <a:latin typeface="Comic Sans MS" panose="030F0702030302020204" pitchFamily="66" charset="0"/>
            </a:endParaRPr>
          </a:p>
        </p:txBody>
      </p:sp>
      <p:sp>
        <p:nvSpPr>
          <p:cNvPr id="12291" name="Content Placeholder 2"/>
          <p:cNvSpPr>
            <a:spLocks noGrp="1"/>
          </p:cNvSpPr>
          <p:nvPr>
            <p:ph idx="1"/>
          </p:nvPr>
        </p:nvSpPr>
        <p:spPr>
          <a:xfrm>
            <a:off x="1144914" y="2569402"/>
            <a:ext cx="6854172" cy="2154833"/>
          </a:xfrm>
        </p:spPr>
        <p:txBody>
          <a:bodyPr>
            <a:normAutofit/>
          </a:bodyPr>
          <a:lstStyle/>
          <a:p>
            <a:pPr algn="l"/>
            <a:r>
              <a:rPr lang="en-US" altLang="en-US" sz="2400" dirty="0">
                <a:solidFill>
                  <a:srgbClr val="0C234B"/>
                </a:solidFill>
              </a:rPr>
              <a:t>Health Behavior Health Promotion</a:t>
            </a:r>
          </a:p>
          <a:p>
            <a:pPr algn="l"/>
            <a:r>
              <a:rPr lang="en-US" altLang="en-US" sz="2400" dirty="0">
                <a:solidFill>
                  <a:srgbClr val="0C234B"/>
                </a:solidFill>
              </a:rPr>
              <a:t>Applied Epidemiology</a:t>
            </a:r>
          </a:p>
          <a:p>
            <a:pPr algn="l"/>
            <a:r>
              <a:rPr lang="en-US" altLang="en-US" sz="2400" dirty="0">
                <a:solidFill>
                  <a:srgbClr val="0C234B"/>
                </a:solidFill>
              </a:rPr>
              <a:t>Health Services Administration </a:t>
            </a:r>
          </a:p>
          <a:p>
            <a:pPr marL="685800" lvl="2" indent="0">
              <a:buNone/>
            </a:pPr>
            <a:r>
              <a:rPr lang="en-US" altLang="en-US" sz="2100" dirty="0"/>
              <a:t>  </a:t>
            </a:r>
          </a:p>
          <a:p>
            <a:pPr lvl="1"/>
            <a:endParaRPr lang="en-US" altLang="en-US" dirty="0"/>
          </a:p>
          <a:p>
            <a:pPr lvl="1"/>
            <a:endParaRPr lang="en-US" altLang="en-US" dirty="0"/>
          </a:p>
        </p:txBody>
      </p:sp>
      <p:pic>
        <p:nvPicPr>
          <p:cNvPr id="5" name="Picture 4">
            <a:extLst>
              <a:ext uri="{FF2B5EF4-FFF2-40B4-BE49-F238E27FC236}">
                <a16:creationId xmlns:a16="http://schemas.microsoft.com/office/drawing/2014/main" id="{CE6277B6-FAC4-4D4B-81FC-992D74E13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196" y="5088396"/>
            <a:ext cx="2566010" cy="490393"/>
          </a:xfrm>
          <a:prstGeom prst="rect">
            <a:avLst/>
          </a:prstGeom>
        </p:spPr>
      </p:pic>
    </p:spTree>
    <p:extLst>
      <p:ext uri="{BB962C8B-B14F-4D97-AF65-F5344CB8AC3E}">
        <p14:creationId xmlns:p14="http://schemas.microsoft.com/office/powerpoint/2010/main" val="15697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71217" y="1154855"/>
            <a:ext cx="6172200" cy="857250"/>
          </a:xfrm>
        </p:spPr>
        <p:txBody>
          <a:bodyPr>
            <a:normAutofit fontScale="90000"/>
          </a:bodyPr>
          <a:lstStyle/>
          <a:p>
            <a:r>
              <a:rPr lang="en-US" altLang="en-US" b="1" dirty="0">
                <a:solidFill>
                  <a:srgbClr val="0C234B"/>
                </a:solidFill>
              </a:rPr>
              <a:t>UNDERGRADUATE PROGAM</a:t>
            </a:r>
            <a:br>
              <a:rPr lang="en-US" altLang="en-US" dirty="0">
                <a:solidFill>
                  <a:srgbClr val="FFFF00"/>
                </a:solidFill>
                <a:latin typeface="Comic Sans MS" panose="030F0702030302020204" pitchFamily="66" charset="0"/>
              </a:rPr>
            </a:br>
            <a:endParaRPr lang="en-US" altLang="en-US" dirty="0">
              <a:solidFill>
                <a:srgbClr val="FFFF00"/>
              </a:solidFill>
              <a:latin typeface="Comic Sans MS" panose="030F0702030302020204" pitchFamily="66" charset="0"/>
            </a:endParaRPr>
          </a:p>
        </p:txBody>
      </p:sp>
      <p:sp>
        <p:nvSpPr>
          <p:cNvPr id="12291" name="Content Placeholder 2"/>
          <p:cNvSpPr>
            <a:spLocks noGrp="1"/>
          </p:cNvSpPr>
          <p:nvPr>
            <p:ph idx="1"/>
          </p:nvPr>
        </p:nvSpPr>
        <p:spPr>
          <a:xfrm>
            <a:off x="840900" y="2456281"/>
            <a:ext cx="6854172" cy="2154833"/>
          </a:xfrm>
        </p:spPr>
        <p:txBody>
          <a:bodyPr>
            <a:normAutofit/>
          </a:bodyPr>
          <a:lstStyle/>
          <a:p>
            <a:r>
              <a:rPr lang="en-US" altLang="en-US" sz="2400" dirty="0">
                <a:solidFill>
                  <a:srgbClr val="0C234B"/>
                </a:solidFill>
              </a:rPr>
              <a:t>BS in Public Health</a:t>
            </a:r>
          </a:p>
          <a:p>
            <a:pPr lvl="1"/>
            <a:endParaRPr lang="en-US" altLang="en-US" dirty="0"/>
          </a:p>
          <a:p>
            <a:pPr lvl="1"/>
            <a:endParaRPr lang="en-US" altLang="en-US" dirty="0"/>
          </a:p>
        </p:txBody>
      </p:sp>
      <p:pic>
        <p:nvPicPr>
          <p:cNvPr id="5" name="Picture 4">
            <a:extLst>
              <a:ext uri="{FF2B5EF4-FFF2-40B4-BE49-F238E27FC236}">
                <a16:creationId xmlns:a16="http://schemas.microsoft.com/office/drawing/2014/main" id="{CE6277B6-FAC4-4D4B-81FC-992D74E13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196" y="5088396"/>
            <a:ext cx="2566010" cy="490393"/>
          </a:xfrm>
          <a:prstGeom prst="rect">
            <a:avLst/>
          </a:prstGeom>
        </p:spPr>
      </p:pic>
    </p:spTree>
    <p:extLst>
      <p:ext uri="{BB962C8B-B14F-4D97-AF65-F5344CB8AC3E}">
        <p14:creationId xmlns:p14="http://schemas.microsoft.com/office/powerpoint/2010/main" val="20271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E7B0-E36F-4BA3-B87E-11894441A81F}"/>
              </a:ext>
            </a:extLst>
          </p:cNvPr>
          <p:cNvSpPr>
            <a:spLocks noGrp="1"/>
          </p:cNvSpPr>
          <p:nvPr>
            <p:ph type="title"/>
          </p:nvPr>
        </p:nvSpPr>
        <p:spPr>
          <a:xfrm>
            <a:off x="344078" y="970372"/>
            <a:ext cx="8229600" cy="749431"/>
          </a:xfrm>
        </p:spPr>
        <p:txBody>
          <a:bodyPr/>
          <a:lstStyle/>
          <a:p>
            <a:r>
              <a:rPr lang="en-US" altLang="en-US" b="1" dirty="0">
                <a:solidFill>
                  <a:srgbClr val="0C234B"/>
                </a:solidFill>
              </a:rPr>
              <a:t>MEZCOPH STUDENTS</a:t>
            </a:r>
            <a:endParaRPr lang="en-US" b="1" dirty="0">
              <a:solidFill>
                <a:srgbClr val="0C234B"/>
              </a:solidFill>
            </a:endParaRPr>
          </a:p>
        </p:txBody>
      </p:sp>
      <p:graphicFrame>
        <p:nvGraphicFramePr>
          <p:cNvPr id="4" name="Content Placeholder 3">
            <a:extLst>
              <a:ext uri="{FF2B5EF4-FFF2-40B4-BE49-F238E27FC236}">
                <a16:creationId xmlns:a16="http://schemas.microsoft.com/office/drawing/2014/main" id="{272ECC6B-CD86-43F6-AE0F-5CAAEB9CBA0A}"/>
              </a:ext>
            </a:extLst>
          </p:cNvPr>
          <p:cNvGraphicFramePr>
            <a:graphicFrameLocks noGrp="1"/>
          </p:cNvGraphicFramePr>
          <p:nvPr>
            <p:ph idx="1"/>
            <p:extLst>
              <p:ext uri="{D42A27DB-BD31-4B8C-83A1-F6EECF244321}">
                <p14:modId xmlns:p14="http://schemas.microsoft.com/office/powerpoint/2010/main" val="3088686382"/>
              </p:ext>
            </p:extLst>
          </p:nvPr>
        </p:nvGraphicFramePr>
        <p:xfrm>
          <a:off x="241561" y="1656172"/>
          <a:ext cx="8695049" cy="4121872"/>
        </p:xfrm>
        <a:graphic>
          <a:graphicData uri="http://schemas.openxmlformats.org/drawingml/2006/table">
            <a:tbl>
              <a:tblPr firstRow="1" bandRow="1">
                <a:tableStyleId>{5C22544A-7EE6-4342-B048-85BDC9FD1C3A}</a:tableStyleId>
              </a:tblPr>
              <a:tblGrid>
                <a:gridCol w="4363808">
                  <a:extLst>
                    <a:ext uri="{9D8B030D-6E8A-4147-A177-3AD203B41FA5}">
                      <a16:colId xmlns:a16="http://schemas.microsoft.com/office/drawing/2014/main" val="3560695387"/>
                    </a:ext>
                  </a:extLst>
                </a:gridCol>
                <a:gridCol w="4331241">
                  <a:extLst>
                    <a:ext uri="{9D8B030D-6E8A-4147-A177-3AD203B41FA5}">
                      <a16:colId xmlns:a16="http://schemas.microsoft.com/office/drawing/2014/main" val="2930919732"/>
                    </a:ext>
                  </a:extLst>
                </a:gridCol>
              </a:tblGrid>
              <a:tr h="515234">
                <a:tc>
                  <a:txBody>
                    <a:bodyPr/>
                    <a:lstStyle/>
                    <a:p>
                      <a:r>
                        <a:rPr lang="en-US" sz="1800" b="1" dirty="0"/>
                        <a:t>On-Campus MPH</a:t>
                      </a:r>
                    </a:p>
                  </a:txBody>
                  <a:tcPr marL="68580" marR="68580" marT="34290" marB="34290">
                    <a:solidFill>
                      <a:srgbClr val="0C234B"/>
                    </a:solidFill>
                  </a:tcPr>
                </a:tc>
                <a:tc>
                  <a:txBody>
                    <a:bodyPr/>
                    <a:lstStyle/>
                    <a:p>
                      <a:pPr algn="ctr"/>
                      <a:r>
                        <a:rPr lang="en-US" sz="1800" b="1" dirty="0"/>
                        <a:t>249</a:t>
                      </a:r>
                    </a:p>
                  </a:txBody>
                  <a:tcPr marL="68580" marR="68580" marT="34290" marB="34290">
                    <a:solidFill>
                      <a:srgbClr val="0C234B"/>
                    </a:solidFill>
                  </a:tcPr>
                </a:tc>
                <a:extLst>
                  <a:ext uri="{0D108BD9-81ED-4DB2-BD59-A6C34878D82A}">
                    <a16:rowId xmlns:a16="http://schemas.microsoft.com/office/drawing/2014/main" val="183240214"/>
                  </a:ext>
                </a:extLst>
              </a:tr>
              <a:tr h="515234">
                <a:tc>
                  <a:txBody>
                    <a:bodyPr/>
                    <a:lstStyle/>
                    <a:p>
                      <a:r>
                        <a:rPr lang="en-US" sz="1800" b="1" dirty="0"/>
                        <a:t>On-Line MPH</a:t>
                      </a:r>
                    </a:p>
                  </a:txBody>
                  <a:tcPr marL="68580" marR="68580" marT="34290" marB="34290">
                    <a:solidFill>
                      <a:srgbClr val="0C234B">
                        <a:alpha val="32157"/>
                      </a:srgbClr>
                    </a:solidFill>
                  </a:tcPr>
                </a:tc>
                <a:tc>
                  <a:txBody>
                    <a:bodyPr/>
                    <a:lstStyle/>
                    <a:p>
                      <a:pPr algn="ctr"/>
                      <a:r>
                        <a:rPr lang="en-US" sz="1800" b="1" dirty="0"/>
                        <a:t>250</a:t>
                      </a:r>
                    </a:p>
                  </a:txBody>
                  <a:tcPr marL="68580" marR="68580" marT="34290" marB="34290">
                    <a:solidFill>
                      <a:srgbClr val="0C234B">
                        <a:alpha val="32157"/>
                      </a:srgbClr>
                    </a:solidFill>
                  </a:tcPr>
                </a:tc>
                <a:extLst>
                  <a:ext uri="{0D108BD9-81ED-4DB2-BD59-A6C34878D82A}">
                    <a16:rowId xmlns:a16="http://schemas.microsoft.com/office/drawing/2014/main" val="714753617"/>
                  </a:ext>
                </a:extLst>
              </a:tr>
              <a:tr h="515234">
                <a:tc>
                  <a:txBody>
                    <a:bodyPr/>
                    <a:lstStyle/>
                    <a:p>
                      <a:r>
                        <a:rPr lang="en-US" sz="1800" b="1" dirty="0"/>
                        <a:t>MS </a:t>
                      </a:r>
                    </a:p>
                  </a:txBody>
                  <a:tcPr marL="68580" marR="68580" marT="34290" marB="34290">
                    <a:solidFill>
                      <a:srgbClr val="0C234B">
                        <a:alpha val="13725"/>
                      </a:srgbClr>
                    </a:solidFill>
                  </a:tcPr>
                </a:tc>
                <a:tc>
                  <a:txBody>
                    <a:bodyPr/>
                    <a:lstStyle/>
                    <a:p>
                      <a:pPr algn="ctr"/>
                      <a:r>
                        <a:rPr lang="en-US" sz="1800" b="1" dirty="0"/>
                        <a:t>24</a:t>
                      </a:r>
                    </a:p>
                  </a:txBody>
                  <a:tcPr marL="68580" marR="68580" marT="34290" marB="34290">
                    <a:solidFill>
                      <a:srgbClr val="0C234B">
                        <a:alpha val="13725"/>
                      </a:srgbClr>
                    </a:solidFill>
                  </a:tcPr>
                </a:tc>
                <a:extLst>
                  <a:ext uri="{0D108BD9-81ED-4DB2-BD59-A6C34878D82A}">
                    <a16:rowId xmlns:a16="http://schemas.microsoft.com/office/drawing/2014/main" val="2101347590"/>
                  </a:ext>
                </a:extLst>
              </a:tr>
              <a:tr h="515234">
                <a:tc>
                  <a:txBody>
                    <a:bodyPr/>
                    <a:lstStyle/>
                    <a:p>
                      <a:r>
                        <a:rPr lang="en-US" sz="1800" b="1" dirty="0"/>
                        <a:t>PhD</a:t>
                      </a:r>
                    </a:p>
                  </a:txBody>
                  <a:tcPr marL="68580" marR="68580" marT="34290" marB="34290">
                    <a:solidFill>
                      <a:srgbClr val="0C234B">
                        <a:alpha val="31765"/>
                      </a:srgbClr>
                    </a:solidFill>
                  </a:tcPr>
                </a:tc>
                <a:tc>
                  <a:txBody>
                    <a:bodyPr/>
                    <a:lstStyle/>
                    <a:p>
                      <a:pPr algn="ctr"/>
                      <a:r>
                        <a:rPr lang="en-US" sz="1800" b="1" dirty="0"/>
                        <a:t>74</a:t>
                      </a:r>
                    </a:p>
                  </a:txBody>
                  <a:tcPr marL="68580" marR="68580" marT="34290" marB="34290">
                    <a:solidFill>
                      <a:srgbClr val="0C234B">
                        <a:alpha val="31765"/>
                      </a:srgbClr>
                    </a:solidFill>
                  </a:tcPr>
                </a:tc>
                <a:extLst>
                  <a:ext uri="{0D108BD9-81ED-4DB2-BD59-A6C34878D82A}">
                    <a16:rowId xmlns:a16="http://schemas.microsoft.com/office/drawing/2014/main" val="1137391539"/>
                  </a:ext>
                </a:extLst>
              </a:tr>
              <a:tr h="515234">
                <a:tc>
                  <a:txBody>
                    <a:bodyPr/>
                    <a:lstStyle/>
                    <a:p>
                      <a:r>
                        <a:rPr lang="en-US" sz="1800" b="1" dirty="0"/>
                        <a:t>BS in Public Health (On-Campus)</a:t>
                      </a:r>
                    </a:p>
                  </a:txBody>
                  <a:tcPr marL="68580" marR="68580" marT="34290" marB="34290">
                    <a:solidFill>
                      <a:srgbClr val="0C234B">
                        <a:alpha val="13333"/>
                      </a:srgbClr>
                    </a:solidFill>
                  </a:tcPr>
                </a:tc>
                <a:tc>
                  <a:txBody>
                    <a:bodyPr/>
                    <a:lstStyle/>
                    <a:p>
                      <a:pPr algn="ctr"/>
                      <a:r>
                        <a:rPr lang="en-US" sz="1800" b="1" dirty="0"/>
                        <a:t>295</a:t>
                      </a:r>
                    </a:p>
                  </a:txBody>
                  <a:tcPr marL="68580" marR="68580" marT="34290" marB="34290">
                    <a:solidFill>
                      <a:srgbClr val="0C234B">
                        <a:alpha val="13333"/>
                      </a:srgbClr>
                    </a:solidFill>
                  </a:tcPr>
                </a:tc>
                <a:extLst>
                  <a:ext uri="{0D108BD9-81ED-4DB2-BD59-A6C34878D82A}">
                    <a16:rowId xmlns:a16="http://schemas.microsoft.com/office/drawing/2014/main" val="1075978454"/>
                  </a:ext>
                </a:extLst>
              </a:tr>
              <a:tr h="515234">
                <a:tc>
                  <a:txBody>
                    <a:bodyPr/>
                    <a:lstStyle/>
                    <a:p>
                      <a:r>
                        <a:rPr lang="en-US" sz="1800" b="1" dirty="0"/>
                        <a:t>BS in Public Health (Online)</a:t>
                      </a:r>
                    </a:p>
                  </a:txBody>
                  <a:tcPr marL="68580" marR="68580" marT="34290" marB="34290">
                    <a:solidFill>
                      <a:srgbClr val="0C234B">
                        <a:alpha val="32157"/>
                      </a:srgbClr>
                    </a:solidFill>
                  </a:tcPr>
                </a:tc>
                <a:tc>
                  <a:txBody>
                    <a:bodyPr/>
                    <a:lstStyle/>
                    <a:p>
                      <a:pPr algn="ctr"/>
                      <a:r>
                        <a:rPr lang="en-US" sz="1800" b="1" dirty="0"/>
                        <a:t>41</a:t>
                      </a:r>
                    </a:p>
                  </a:txBody>
                  <a:tcPr marL="68580" marR="68580" marT="34290" marB="34290">
                    <a:solidFill>
                      <a:srgbClr val="0C234B">
                        <a:alpha val="32157"/>
                      </a:srgbClr>
                    </a:solidFill>
                  </a:tcPr>
                </a:tc>
                <a:extLst>
                  <a:ext uri="{0D108BD9-81ED-4DB2-BD59-A6C34878D82A}">
                    <a16:rowId xmlns:a16="http://schemas.microsoft.com/office/drawing/2014/main" val="3997861919"/>
                  </a:ext>
                </a:extLst>
              </a:tr>
              <a:tr h="515234">
                <a:tc>
                  <a:txBody>
                    <a:bodyPr/>
                    <a:lstStyle/>
                    <a:p>
                      <a:r>
                        <a:rPr lang="en-US" sz="1800" b="1" dirty="0"/>
                        <a:t>DrPH Maternal and Child Health</a:t>
                      </a:r>
                    </a:p>
                  </a:txBody>
                  <a:tcPr marL="68580" marR="68580" marT="34290" marB="34290">
                    <a:solidFill>
                      <a:srgbClr val="0C234B">
                        <a:alpha val="12549"/>
                      </a:srgbClr>
                    </a:solidFill>
                  </a:tcPr>
                </a:tc>
                <a:tc>
                  <a:txBody>
                    <a:bodyPr/>
                    <a:lstStyle/>
                    <a:p>
                      <a:pPr algn="ctr"/>
                      <a:r>
                        <a:rPr lang="en-US" sz="1800" b="1" dirty="0"/>
                        <a:t>20</a:t>
                      </a:r>
                    </a:p>
                  </a:txBody>
                  <a:tcPr marL="68580" marR="68580" marT="34290" marB="34290">
                    <a:solidFill>
                      <a:srgbClr val="0C234B">
                        <a:alpha val="12549"/>
                      </a:srgbClr>
                    </a:solidFill>
                  </a:tcPr>
                </a:tc>
                <a:extLst>
                  <a:ext uri="{0D108BD9-81ED-4DB2-BD59-A6C34878D82A}">
                    <a16:rowId xmlns:a16="http://schemas.microsoft.com/office/drawing/2014/main" val="3998928048"/>
                  </a:ext>
                </a:extLst>
              </a:tr>
              <a:tr h="515234">
                <a:tc>
                  <a:txBody>
                    <a:bodyPr/>
                    <a:lstStyle/>
                    <a:p>
                      <a:r>
                        <a:rPr lang="en-US" sz="1800" b="1" dirty="0"/>
                        <a:t>DrPH Public Health Policy and Management</a:t>
                      </a:r>
                    </a:p>
                  </a:txBody>
                  <a:tcPr marL="68580" marR="68580" marT="34290" marB="34290">
                    <a:solidFill>
                      <a:srgbClr val="0C234B">
                        <a:alpha val="32549"/>
                      </a:srgbClr>
                    </a:solidFill>
                  </a:tcPr>
                </a:tc>
                <a:tc>
                  <a:txBody>
                    <a:bodyPr/>
                    <a:lstStyle/>
                    <a:p>
                      <a:pPr algn="ctr"/>
                      <a:r>
                        <a:rPr lang="en-US" sz="1800" b="1" dirty="0"/>
                        <a:t>12</a:t>
                      </a:r>
                    </a:p>
                  </a:txBody>
                  <a:tcPr marL="68580" marR="68580" marT="34290" marB="34290">
                    <a:solidFill>
                      <a:srgbClr val="0C234B">
                        <a:alpha val="32549"/>
                      </a:srgbClr>
                    </a:solidFill>
                  </a:tcPr>
                </a:tc>
                <a:extLst>
                  <a:ext uri="{0D108BD9-81ED-4DB2-BD59-A6C34878D82A}">
                    <a16:rowId xmlns:a16="http://schemas.microsoft.com/office/drawing/2014/main" val="1858140772"/>
                  </a:ext>
                </a:extLst>
              </a:tr>
            </a:tbl>
          </a:graphicData>
        </a:graphic>
      </p:graphicFrame>
    </p:spTree>
    <p:extLst>
      <p:ext uri="{BB962C8B-B14F-4D97-AF65-F5344CB8AC3E}">
        <p14:creationId xmlns:p14="http://schemas.microsoft.com/office/powerpoint/2010/main" val="54039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6387-67CF-4CCA-AF3B-8F13C5B6BB87}"/>
              </a:ext>
            </a:extLst>
          </p:cNvPr>
          <p:cNvSpPr>
            <a:spLocks noGrp="1"/>
          </p:cNvSpPr>
          <p:nvPr>
            <p:ph type="title"/>
          </p:nvPr>
        </p:nvSpPr>
        <p:spPr>
          <a:xfrm>
            <a:off x="417136" y="1286759"/>
            <a:ext cx="8229600" cy="857250"/>
          </a:xfrm>
        </p:spPr>
        <p:txBody>
          <a:bodyPr/>
          <a:lstStyle/>
          <a:p>
            <a:r>
              <a:rPr lang="en-US" altLang="en-US" b="1" dirty="0">
                <a:solidFill>
                  <a:srgbClr val="0C234B"/>
                </a:solidFill>
                <a:cs typeface="Calibri" panose="020F0502020204030204" pitchFamily="34" charset="0"/>
              </a:rPr>
              <a:t>MEZCOPH Faculty</a:t>
            </a:r>
            <a:endParaRPr lang="en-US" b="1" dirty="0">
              <a:solidFill>
                <a:srgbClr val="0C234B"/>
              </a:solidFill>
              <a:cs typeface="Calibri" panose="020F0502020204030204" pitchFamily="34" charset="0"/>
            </a:endParaRPr>
          </a:p>
        </p:txBody>
      </p:sp>
      <p:sp>
        <p:nvSpPr>
          <p:cNvPr id="3" name="Content Placeholder 2">
            <a:extLst>
              <a:ext uri="{FF2B5EF4-FFF2-40B4-BE49-F238E27FC236}">
                <a16:creationId xmlns:a16="http://schemas.microsoft.com/office/drawing/2014/main" id="{7B585D05-FFD7-4B65-8940-3946F2B3409C}"/>
              </a:ext>
            </a:extLst>
          </p:cNvPr>
          <p:cNvSpPr>
            <a:spLocks noGrp="1"/>
          </p:cNvSpPr>
          <p:nvPr>
            <p:ph idx="1"/>
          </p:nvPr>
        </p:nvSpPr>
        <p:spPr>
          <a:xfrm>
            <a:off x="417136" y="2144009"/>
            <a:ext cx="8363933" cy="2708140"/>
          </a:xfrm>
        </p:spPr>
        <p:txBody>
          <a:bodyPr>
            <a:normAutofit/>
          </a:bodyPr>
          <a:lstStyle/>
          <a:p>
            <a:r>
              <a:rPr lang="en-US" sz="2400" dirty="0">
                <a:solidFill>
                  <a:srgbClr val="0C234B"/>
                </a:solidFill>
              </a:rPr>
              <a:t>Primary Instructional Faculty: 69</a:t>
            </a:r>
          </a:p>
          <a:p>
            <a:r>
              <a:rPr lang="en-US" sz="2400" dirty="0">
                <a:solidFill>
                  <a:srgbClr val="0C234B"/>
                </a:solidFill>
              </a:rPr>
              <a:t>Secondary Instruction Faculty: 43</a:t>
            </a:r>
          </a:p>
        </p:txBody>
      </p:sp>
      <p:pic>
        <p:nvPicPr>
          <p:cNvPr id="4" name="Picture 3">
            <a:extLst>
              <a:ext uri="{FF2B5EF4-FFF2-40B4-BE49-F238E27FC236}">
                <a16:creationId xmlns:a16="http://schemas.microsoft.com/office/drawing/2014/main" id="{3EC0FC88-0786-F043-84BF-8977AFA1D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196" y="5098632"/>
            <a:ext cx="2566010" cy="490393"/>
          </a:xfrm>
          <a:prstGeom prst="rect">
            <a:avLst/>
          </a:prstGeom>
        </p:spPr>
      </p:pic>
    </p:spTree>
    <p:extLst>
      <p:ext uri="{BB962C8B-B14F-4D97-AF65-F5344CB8AC3E}">
        <p14:creationId xmlns:p14="http://schemas.microsoft.com/office/powerpoint/2010/main" val="86302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AC4C-9101-42D6-A0E0-3EBEF3D7F01C}"/>
              </a:ext>
            </a:extLst>
          </p:cNvPr>
          <p:cNvSpPr txBox="1">
            <a:spLocks/>
          </p:cNvSpPr>
          <p:nvPr/>
        </p:nvSpPr>
        <p:spPr>
          <a:xfrm>
            <a:off x="650450" y="994720"/>
            <a:ext cx="7246855" cy="555257"/>
          </a:xfrm>
          <a:prstGeom prst="rect">
            <a:avLst/>
          </a:prstGeom>
        </p:spPr>
        <p:txBody>
          <a:bodyPr>
            <a:noAutofit/>
          </a:bodyPr>
          <a:lstStyle>
            <a:lvl1pPr algn="ctr" defTabSz="457200" rtl="0" eaLnBrk="1" latinLnBrk="0" hangingPunct="1">
              <a:spcBef>
                <a:spcPct val="0"/>
              </a:spcBef>
              <a:buNone/>
              <a:defRPr sz="3600" b="1" kern="1200">
                <a:solidFill>
                  <a:srgbClr val="0C234B"/>
                </a:solidFill>
                <a:latin typeface="Verdana"/>
                <a:ea typeface="+mj-ea"/>
                <a:cs typeface="Verdana"/>
              </a:defRPr>
            </a:lvl1pPr>
          </a:lstStyle>
          <a:p>
            <a:pPr defTabSz="342900"/>
            <a:r>
              <a:rPr lang="en-US" altLang="en-US" sz="3000" dirty="0">
                <a:latin typeface="Calibri Light" panose="020F0302020204030204"/>
              </a:rPr>
              <a:t>MEZCOPH EVALUATION GUIDING PRINCIPLES</a:t>
            </a:r>
          </a:p>
        </p:txBody>
      </p:sp>
      <p:sp>
        <p:nvSpPr>
          <p:cNvPr id="3" name="Content Placeholder 2">
            <a:extLst>
              <a:ext uri="{FF2B5EF4-FFF2-40B4-BE49-F238E27FC236}">
                <a16:creationId xmlns:a16="http://schemas.microsoft.com/office/drawing/2014/main" id="{4A4C3E65-2E82-473D-B69D-C6EB08217CB5}"/>
              </a:ext>
            </a:extLst>
          </p:cNvPr>
          <p:cNvSpPr txBox="1">
            <a:spLocks/>
          </p:cNvSpPr>
          <p:nvPr/>
        </p:nvSpPr>
        <p:spPr>
          <a:xfrm>
            <a:off x="248633" y="1637225"/>
            <a:ext cx="8646735" cy="4226055"/>
          </a:xfrm>
          <a:prstGeom prst="rect">
            <a:avLst/>
          </a:prstGeom>
        </p:spPr>
        <p:txBody>
          <a:bodyPr>
            <a:normAutofit/>
          </a:bodyPr>
          <a:lstStyle>
            <a:lvl1pPr marL="342900" indent="-342900" algn="ctr" defTabSz="457200" rtl="0" eaLnBrk="1" latinLnBrk="0" hangingPunct="1">
              <a:spcBef>
                <a:spcPct val="20000"/>
              </a:spcBef>
              <a:buClr>
                <a:srgbClr val="AB0520"/>
              </a:buClr>
              <a:buFont typeface="Arial"/>
              <a:buChar char="•"/>
              <a:defRPr sz="2000" kern="1200">
                <a:solidFill>
                  <a:srgbClr val="6F868D"/>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6F868D"/>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lgn="l" defTabSz="342900">
              <a:buClr>
                <a:srgbClr val="0C234B"/>
              </a:buClr>
              <a:buFont typeface="Arial" panose="020B0604020202020204" pitchFamily="34" charset="0"/>
              <a:buChar char="•"/>
            </a:pPr>
            <a:r>
              <a:rPr lang="en-US" altLang="en-US" sz="2475" dirty="0">
                <a:solidFill>
                  <a:srgbClr val="0C234B"/>
                </a:solidFill>
                <a:latin typeface="Calibri" panose="020F0502020204030204"/>
              </a:rPr>
              <a:t>The following types of data are collected annually to facilitate evaluation:</a:t>
            </a:r>
          </a:p>
          <a:p>
            <a:pPr marL="557213" lvl="1" indent="-214313" algn="l" defTabSz="342900">
              <a:buClr>
                <a:srgbClr val="0C234B"/>
              </a:buClr>
              <a:buFont typeface="Arial" panose="020B0604020202020204" pitchFamily="34" charset="0"/>
              <a:buChar char="•"/>
            </a:pPr>
            <a:r>
              <a:rPr lang="en-US" altLang="en-US" sz="2100" dirty="0">
                <a:solidFill>
                  <a:srgbClr val="AC3020"/>
                </a:solidFill>
                <a:latin typeface="Calibri" panose="020F0502020204030204"/>
              </a:rPr>
              <a:t>Instruction:  </a:t>
            </a:r>
            <a:r>
              <a:rPr lang="en-US" altLang="en-US" sz="2100" dirty="0">
                <a:solidFill>
                  <a:srgbClr val="0C234B"/>
                </a:solidFill>
                <a:latin typeface="Calibri" panose="020F0502020204030204"/>
              </a:rPr>
              <a:t>diversity of applied, admitted, and matriculated applicants and students to determine their ethnic/racial/underserved backgrounds, socioeconomic status, and geographic origins. </a:t>
            </a:r>
          </a:p>
          <a:p>
            <a:pPr marL="557213" lvl="1" indent="-214313" algn="l" defTabSz="342900">
              <a:buClr>
                <a:srgbClr val="0C234B"/>
              </a:buClr>
              <a:buFont typeface="Arial" panose="020B0604020202020204" pitchFamily="34" charset="0"/>
              <a:buChar char="•"/>
            </a:pPr>
            <a:r>
              <a:rPr lang="en-US" altLang="en-US" sz="2100" dirty="0">
                <a:solidFill>
                  <a:srgbClr val="AC3020"/>
                </a:solidFill>
                <a:latin typeface="Calibri" panose="020F0502020204030204"/>
              </a:rPr>
              <a:t>Service: </a:t>
            </a:r>
            <a:r>
              <a:rPr lang="en-US" altLang="en-US" sz="2100" dirty="0">
                <a:solidFill>
                  <a:srgbClr val="0C234B"/>
                </a:solidFill>
                <a:latin typeface="Calibri" panose="020F0502020204030204"/>
              </a:rPr>
              <a:t>community engagement activities, outreach, practice and service by faculty, and community-based student internships. </a:t>
            </a:r>
          </a:p>
          <a:p>
            <a:pPr marL="557213" lvl="1" indent="-214313" algn="l" defTabSz="342900">
              <a:buClr>
                <a:srgbClr val="0C234B"/>
              </a:buClr>
              <a:buFont typeface="Arial" panose="020B0604020202020204" pitchFamily="34" charset="0"/>
              <a:buChar char="•"/>
            </a:pPr>
            <a:r>
              <a:rPr lang="en-US" altLang="en-US" sz="2100" dirty="0">
                <a:solidFill>
                  <a:srgbClr val="AC3020"/>
                </a:solidFill>
                <a:latin typeface="Calibri" panose="020F0502020204030204"/>
              </a:rPr>
              <a:t>Research:</a:t>
            </a:r>
            <a:r>
              <a:rPr lang="en-US" altLang="en-US" sz="2100" dirty="0">
                <a:solidFill>
                  <a:srgbClr val="0C234B"/>
                </a:solidFill>
                <a:latin typeface="Calibri" panose="020F0502020204030204"/>
              </a:rPr>
              <a:t> Faculty funding, publications, and engagement of students in research.</a:t>
            </a:r>
          </a:p>
          <a:p>
            <a:pPr marL="257175" indent="-257175" algn="l" defTabSz="342900"/>
            <a:endParaRPr lang="en-US" altLang="en-US" sz="2175" dirty="0">
              <a:solidFill>
                <a:prstClr val="black">
                  <a:lumMod val="95000"/>
                </a:prstClr>
              </a:solidFill>
            </a:endParaRPr>
          </a:p>
          <a:p>
            <a:pPr marL="257175" indent="-257175" algn="l" defTabSz="342900"/>
            <a:endParaRPr lang="en-US" altLang="en-US" sz="1650" b="1" dirty="0">
              <a:solidFill>
                <a:prstClr val="black">
                  <a:lumMod val="95000"/>
                </a:prstClr>
              </a:solidFill>
            </a:endParaRPr>
          </a:p>
          <a:p>
            <a:pPr marL="257175" indent="-257175" algn="l" defTabSz="342900"/>
            <a:endParaRPr lang="en-US" altLang="en-US" sz="1650" b="1" dirty="0">
              <a:solidFill>
                <a:prstClr val="black">
                  <a:lumMod val="95000"/>
                </a:prstClr>
              </a:solidFill>
            </a:endParaRPr>
          </a:p>
          <a:p>
            <a:pPr marL="257175" indent="-257175" algn="l" defTabSz="342900"/>
            <a:endParaRPr lang="en-US" altLang="en-US" sz="1950" b="1" dirty="0">
              <a:solidFill>
                <a:prstClr val="black">
                  <a:lumMod val="95000"/>
                </a:prstClr>
              </a:solidFill>
            </a:endParaRPr>
          </a:p>
          <a:p>
            <a:pPr marL="257175" indent="-257175" algn="l" defTabSz="342900"/>
            <a:endParaRPr lang="en-US" altLang="en-US" sz="2400" dirty="0">
              <a:solidFill>
                <a:prstClr val="black">
                  <a:lumMod val="95000"/>
                </a:prstClr>
              </a:solidFill>
            </a:endParaRPr>
          </a:p>
          <a:p>
            <a:pPr marL="557213" lvl="1" indent="-214313" defTabSz="342900"/>
            <a:endParaRPr lang="en-US" altLang="en-US" sz="1200" dirty="0"/>
          </a:p>
          <a:p>
            <a:pPr marL="557213" lvl="1" indent="-214313" defTabSz="342900"/>
            <a:endParaRPr lang="en-US" altLang="en-US" sz="1200" dirty="0"/>
          </a:p>
        </p:txBody>
      </p:sp>
    </p:spTree>
    <p:extLst>
      <p:ext uri="{BB962C8B-B14F-4D97-AF65-F5344CB8AC3E}">
        <p14:creationId xmlns:p14="http://schemas.microsoft.com/office/powerpoint/2010/main" val="29557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657351"/>
            <a:ext cx="6286500" cy="560923"/>
          </a:xfrm>
        </p:spPr>
        <p:txBody>
          <a:bodyPr>
            <a:normAutofit fontScale="90000"/>
          </a:bodyPr>
          <a:lstStyle/>
          <a:p>
            <a:pPr algn="ctr"/>
            <a:r>
              <a:rPr lang="en-US" sz="4050" b="1" dirty="0">
                <a:solidFill>
                  <a:srgbClr val="0C234B"/>
                </a:solidFill>
              </a:rPr>
              <a:t>OUR MISSION</a:t>
            </a:r>
          </a:p>
        </p:txBody>
      </p:sp>
      <p:sp>
        <p:nvSpPr>
          <p:cNvPr id="3" name="Text Placeholder 2"/>
          <p:cNvSpPr>
            <a:spLocks noGrp="1"/>
          </p:cNvSpPr>
          <p:nvPr>
            <p:ph type="body" sz="quarter" idx="10"/>
          </p:nvPr>
        </p:nvSpPr>
        <p:spPr>
          <a:xfrm>
            <a:off x="1628775" y="2457449"/>
            <a:ext cx="5886450" cy="2391771"/>
          </a:xfrm>
        </p:spPr>
        <p:txBody>
          <a:bodyPr>
            <a:normAutofit/>
          </a:bodyPr>
          <a:lstStyle/>
          <a:p>
            <a:pPr marL="0" indent="0" algn="ctr">
              <a:buNone/>
            </a:pPr>
            <a:r>
              <a:rPr lang="en-US" sz="2700" dirty="0">
                <a:solidFill>
                  <a:srgbClr val="0C234B"/>
                </a:solidFill>
              </a:rPr>
              <a:t>Dedicated to </a:t>
            </a:r>
            <a:r>
              <a:rPr lang="en-US" sz="2700" dirty="0">
                <a:solidFill>
                  <a:srgbClr val="AC3020"/>
                </a:solidFill>
              </a:rPr>
              <a:t>promoting the health and wellness</a:t>
            </a:r>
            <a:r>
              <a:rPr lang="en-US" sz="2700" dirty="0">
                <a:solidFill>
                  <a:schemeClr val="accent1">
                    <a:lumMod val="60000"/>
                    <a:lumOff val="40000"/>
                  </a:schemeClr>
                </a:solidFill>
              </a:rPr>
              <a:t> </a:t>
            </a:r>
            <a:r>
              <a:rPr lang="en-US" sz="2700" dirty="0">
                <a:solidFill>
                  <a:srgbClr val="0C234B"/>
                </a:solidFill>
              </a:rPr>
              <a:t>of individuals and communities in the southwest and </a:t>
            </a:r>
            <a:r>
              <a:rPr lang="en-US" sz="2700" dirty="0">
                <a:solidFill>
                  <a:srgbClr val="AC3020"/>
                </a:solidFill>
              </a:rPr>
              <a:t>globally </a:t>
            </a:r>
            <a:r>
              <a:rPr lang="en-US" sz="2700" dirty="0">
                <a:solidFill>
                  <a:srgbClr val="0C234B"/>
                </a:solidFill>
              </a:rPr>
              <a:t>with an emphasis on achieving health equity through excellence in education, research &amp; service.</a:t>
            </a:r>
          </a:p>
        </p:txBody>
      </p:sp>
      <p:pic>
        <p:nvPicPr>
          <p:cNvPr id="6" name="Picture 5">
            <a:extLst>
              <a:ext uri="{FF2B5EF4-FFF2-40B4-BE49-F238E27FC236}">
                <a16:creationId xmlns:a16="http://schemas.microsoft.com/office/drawing/2014/main" id="{9A9D984A-2046-EC49-987C-ADC900C344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196" y="5088396"/>
            <a:ext cx="2566010" cy="490393"/>
          </a:xfrm>
          <a:prstGeom prst="rect">
            <a:avLst/>
          </a:prstGeom>
        </p:spPr>
      </p:pic>
    </p:spTree>
    <p:extLst>
      <p:ext uri="{BB962C8B-B14F-4D97-AF65-F5344CB8AC3E}">
        <p14:creationId xmlns:p14="http://schemas.microsoft.com/office/powerpoint/2010/main" val="353582445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485900" y="1485900"/>
            <a:ext cx="6172200" cy="857250"/>
          </a:xfrm>
        </p:spPr>
        <p:txBody>
          <a:bodyPr>
            <a:normAutofit fontScale="90000"/>
          </a:bodyPr>
          <a:lstStyle/>
          <a:p>
            <a:pPr algn="ctr"/>
            <a:br>
              <a:rPr lang="en-US" altLang="en-US" dirty="0">
                <a:solidFill>
                  <a:srgbClr val="FFFF00"/>
                </a:solidFill>
                <a:latin typeface="+mn-lt"/>
              </a:rPr>
            </a:br>
            <a:r>
              <a:rPr lang="en-US" altLang="en-US" sz="3675" b="1" dirty="0">
                <a:solidFill>
                  <a:srgbClr val="0C234B"/>
                </a:solidFill>
              </a:rPr>
              <a:t>VISION</a:t>
            </a:r>
          </a:p>
        </p:txBody>
      </p:sp>
      <p:sp>
        <p:nvSpPr>
          <p:cNvPr id="3" name="Content Placeholder 2">
            <a:extLst>
              <a:ext uri="{FF2B5EF4-FFF2-40B4-BE49-F238E27FC236}">
                <a16:creationId xmlns:a16="http://schemas.microsoft.com/office/drawing/2014/main" id="{77563734-2049-E245-95EC-27F0A30E7EAD}"/>
              </a:ext>
            </a:extLst>
          </p:cNvPr>
          <p:cNvSpPr>
            <a:spLocks noGrp="1"/>
          </p:cNvSpPr>
          <p:nvPr>
            <p:ph idx="1"/>
          </p:nvPr>
        </p:nvSpPr>
        <p:spPr>
          <a:xfrm>
            <a:off x="2054415" y="2734158"/>
            <a:ext cx="5035171" cy="1920582"/>
          </a:xfrm>
        </p:spPr>
        <p:txBody>
          <a:bodyPr>
            <a:normAutofit/>
          </a:bodyPr>
          <a:lstStyle/>
          <a:p>
            <a:pPr marL="0" indent="0" algn="ctr">
              <a:lnSpc>
                <a:spcPct val="120000"/>
              </a:lnSpc>
              <a:buNone/>
            </a:pPr>
            <a:r>
              <a:rPr lang="en-US" sz="2700" dirty="0">
                <a:solidFill>
                  <a:srgbClr val="0C234B"/>
                </a:solidFill>
              </a:rPr>
              <a:t>LOCAL IMPACT </a:t>
            </a:r>
          </a:p>
          <a:p>
            <a:pPr marL="0" indent="0" algn="ctr">
              <a:lnSpc>
                <a:spcPct val="120000"/>
              </a:lnSpc>
              <a:buNone/>
            </a:pPr>
            <a:r>
              <a:rPr lang="en-US" sz="2700" dirty="0">
                <a:solidFill>
                  <a:srgbClr val="0C234B"/>
                </a:solidFill>
              </a:rPr>
              <a:t>NATIONAL INFLUENCE </a:t>
            </a:r>
          </a:p>
          <a:p>
            <a:pPr marL="0" indent="0" algn="ctr">
              <a:lnSpc>
                <a:spcPct val="120000"/>
              </a:lnSpc>
              <a:buNone/>
            </a:pPr>
            <a:r>
              <a:rPr lang="en-US" sz="2700" dirty="0">
                <a:solidFill>
                  <a:srgbClr val="0C234B"/>
                </a:solidFill>
              </a:rPr>
              <a:t>GLOBAL REACH</a:t>
            </a:r>
          </a:p>
          <a:p>
            <a:endParaRPr lang="en-US" dirty="0"/>
          </a:p>
        </p:txBody>
      </p:sp>
      <p:pic>
        <p:nvPicPr>
          <p:cNvPr id="11" name="Picture 10">
            <a:extLst>
              <a:ext uri="{FF2B5EF4-FFF2-40B4-BE49-F238E27FC236}">
                <a16:creationId xmlns:a16="http://schemas.microsoft.com/office/drawing/2014/main" id="{67009C7A-38E3-814F-8AF4-743A5796D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196" y="5088396"/>
            <a:ext cx="2566010" cy="490393"/>
          </a:xfrm>
          <a:prstGeom prst="rect">
            <a:avLst/>
          </a:prstGeom>
        </p:spPr>
      </p:pic>
    </p:spTree>
    <p:extLst>
      <p:ext uri="{BB962C8B-B14F-4D97-AF65-F5344CB8AC3E}">
        <p14:creationId xmlns:p14="http://schemas.microsoft.com/office/powerpoint/2010/main" val="2980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AC4C-9101-42D6-A0E0-3EBEF3D7F01C}"/>
              </a:ext>
            </a:extLst>
          </p:cNvPr>
          <p:cNvSpPr txBox="1">
            <a:spLocks/>
          </p:cNvSpPr>
          <p:nvPr/>
        </p:nvSpPr>
        <p:spPr>
          <a:xfrm>
            <a:off x="1170717" y="1001648"/>
            <a:ext cx="6172200" cy="857250"/>
          </a:xfrm>
          <a:prstGeom prst="rect">
            <a:avLst/>
          </a:prstGeom>
        </p:spPr>
        <p:txBody>
          <a:bodyPr>
            <a:normAutofit fontScale="97500"/>
          </a:bodyPr>
          <a:lstStyle>
            <a:lvl1pPr algn="ctr" defTabSz="457200" rtl="0" eaLnBrk="1" latinLnBrk="0" hangingPunct="1">
              <a:spcBef>
                <a:spcPct val="0"/>
              </a:spcBef>
              <a:buNone/>
              <a:defRPr sz="3600" b="1" kern="1200">
                <a:solidFill>
                  <a:srgbClr val="0C234B"/>
                </a:solidFill>
                <a:latin typeface="Verdana"/>
                <a:ea typeface="+mj-ea"/>
                <a:cs typeface="Verdana"/>
              </a:defRPr>
            </a:lvl1pPr>
          </a:lstStyle>
          <a:p>
            <a:pPr defTabSz="342900"/>
            <a:r>
              <a:rPr lang="en-US" altLang="en-US" sz="3300" dirty="0">
                <a:latin typeface="Calibri Light" panose="020F0302020204030204"/>
              </a:rPr>
              <a:t>Evaluation Committee</a:t>
            </a:r>
            <a:endParaRPr lang="en-US" altLang="en-US" sz="2700" dirty="0">
              <a:latin typeface="Calibri Light" panose="020F0302020204030204"/>
            </a:endParaRPr>
          </a:p>
        </p:txBody>
      </p:sp>
      <p:sp>
        <p:nvSpPr>
          <p:cNvPr id="3" name="Content Placeholder 2">
            <a:extLst>
              <a:ext uri="{FF2B5EF4-FFF2-40B4-BE49-F238E27FC236}">
                <a16:creationId xmlns:a16="http://schemas.microsoft.com/office/drawing/2014/main" id="{4A4C3E65-2E82-473D-B69D-C6EB08217CB5}"/>
              </a:ext>
            </a:extLst>
          </p:cNvPr>
          <p:cNvSpPr txBox="1">
            <a:spLocks/>
          </p:cNvSpPr>
          <p:nvPr/>
        </p:nvSpPr>
        <p:spPr>
          <a:xfrm>
            <a:off x="261595" y="1535980"/>
            <a:ext cx="8752787" cy="4242062"/>
          </a:xfrm>
          <a:prstGeom prst="rect">
            <a:avLst/>
          </a:prstGeom>
        </p:spPr>
        <p:txBody>
          <a:bodyPr>
            <a:normAutofit/>
          </a:bodyPr>
          <a:lstStyle>
            <a:lvl1pPr marL="342900" indent="-342900" algn="ctr" defTabSz="457200" rtl="0" eaLnBrk="1" latinLnBrk="0" hangingPunct="1">
              <a:spcBef>
                <a:spcPct val="20000"/>
              </a:spcBef>
              <a:buClr>
                <a:srgbClr val="AB0520"/>
              </a:buClr>
              <a:buFont typeface="Arial"/>
              <a:buChar char="•"/>
              <a:defRPr sz="2000" kern="1200">
                <a:solidFill>
                  <a:srgbClr val="6F868D"/>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6F868D"/>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57213" lvl="1" indent="-214313" algn="l" defTabSz="342900">
              <a:buClr>
                <a:srgbClr val="0C234B"/>
              </a:buClr>
              <a:buFont typeface="Arial" panose="020B0604020202020204" pitchFamily="34" charset="0"/>
              <a:buChar char="•"/>
            </a:pPr>
            <a:r>
              <a:rPr lang="en-US" altLang="en-US" sz="1800" dirty="0">
                <a:solidFill>
                  <a:srgbClr val="0C234B"/>
                </a:solidFill>
                <a:latin typeface="Calibri" panose="020F0502020204030204"/>
              </a:rPr>
              <a:t>Established in 2002 and meets regularly twice a year and supported by a full-time </a:t>
            </a:r>
            <a:r>
              <a:rPr lang="en-US" altLang="en-US" sz="1800" dirty="0">
                <a:solidFill>
                  <a:srgbClr val="AC3020"/>
                </a:solidFill>
                <a:latin typeface="Calibri" panose="020F0502020204030204"/>
              </a:rPr>
              <a:t>Data Analyst</a:t>
            </a:r>
          </a:p>
          <a:p>
            <a:pPr marL="557213" lvl="1" indent="-214313" algn="l" defTabSz="342900">
              <a:buClr>
                <a:srgbClr val="0C234B"/>
              </a:buClr>
              <a:buFont typeface="Arial" panose="020B0604020202020204" pitchFamily="34" charset="0"/>
              <a:buChar char="•"/>
            </a:pPr>
            <a:r>
              <a:rPr lang="en-US" altLang="en-US" sz="1800" dirty="0">
                <a:solidFill>
                  <a:srgbClr val="0C234B"/>
                </a:solidFill>
                <a:latin typeface="Calibri" panose="020F0502020204030204"/>
              </a:rPr>
              <a:t>Coordinates evaluation activities, provides formal </a:t>
            </a:r>
            <a:r>
              <a:rPr lang="en-US" altLang="en-US" sz="1800" dirty="0">
                <a:solidFill>
                  <a:srgbClr val="AC3020"/>
                </a:solidFill>
                <a:latin typeface="Calibri" panose="020F0502020204030204"/>
              </a:rPr>
              <a:t>feedback</a:t>
            </a:r>
            <a:r>
              <a:rPr lang="en-US" altLang="en-US" sz="1800" dirty="0">
                <a:solidFill>
                  <a:srgbClr val="FFFF00"/>
                </a:solidFill>
                <a:latin typeface="Calibri" panose="020F0502020204030204"/>
              </a:rPr>
              <a:t> </a:t>
            </a:r>
            <a:r>
              <a:rPr lang="en-US" altLang="en-US" sz="1800" dirty="0">
                <a:solidFill>
                  <a:srgbClr val="0C234B"/>
                </a:solidFill>
                <a:latin typeface="Calibri" panose="020F0502020204030204"/>
              </a:rPr>
              <a:t>to all MEZCOPH committees, ensures that data are used to</a:t>
            </a:r>
            <a:r>
              <a:rPr lang="en-US" altLang="en-US" sz="1800" dirty="0">
                <a:solidFill>
                  <a:prstClr val="black">
                    <a:lumMod val="95000"/>
                  </a:prstClr>
                </a:solidFill>
                <a:latin typeface="Calibri" panose="020F0502020204030204"/>
              </a:rPr>
              <a:t> </a:t>
            </a:r>
            <a:r>
              <a:rPr lang="en-US" altLang="en-US" sz="1800" dirty="0">
                <a:solidFill>
                  <a:srgbClr val="AC3020"/>
                </a:solidFill>
                <a:latin typeface="Calibri" panose="020F0502020204030204"/>
              </a:rPr>
              <a:t>inform decision-making and planning</a:t>
            </a:r>
            <a:r>
              <a:rPr lang="en-US" altLang="en-US" sz="1800" dirty="0">
                <a:solidFill>
                  <a:prstClr val="black">
                    <a:lumMod val="95000"/>
                  </a:prstClr>
                </a:solidFill>
                <a:latin typeface="Calibri" panose="020F0502020204030204"/>
              </a:rPr>
              <a:t>, </a:t>
            </a:r>
            <a:r>
              <a:rPr lang="en-US" altLang="en-US" sz="1800" dirty="0">
                <a:solidFill>
                  <a:srgbClr val="0C234B"/>
                </a:solidFill>
                <a:latin typeface="Calibri" panose="020F0502020204030204"/>
              </a:rPr>
              <a:t>encourages faculty, staff, student, alumni and community-partner involvement in evaluation activities, ensures that </a:t>
            </a:r>
            <a:r>
              <a:rPr lang="en-US" altLang="en-US" sz="1800" dirty="0">
                <a:solidFill>
                  <a:srgbClr val="AC3020"/>
                </a:solidFill>
                <a:latin typeface="Calibri" panose="020F0502020204030204"/>
              </a:rPr>
              <a:t>data are collected systematically</a:t>
            </a:r>
            <a:r>
              <a:rPr lang="en-US" altLang="en-US" sz="1800" dirty="0">
                <a:solidFill>
                  <a:srgbClr val="0C234B"/>
                </a:solidFill>
                <a:latin typeface="Calibri" panose="020F0502020204030204"/>
              </a:rPr>
              <a:t>, and ensures that </a:t>
            </a:r>
            <a:r>
              <a:rPr lang="en-US" altLang="en-US" sz="1800" dirty="0">
                <a:solidFill>
                  <a:srgbClr val="AC3020"/>
                </a:solidFill>
                <a:latin typeface="Calibri" panose="020F0502020204030204"/>
              </a:rPr>
              <a:t>systems are in place </a:t>
            </a:r>
            <a:r>
              <a:rPr lang="en-US" altLang="en-US" sz="1800" dirty="0">
                <a:solidFill>
                  <a:srgbClr val="0C234B"/>
                </a:solidFill>
                <a:latin typeface="Calibri" panose="020F0502020204030204"/>
              </a:rPr>
              <a:t>to collect necessary data.</a:t>
            </a:r>
            <a:endParaRPr lang="en-US" altLang="en-US" sz="1800" dirty="0">
              <a:solidFill>
                <a:prstClr val="black">
                  <a:lumMod val="95000"/>
                </a:prstClr>
              </a:solidFill>
              <a:latin typeface="Calibri" panose="020F0502020204030204"/>
            </a:endParaRPr>
          </a:p>
          <a:p>
            <a:pPr marL="557213" lvl="1" indent="-214313" algn="l" defTabSz="342900">
              <a:buClr>
                <a:srgbClr val="0C234B"/>
              </a:buClr>
              <a:buFont typeface="Arial" panose="020B0604020202020204" pitchFamily="34" charset="0"/>
              <a:buChar char="•"/>
            </a:pPr>
            <a:r>
              <a:rPr lang="en-US" altLang="en-US" sz="1800" u="sng" dirty="0">
                <a:solidFill>
                  <a:srgbClr val="0C234B"/>
                </a:solidFill>
                <a:latin typeface="Calibri" panose="020F0502020204030204"/>
              </a:rPr>
              <a:t>Membership</a:t>
            </a:r>
            <a:r>
              <a:rPr lang="en-US" altLang="en-US" sz="1800" dirty="0">
                <a:solidFill>
                  <a:srgbClr val="0C234B"/>
                </a:solidFill>
                <a:latin typeface="Calibri" panose="020F0502020204030204"/>
              </a:rPr>
              <a:t>: Associate Dean for Research (Chair), Associate Dean for Academic Affairs, Associate Dean of Community Programs and Dean, Phoenix Campus, Assistant Dean Students and Alumni Affairs, Assistant Dean of Finance, Director, Information Technology, Special Assistant to the Dean.</a:t>
            </a:r>
          </a:p>
          <a:p>
            <a:pPr marL="557213" lvl="1" indent="-214313" algn="l" defTabSz="342900">
              <a:buClr>
                <a:srgbClr val="0C234B"/>
              </a:buClr>
              <a:buFont typeface="Arial" panose="020B0604020202020204" pitchFamily="34" charset="0"/>
              <a:buChar char="•"/>
            </a:pPr>
            <a:r>
              <a:rPr lang="en-US" altLang="en-US" sz="1800" dirty="0">
                <a:solidFill>
                  <a:srgbClr val="0C234B"/>
                </a:solidFill>
                <a:latin typeface="Calibri" panose="020F0502020204030204"/>
              </a:rPr>
              <a:t>Based on established metrics,</a:t>
            </a:r>
            <a:r>
              <a:rPr lang="en-US" altLang="en-US" sz="1800" dirty="0">
                <a:solidFill>
                  <a:prstClr val="black">
                    <a:lumMod val="95000"/>
                  </a:prstClr>
                </a:solidFill>
                <a:latin typeface="Calibri" panose="020F0502020204030204"/>
              </a:rPr>
              <a:t> </a:t>
            </a:r>
            <a:r>
              <a:rPr lang="en-US" altLang="en-US" sz="1800" dirty="0">
                <a:solidFill>
                  <a:srgbClr val="AC3020"/>
                </a:solidFill>
                <a:latin typeface="Calibri" panose="020F0502020204030204"/>
              </a:rPr>
              <a:t>data analyst produces tables and reports </a:t>
            </a:r>
            <a:r>
              <a:rPr lang="en-US" altLang="en-US" sz="1800" dirty="0">
                <a:solidFill>
                  <a:srgbClr val="0C234B"/>
                </a:solidFill>
                <a:latin typeface="Calibri" panose="020F0502020204030204"/>
              </a:rPr>
              <a:t>for the Evaluation Committee’s review and dissemination</a:t>
            </a:r>
            <a:r>
              <a:rPr lang="en-US" altLang="en-US" sz="1500" dirty="0">
                <a:solidFill>
                  <a:srgbClr val="0C234B"/>
                </a:solidFill>
                <a:latin typeface="Calibri" panose="020F0502020204030204"/>
              </a:rPr>
              <a:t>.</a:t>
            </a:r>
          </a:p>
          <a:p>
            <a:pPr marL="257175" indent="-257175" algn="l" defTabSz="342900"/>
            <a:endParaRPr lang="en-US" altLang="en-US" sz="1650" b="1" dirty="0">
              <a:solidFill>
                <a:prstClr val="black">
                  <a:lumMod val="95000"/>
                </a:prstClr>
              </a:solidFill>
            </a:endParaRPr>
          </a:p>
          <a:p>
            <a:pPr marL="257175" indent="-257175" algn="l" defTabSz="342900"/>
            <a:endParaRPr lang="en-US" altLang="en-US" sz="1650" b="1" dirty="0">
              <a:solidFill>
                <a:prstClr val="black">
                  <a:lumMod val="95000"/>
                </a:prstClr>
              </a:solidFill>
            </a:endParaRPr>
          </a:p>
          <a:p>
            <a:pPr marL="257175" indent="-257175" algn="l" defTabSz="342900"/>
            <a:endParaRPr lang="en-US" altLang="en-US" sz="1950" b="1" dirty="0">
              <a:solidFill>
                <a:prstClr val="black">
                  <a:lumMod val="95000"/>
                </a:prstClr>
              </a:solidFill>
            </a:endParaRPr>
          </a:p>
          <a:p>
            <a:pPr marL="257175" indent="-257175" algn="l" defTabSz="342900"/>
            <a:endParaRPr lang="en-US" altLang="en-US" sz="2400" dirty="0">
              <a:solidFill>
                <a:prstClr val="black">
                  <a:lumMod val="95000"/>
                </a:prstClr>
              </a:solidFill>
            </a:endParaRPr>
          </a:p>
          <a:p>
            <a:pPr marL="557213" lvl="1" indent="-214313" defTabSz="342900"/>
            <a:endParaRPr lang="en-US" altLang="en-US" sz="1200" dirty="0"/>
          </a:p>
          <a:p>
            <a:pPr marL="557213" lvl="1" indent="-214313" defTabSz="342900"/>
            <a:endParaRPr lang="en-US" altLang="en-US" sz="1200" dirty="0"/>
          </a:p>
        </p:txBody>
      </p:sp>
      <p:pic>
        <p:nvPicPr>
          <p:cNvPr id="5" name="Picture 4">
            <a:extLst>
              <a:ext uri="{FF2B5EF4-FFF2-40B4-BE49-F238E27FC236}">
                <a16:creationId xmlns:a16="http://schemas.microsoft.com/office/drawing/2014/main" id="{9B0CBD52-125C-9E44-8BCA-07AAD0F658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396" y="5287650"/>
            <a:ext cx="2566010" cy="490393"/>
          </a:xfrm>
          <a:prstGeom prst="rect">
            <a:avLst/>
          </a:prstGeom>
        </p:spPr>
      </p:pic>
    </p:spTree>
    <p:extLst>
      <p:ext uri="{BB962C8B-B14F-4D97-AF65-F5344CB8AC3E}">
        <p14:creationId xmlns:p14="http://schemas.microsoft.com/office/powerpoint/2010/main" val="244761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F992-323D-4732-9C60-1F641D6378FE}"/>
              </a:ext>
            </a:extLst>
          </p:cNvPr>
          <p:cNvSpPr>
            <a:spLocks noGrp="1"/>
          </p:cNvSpPr>
          <p:nvPr>
            <p:ph type="title"/>
          </p:nvPr>
        </p:nvSpPr>
        <p:spPr>
          <a:xfrm>
            <a:off x="0" y="947044"/>
            <a:ext cx="8745718" cy="484301"/>
          </a:xfrm>
        </p:spPr>
        <p:txBody>
          <a:bodyPr>
            <a:noAutofit/>
          </a:bodyPr>
          <a:lstStyle/>
          <a:p>
            <a:r>
              <a:rPr lang="en-US" altLang="en-US" sz="3000" b="1" dirty="0"/>
              <a:t>MEZCOPH Evaluation Objectives</a:t>
            </a:r>
            <a:endParaRPr lang="en-US" sz="3000" b="1" dirty="0"/>
          </a:p>
        </p:txBody>
      </p:sp>
      <p:graphicFrame>
        <p:nvGraphicFramePr>
          <p:cNvPr id="8" name="Content Placeholder 7">
            <a:extLst>
              <a:ext uri="{FF2B5EF4-FFF2-40B4-BE49-F238E27FC236}">
                <a16:creationId xmlns:a16="http://schemas.microsoft.com/office/drawing/2014/main" id="{BCBA46D0-4F3A-4F1F-8E61-3426DE806BF0}"/>
              </a:ext>
            </a:extLst>
          </p:cNvPr>
          <p:cNvGraphicFramePr>
            <a:graphicFrameLocks noGrp="1"/>
          </p:cNvGraphicFramePr>
          <p:nvPr>
            <p:ph idx="1"/>
          </p:nvPr>
        </p:nvGraphicFramePr>
        <p:xfrm>
          <a:off x="56561" y="1431345"/>
          <a:ext cx="9028523" cy="4504205"/>
        </p:xfrm>
        <a:graphic>
          <a:graphicData uri="http://schemas.openxmlformats.org/drawingml/2006/table">
            <a:tbl>
              <a:tblPr firstRow="1" bandRow="1">
                <a:tableStyleId>{5C22544A-7EE6-4342-B048-85BDC9FD1C3A}</a:tableStyleId>
              </a:tblPr>
              <a:tblGrid>
                <a:gridCol w="2251702">
                  <a:extLst>
                    <a:ext uri="{9D8B030D-6E8A-4147-A177-3AD203B41FA5}">
                      <a16:colId xmlns:a16="http://schemas.microsoft.com/office/drawing/2014/main" val="3649432940"/>
                    </a:ext>
                  </a:extLst>
                </a:gridCol>
                <a:gridCol w="2367544">
                  <a:extLst>
                    <a:ext uri="{9D8B030D-6E8A-4147-A177-3AD203B41FA5}">
                      <a16:colId xmlns:a16="http://schemas.microsoft.com/office/drawing/2014/main" val="674958463"/>
                    </a:ext>
                  </a:extLst>
                </a:gridCol>
                <a:gridCol w="2712452">
                  <a:extLst>
                    <a:ext uri="{9D8B030D-6E8A-4147-A177-3AD203B41FA5}">
                      <a16:colId xmlns:a16="http://schemas.microsoft.com/office/drawing/2014/main" val="3061879393"/>
                    </a:ext>
                  </a:extLst>
                </a:gridCol>
                <a:gridCol w="1696825">
                  <a:extLst>
                    <a:ext uri="{9D8B030D-6E8A-4147-A177-3AD203B41FA5}">
                      <a16:colId xmlns:a16="http://schemas.microsoft.com/office/drawing/2014/main" val="447252701"/>
                    </a:ext>
                  </a:extLst>
                </a:gridCol>
              </a:tblGrid>
              <a:tr h="835249">
                <a:tc>
                  <a:txBody>
                    <a:bodyPr/>
                    <a:lstStyle/>
                    <a:p>
                      <a:r>
                        <a:rPr lang="en-US" sz="2100" b="1" dirty="0">
                          <a:solidFill>
                            <a:schemeClr val="bg1"/>
                          </a:solidFill>
                        </a:rPr>
                        <a:t>Instruction</a:t>
                      </a:r>
                    </a:p>
                  </a:txBody>
                  <a:tcPr marL="68580" marR="68580" marT="34290" marB="34290">
                    <a:solidFill>
                      <a:srgbClr val="0C234B"/>
                    </a:solidFill>
                  </a:tcPr>
                </a:tc>
                <a:tc>
                  <a:txBody>
                    <a:bodyPr/>
                    <a:lstStyle/>
                    <a:p>
                      <a:r>
                        <a:rPr lang="en-US" sz="2100" b="1" dirty="0">
                          <a:solidFill>
                            <a:schemeClr val="bg1"/>
                          </a:solidFill>
                        </a:rPr>
                        <a:t>Research</a:t>
                      </a:r>
                    </a:p>
                  </a:txBody>
                  <a:tcPr marL="68580" marR="68580" marT="34290" marB="34290">
                    <a:solidFill>
                      <a:srgbClr val="0C234B"/>
                    </a:solidFill>
                  </a:tcPr>
                </a:tc>
                <a:tc>
                  <a:txBody>
                    <a:bodyPr/>
                    <a:lstStyle/>
                    <a:p>
                      <a:r>
                        <a:rPr lang="en-US" sz="2100" b="1" dirty="0">
                          <a:solidFill>
                            <a:schemeClr val="bg1"/>
                          </a:solidFill>
                        </a:rPr>
                        <a:t>Service/Community Engagement</a:t>
                      </a:r>
                    </a:p>
                  </a:txBody>
                  <a:tcPr marL="68580" marR="68580" marT="34290" marB="34290">
                    <a:solidFill>
                      <a:srgbClr val="0C234B"/>
                    </a:solidFill>
                  </a:tcPr>
                </a:tc>
                <a:tc>
                  <a:txBody>
                    <a:bodyPr/>
                    <a:lstStyle/>
                    <a:p>
                      <a:r>
                        <a:rPr lang="en-US" sz="2100" b="1" dirty="0">
                          <a:solidFill>
                            <a:schemeClr val="bg1"/>
                          </a:solidFill>
                        </a:rPr>
                        <a:t>Diversity</a:t>
                      </a:r>
                    </a:p>
                  </a:txBody>
                  <a:tcPr marL="68580" marR="68580" marT="34290" marB="34290">
                    <a:solidFill>
                      <a:srgbClr val="0C234B"/>
                    </a:solidFill>
                  </a:tcPr>
                </a:tc>
                <a:extLst>
                  <a:ext uri="{0D108BD9-81ED-4DB2-BD59-A6C34878D82A}">
                    <a16:rowId xmlns:a16="http://schemas.microsoft.com/office/drawing/2014/main" val="480087381"/>
                  </a:ext>
                </a:extLst>
              </a:tr>
              <a:tr h="747629">
                <a:tc>
                  <a:txBody>
                    <a:bodyPr/>
                    <a:lstStyle/>
                    <a:p>
                      <a:r>
                        <a:rPr lang="en-US" sz="900" b="1" dirty="0"/>
                        <a:t>Recruit and Matriculate an Ethnically, Geographically, Socioeconomically and Academically Diverse and Qualified Student Body </a:t>
                      </a:r>
                    </a:p>
                  </a:txBody>
                  <a:tcPr marL="68580" marR="68580" marT="34290" marB="34290">
                    <a:solidFill>
                      <a:srgbClr val="0C234B">
                        <a:alpha val="32157"/>
                      </a:srgbClr>
                    </a:solidFill>
                  </a:tcPr>
                </a:tc>
                <a:tc>
                  <a:txBody>
                    <a:bodyPr/>
                    <a:lstStyle/>
                    <a:p>
                      <a:r>
                        <a:rPr lang="en-US" sz="900" b="1" dirty="0"/>
                        <a:t>Expenditures on externally funded grants &amp; contracts (with MEZCOPH PI) will average at least $250,000 annually per TE/T faculty member. </a:t>
                      </a:r>
                    </a:p>
                  </a:txBody>
                  <a:tcPr marL="68580" marR="68580" marT="34290" marB="34290">
                    <a:solidFill>
                      <a:srgbClr val="0C234B">
                        <a:alpha val="32157"/>
                      </a:srgbClr>
                    </a:solidFill>
                  </a:tcPr>
                </a:tc>
                <a:tc>
                  <a:txBody>
                    <a:bodyPr/>
                    <a:lstStyle/>
                    <a:p>
                      <a:r>
                        <a:rPr lang="en-US" sz="900" b="1" dirty="0"/>
                        <a:t>Have faculty and academic professionals are involved in community engagement, outreach, practice and service activities</a:t>
                      </a:r>
                    </a:p>
                  </a:txBody>
                  <a:tcPr marL="68580" marR="68580" marT="34290" marB="34290">
                    <a:solidFill>
                      <a:srgbClr val="0C234B">
                        <a:alpha val="32157"/>
                      </a:srgbClr>
                    </a:solidFill>
                  </a:tcPr>
                </a:tc>
                <a:tc>
                  <a:txBody>
                    <a:bodyPr/>
                    <a:lstStyle/>
                    <a:p>
                      <a:r>
                        <a:rPr lang="en-US" sz="900" b="1" dirty="0"/>
                        <a:t>Develop and Sustain a Diverse and Robust Academic Community</a:t>
                      </a:r>
                    </a:p>
                  </a:txBody>
                  <a:tcPr marL="68580" marR="68580" marT="34290" marB="34290">
                    <a:solidFill>
                      <a:srgbClr val="0C234B">
                        <a:alpha val="32157"/>
                      </a:srgbClr>
                    </a:solidFill>
                  </a:tcPr>
                </a:tc>
                <a:extLst>
                  <a:ext uri="{0D108BD9-81ED-4DB2-BD59-A6C34878D82A}">
                    <a16:rowId xmlns:a16="http://schemas.microsoft.com/office/drawing/2014/main" val="418087439"/>
                  </a:ext>
                </a:extLst>
              </a:tr>
              <a:tr h="863927">
                <a:tc>
                  <a:txBody>
                    <a:bodyPr/>
                    <a:lstStyle/>
                    <a:p>
                      <a:r>
                        <a:rPr lang="en-US" sz="900" b="1" dirty="0"/>
                        <a:t>Educate individuals for successful public health professional, research and academic careers.</a:t>
                      </a:r>
                    </a:p>
                  </a:txBody>
                  <a:tcPr marL="68580" marR="68580" marT="34290" marB="34290">
                    <a:solidFill>
                      <a:srgbClr val="0C234B">
                        <a:alpha val="12941"/>
                      </a:srgbClr>
                    </a:solidFill>
                  </a:tcPr>
                </a:tc>
                <a:tc>
                  <a:txBody>
                    <a:bodyPr/>
                    <a:lstStyle/>
                    <a:p>
                      <a:r>
                        <a:rPr lang="en-US" sz="900" b="1" dirty="0"/>
                        <a:t>Primary faculty (at least half-time) will, on average, be externally funded for at least 30% time for research, training and/or other scholarly activity</a:t>
                      </a:r>
                    </a:p>
                    <a:p>
                      <a:endParaRPr lang="en-US" sz="900" b="1" dirty="0"/>
                    </a:p>
                  </a:txBody>
                  <a:tcPr marL="68580" marR="68580" marT="34290" marB="34290">
                    <a:solidFill>
                      <a:srgbClr val="0C234B">
                        <a:alpha val="12941"/>
                      </a:srgbClr>
                    </a:solidFill>
                  </a:tcPr>
                </a:tc>
                <a:tc>
                  <a:txBody>
                    <a:bodyPr/>
                    <a:lstStyle/>
                    <a:p>
                      <a:r>
                        <a:rPr lang="en-US" sz="900" b="1" dirty="0"/>
                        <a:t>Have undergraduate public health and MPH student internships that are community-based.</a:t>
                      </a:r>
                    </a:p>
                  </a:txBody>
                  <a:tcPr marL="68580" marR="68580" marT="34290" marB="34290">
                    <a:solidFill>
                      <a:srgbClr val="0C234B">
                        <a:alpha val="12941"/>
                      </a:srgbClr>
                    </a:solidFill>
                  </a:tcPr>
                </a:tc>
                <a:tc>
                  <a:txBody>
                    <a:bodyPr/>
                    <a:lstStyle/>
                    <a:p>
                      <a:r>
                        <a:rPr lang="en-US" sz="900" b="1" dirty="0"/>
                        <a:t>Actively maintain a stable, fair and equitable organization that supports the programs, practice and policies of MEZCOPH.</a:t>
                      </a:r>
                    </a:p>
                  </a:txBody>
                  <a:tcPr marL="68580" marR="68580" marT="34290" marB="34290">
                    <a:solidFill>
                      <a:srgbClr val="0C234B">
                        <a:alpha val="12941"/>
                      </a:srgbClr>
                    </a:solidFill>
                  </a:tcPr>
                </a:tc>
                <a:extLst>
                  <a:ext uri="{0D108BD9-81ED-4DB2-BD59-A6C34878D82A}">
                    <a16:rowId xmlns:a16="http://schemas.microsoft.com/office/drawing/2014/main" val="2791064886"/>
                  </a:ext>
                </a:extLst>
              </a:tr>
              <a:tr h="1165860">
                <a:tc>
                  <a:txBody>
                    <a:bodyPr/>
                    <a:lstStyle/>
                    <a:p>
                      <a:r>
                        <a:rPr lang="en-US" sz="900" b="1" dirty="0"/>
                        <a:t>Foster the Success of Our Students</a:t>
                      </a:r>
                    </a:p>
                  </a:txBody>
                  <a:tcPr marL="68580" marR="68580" marT="34290" marB="34290">
                    <a:solidFill>
                      <a:srgbClr val="0C234B">
                        <a:alpha val="32157"/>
                      </a:srgbClr>
                    </a:solidFill>
                  </a:tcPr>
                </a:tc>
                <a:tc>
                  <a:txBody>
                    <a:bodyPr/>
                    <a:lstStyle/>
                    <a:p>
                      <a:r>
                        <a:rPr lang="en-US" sz="900" b="1" dirty="0"/>
                        <a:t>Tenured and tenure-track faculty will publish on average at least three peer-reviewed articles per year.</a:t>
                      </a:r>
                    </a:p>
                    <a:p>
                      <a:endParaRPr lang="en-US" sz="900" b="1" dirty="0"/>
                    </a:p>
                  </a:txBody>
                  <a:tcPr marL="68580" marR="68580" marT="34290" marB="34290">
                    <a:solidFill>
                      <a:srgbClr val="0C234B">
                        <a:alpha val="32157"/>
                      </a:srgbClr>
                    </a:solidFill>
                  </a:tcPr>
                </a:tc>
                <a:tc>
                  <a:txBody>
                    <a:bodyPr/>
                    <a:lstStyle/>
                    <a:p>
                      <a:r>
                        <a:rPr lang="en-US" sz="900" b="1" dirty="0"/>
                        <a:t>Provide workforce development/continuing education activities.</a:t>
                      </a:r>
                    </a:p>
                  </a:txBody>
                  <a:tcPr marL="68580" marR="68580" marT="34290" marB="34290">
                    <a:solidFill>
                      <a:srgbClr val="0C234B">
                        <a:alpha val="32157"/>
                      </a:srgbClr>
                    </a:solidFill>
                  </a:tcPr>
                </a:tc>
                <a:tc>
                  <a:txBody>
                    <a:bodyPr/>
                    <a:lstStyle/>
                    <a:p>
                      <a:r>
                        <a:rPr lang="en-US" sz="900" b="1" dirty="0"/>
                        <a:t>Stand as a model of equity and inclusion by creating a scholarly community that understands values and respects all individuals so students, faculty and staff can achieve their full potential as public health leaders.</a:t>
                      </a:r>
                    </a:p>
                  </a:txBody>
                  <a:tcPr marL="68580" marR="68580" marT="34290" marB="34290">
                    <a:solidFill>
                      <a:srgbClr val="0C234B">
                        <a:alpha val="32157"/>
                      </a:srgbClr>
                    </a:solidFill>
                  </a:tcPr>
                </a:tc>
                <a:extLst>
                  <a:ext uri="{0D108BD9-81ED-4DB2-BD59-A6C34878D82A}">
                    <a16:rowId xmlns:a16="http://schemas.microsoft.com/office/drawing/2014/main" val="3401146596"/>
                  </a:ext>
                </a:extLst>
              </a:tr>
              <a:tr h="891540">
                <a:tc>
                  <a:txBody>
                    <a:bodyPr/>
                    <a:lstStyle/>
                    <a:p>
                      <a:r>
                        <a:rPr lang="en-US" sz="900" b="1" dirty="0"/>
                        <a:t>Provide well trained and qualified course instructors.</a:t>
                      </a:r>
                    </a:p>
                  </a:txBody>
                  <a:tcPr marL="68580" marR="68580" marT="34290" marB="34290">
                    <a:solidFill>
                      <a:srgbClr val="0C234B">
                        <a:alpha val="12941"/>
                      </a:srgbClr>
                    </a:solidFill>
                  </a:tcPr>
                </a:tc>
                <a:tc>
                  <a:txBody>
                    <a:bodyPr/>
                    <a:lstStyle/>
                    <a:p>
                      <a:r>
                        <a:rPr lang="en-US" sz="900" b="1" dirty="0"/>
                        <a:t>At graduation, at least 40% of our students will have participated in a research project (as part of a class or outside of the classroom), given a scientific presentation or were an author or coauthor of a publication.</a:t>
                      </a:r>
                    </a:p>
                    <a:p>
                      <a:endParaRPr lang="en-US" sz="900" b="1" dirty="0"/>
                    </a:p>
                  </a:txBody>
                  <a:tcPr marL="68580" marR="68580" marT="34290" marB="34290">
                    <a:solidFill>
                      <a:srgbClr val="0C234B">
                        <a:alpha val="12941"/>
                      </a:srgbClr>
                    </a:solidFill>
                  </a:tcPr>
                </a:tc>
                <a:tc>
                  <a:txBody>
                    <a:bodyPr/>
                    <a:lstStyle/>
                    <a:p>
                      <a:endParaRPr lang="en-US" sz="1000" dirty="0"/>
                    </a:p>
                  </a:txBody>
                  <a:tcPr marL="68580" marR="68580" marT="34290" marB="34290">
                    <a:solidFill>
                      <a:srgbClr val="0C234B">
                        <a:alpha val="12941"/>
                      </a:srgbClr>
                    </a:solidFill>
                  </a:tcPr>
                </a:tc>
                <a:tc>
                  <a:txBody>
                    <a:bodyPr/>
                    <a:lstStyle/>
                    <a:p>
                      <a:endParaRPr lang="en-US" sz="1000" dirty="0"/>
                    </a:p>
                  </a:txBody>
                  <a:tcPr marL="68580" marR="68580" marT="34290" marB="34290">
                    <a:solidFill>
                      <a:srgbClr val="0C234B">
                        <a:alpha val="12941"/>
                      </a:srgbClr>
                    </a:solidFill>
                  </a:tcPr>
                </a:tc>
                <a:extLst>
                  <a:ext uri="{0D108BD9-81ED-4DB2-BD59-A6C34878D82A}">
                    <a16:rowId xmlns:a16="http://schemas.microsoft.com/office/drawing/2014/main" val="4255209025"/>
                  </a:ext>
                </a:extLst>
              </a:tr>
            </a:tbl>
          </a:graphicData>
        </a:graphic>
      </p:graphicFrame>
      <p:pic>
        <p:nvPicPr>
          <p:cNvPr id="5" name="Picture 4">
            <a:extLst>
              <a:ext uri="{FF2B5EF4-FFF2-40B4-BE49-F238E27FC236}">
                <a16:creationId xmlns:a16="http://schemas.microsoft.com/office/drawing/2014/main" id="{4B03CADC-0708-F048-A861-DC4BB1EE8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396" y="5287650"/>
            <a:ext cx="2566010" cy="490393"/>
          </a:xfrm>
          <a:prstGeom prst="rect">
            <a:avLst/>
          </a:prstGeom>
        </p:spPr>
      </p:pic>
    </p:spTree>
    <p:extLst>
      <p:ext uri="{BB962C8B-B14F-4D97-AF65-F5344CB8AC3E}">
        <p14:creationId xmlns:p14="http://schemas.microsoft.com/office/powerpoint/2010/main" val="125034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31">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3">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35">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37">
            <a:extLst>
              <a:ext uri="{FF2B5EF4-FFF2-40B4-BE49-F238E27FC236}">
                <a16:creationId xmlns:a16="http://schemas.microsoft.com/office/drawing/2014/main" id="{5BB74D4E-F243-4A10-813D-500A14025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4" name="Rectangle 39">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1">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485678"/>
            <a:ext cx="3131058"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5E8-74C8-4974-8D64-81D661D80E3F}"/>
              </a:ext>
            </a:extLst>
          </p:cNvPr>
          <p:cNvSpPr>
            <a:spLocks noGrp="1"/>
          </p:cNvSpPr>
          <p:nvPr>
            <p:ph type="title"/>
          </p:nvPr>
        </p:nvSpPr>
        <p:spPr>
          <a:xfrm>
            <a:off x="719367" y="1113764"/>
            <a:ext cx="2452312" cy="4624327"/>
          </a:xfrm>
        </p:spPr>
        <p:txBody>
          <a:bodyPr vert="horz" lIns="91440" tIns="45720" rIns="91440" bIns="45720" rtlCol="0" anchor="ctr">
            <a:normAutofit/>
          </a:bodyPr>
          <a:lstStyle/>
          <a:p>
            <a:r>
              <a:rPr lang="en-US" sz="2800" cap="all">
                <a:solidFill>
                  <a:srgbClr val="FFFFFF"/>
                </a:solidFill>
              </a:rPr>
              <a:t>Criterion B5: Defining Evaluation Practices</a:t>
            </a:r>
          </a:p>
        </p:txBody>
      </p:sp>
      <p:sp>
        <p:nvSpPr>
          <p:cNvPr id="3" name="Content Placeholder 2">
            <a:extLst>
              <a:ext uri="{FF2B5EF4-FFF2-40B4-BE49-F238E27FC236}">
                <a16:creationId xmlns:a16="http://schemas.microsoft.com/office/drawing/2014/main" id="{2AE40F63-94EC-4567-B9CB-3C7D11180084}"/>
              </a:ext>
            </a:extLst>
          </p:cNvPr>
          <p:cNvSpPr txBox="1">
            <a:spLocks/>
          </p:cNvSpPr>
          <p:nvPr/>
        </p:nvSpPr>
        <p:spPr>
          <a:xfrm>
            <a:off x="3866928" y="1113764"/>
            <a:ext cx="4581135" cy="462432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800" b="0" kern="1200" cap="none" spc="0">
                <a:ln>
                  <a:noFill/>
                </a:ln>
                <a:solidFill>
                  <a:schemeClr val="tx1"/>
                </a:solidFill>
                <a:effectLst/>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600" b="0" kern="1200" cap="none" spc="0">
                <a:ln>
                  <a:noFill/>
                </a:ln>
                <a:solidFill>
                  <a:schemeClr val="tx1"/>
                </a:solidFill>
                <a:effectLst/>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400" b="0" kern="1200" cap="none" spc="0">
                <a:ln>
                  <a:noFill/>
                </a:ln>
                <a:solidFill>
                  <a:schemeClr val="tx1"/>
                </a:solidFill>
                <a:effectLst/>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Font typeface="Wingdings 2" panose="05020102010507070707" pitchFamily="18" charset="2"/>
              <a:buChar char=""/>
            </a:pPr>
            <a:endParaRPr lang="en-US" dirty="0">
              <a:solidFill>
                <a:schemeClr val="tx2"/>
              </a:solidFill>
            </a:endParaRPr>
          </a:p>
          <a:p>
            <a:pPr marL="0" lvl="1" indent="0">
              <a:buNone/>
            </a:pPr>
            <a:r>
              <a:rPr lang="en-US" sz="3400" dirty="0">
                <a:solidFill>
                  <a:schemeClr val="tx2"/>
                </a:solidFill>
              </a:rPr>
              <a:t>Methods and measures allow for determining effectiveness in advancing unit’s </a:t>
            </a:r>
          </a:p>
          <a:p>
            <a:pPr marL="0" lvl="1" indent="0">
              <a:buNone/>
            </a:pPr>
            <a:r>
              <a:rPr lang="en-US" sz="3400" dirty="0">
                <a:solidFill>
                  <a:srgbClr val="FF0000"/>
                </a:solidFill>
              </a:rPr>
              <a:t>mission and goals</a:t>
            </a:r>
          </a:p>
          <a:p>
            <a:pPr marL="0" indent="0">
              <a:buFont typeface="Wingdings 2" panose="05020102010507070707" pitchFamily="18" charset="2"/>
              <a:buChar char=""/>
            </a:pPr>
            <a:endParaRPr lang="en-US" dirty="0">
              <a:solidFill>
                <a:schemeClr val="tx2"/>
              </a:solidFill>
            </a:endParaRPr>
          </a:p>
        </p:txBody>
      </p:sp>
    </p:spTree>
    <p:extLst>
      <p:ext uri="{BB962C8B-B14F-4D97-AF65-F5344CB8AC3E}">
        <p14:creationId xmlns:p14="http://schemas.microsoft.com/office/powerpoint/2010/main" val="37956880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AC4C-9101-42D6-A0E0-3EBEF3D7F01C}"/>
              </a:ext>
            </a:extLst>
          </p:cNvPr>
          <p:cNvSpPr txBox="1">
            <a:spLocks/>
          </p:cNvSpPr>
          <p:nvPr/>
        </p:nvSpPr>
        <p:spPr>
          <a:xfrm>
            <a:off x="1365708" y="917335"/>
            <a:ext cx="6172200" cy="533804"/>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rgbClr val="0C234B"/>
                </a:solidFill>
                <a:latin typeface="Verdana"/>
                <a:ea typeface="+mj-ea"/>
                <a:cs typeface="Verdana"/>
              </a:defRPr>
            </a:lvl1pPr>
          </a:lstStyle>
          <a:p>
            <a:pPr defTabSz="342900"/>
            <a:r>
              <a:rPr lang="en-US" altLang="en-US" sz="3300" dirty="0">
                <a:solidFill>
                  <a:srgbClr val="002060"/>
                </a:solidFill>
                <a:latin typeface="Calibri Light" panose="020F0302020204030204"/>
                <a:cs typeface="Calibri" panose="020F0502020204030204" pitchFamily="34" charset="0"/>
              </a:rPr>
              <a:t>SOURCES OF DATA</a:t>
            </a:r>
            <a:endParaRPr lang="en-US" altLang="en-US" sz="2700" dirty="0">
              <a:solidFill>
                <a:srgbClr val="002060"/>
              </a:solidFill>
              <a:latin typeface="Calibri Light" panose="020F0302020204030204"/>
              <a:cs typeface="Calibri" panose="020F0502020204030204" pitchFamily="34" charset="0"/>
            </a:endParaRPr>
          </a:p>
        </p:txBody>
      </p:sp>
      <p:pic>
        <p:nvPicPr>
          <p:cNvPr id="5" name="Picture 4">
            <a:extLst>
              <a:ext uri="{FF2B5EF4-FFF2-40B4-BE49-F238E27FC236}">
                <a16:creationId xmlns:a16="http://schemas.microsoft.com/office/drawing/2014/main" id="{47E5C230-B6E0-0A44-B395-2B7ABC33FE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396" y="5287650"/>
            <a:ext cx="2566010" cy="490393"/>
          </a:xfrm>
          <a:prstGeom prst="rect">
            <a:avLst/>
          </a:prstGeom>
        </p:spPr>
      </p:pic>
      <p:pic>
        <p:nvPicPr>
          <p:cNvPr id="6" name="Picture 5" descr="Diagram&#10;&#10;Description automatically generated">
            <a:extLst>
              <a:ext uri="{FF2B5EF4-FFF2-40B4-BE49-F238E27FC236}">
                <a16:creationId xmlns:a16="http://schemas.microsoft.com/office/drawing/2014/main" id="{E60F156F-CC5D-4813-8B05-F8504D4166F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3189" y="1394578"/>
            <a:ext cx="8045777" cy="3945118"/>
          </a:xfrm>
          <a:prstGeom prst="rect">
            <a:avLst/>
          </a:prstGeom>
        </p:spPr>
      </p:pic>
    </p:spTree>
    <p:extLst>
      <p:ext uri="{BB962C8B-B14F-4D97-AF65-F5344CB8AC3E}">
        <p14:creationId xmlns:p14="http://schemas.microsoft.com/office/powerpoint/2010/main" val="33450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AC4C-9101-42D6-A0E0-3EBEF3D7F01C}"/>
              </a:ext>
            </a:extLst>
          </p:cNvPr>
          <p:cNvSpPr txBox="1">
            <a:spLocks/>
          </p:cNvSpPr>
          <p:nvPr/>
        </p:nvSpPr>
        <p:spPr>
          <a:xfrm>
            <a:off x="1572498" y="1411015"/>
            <a:ext cx="6172200" cy="614138"/>
          </a:xfrm>
          <a:prstGeom prst="rect">
            <a:avLst/>
          </a:prstGeom>
        </p:spPr>
        <p:txBody>
          <a:bodyPr>
            <a:normAutofit fontScale="97500"/>
          </a:bodyPr>
          <a:lstStyle>
            <a:lvl1pPr algn="ctr" defTabSz="457200" rtl="0" eaLnBrk="1" latinLnBrk="0" hangingPunct="1">
              <a:spcBef>
                <a:spcPct val="0"/>
              </a:spcBef>
              <a:buNone/>
              <a:defRPr sz="3600" b="1" kern="1200">
                <a:solidFill>
                  <a:srgbClr val="0C234B"/>
                </a:solidFill>
                <a:latin typeface="Verdana"/>
                <a:ea typeface="+mj-ea"/>
                <a:cs typeface="Verdana"/>
              </a:defRPr>
            </a:lvl1pPr>
          </a:lstStyle>
          <a:p>
            <a:pPr defTabSz="342900"/>
            <a:r>
              <a:rPr lang="en-US" altLang="en-US" sz="3300" dirty="0">
                <a:solidFill>
                  <a:srgbClr val="002060"/>
                </a:solidFill>
                <a:latin typeface="Calibri Light" panose="020F0302020204030204"/>
              </a:rPr>
              <a:t>DATA PRESENTATION</a:t>
            </a:r>
            <a:endParaRPr lang="en-US" altLang="en-US" sz="2700" dirty="0">
              <a:solidFill>
                <a:srgbClr val="002060"/>
              </a:solidFill>
              <a:latin typeface="Calibri Light" panose="020F0302020204030204"/>
            </a:endParaRPr>
          </a:p>
        </p:txBody>
      </p:sp>
      <p:sp>
        <p:nvSpPr>
          <p:cNvPr id="3" name="Content Placeholder 2">
            <a:extLst>
              <a:ext uri="{FF2B5EF4-FFF2-40B4-BE49-F238E27FC236}">
                <a16:creationId xmlns:a16="http://schemas.microsoft.com/office/drawing/2014/main" id="{4A4C3E65-2E82-473D-B69D-C6EB08217CB5}"/>
              </a:ext>
            </a:extLst>
          </p:cNvPr>
          <p:cNvSpPr txBox="1">
            <a:spLocks/>
          </p:cNvSpPr>
          <p:nvPr/>
        </p:nvSpPr>
        <p:spPr>
          <a:xfrm>
            <a:off x="373960" y="2025153"/>
            <a:ext cx="8396081" cy="3289798"/>
          </a:xfrm>
          <a:prstGeom prst="rect">
            <a:avLst/>
          </a:prstGeom>
        </p:spPr>
        <p:txBody>
          <a:bodyPr>
            <a:normAutofit/>
          </a:bodyPr>
          <a:lstStyle>
            <a:lvl1pPr marL="342900" indent="-342900" algn="ctr" defTabSz="457200" rtl="0" eaLnBrk="1" latinLnBrk="0" hangingPunct="1">
              <a:spcBef>
                <a:spcPct val="20000"/>
              </a:spcBef>
              <a:buClr>
                <a:srgbClr val="AB0520"/>
              </a:buClr>
              <a:buFont typeface="Arial"/>
              <a:buChar char="•"/>
              <a:defRPr sz="2000" kern="1200">
                <a:solidFill>
                  <a:srgbClr val="6F868D"/>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6F868D"/>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algn="l" defTabSz="342900">
              <a:buNone/>
            </a:pPr>
            <a:endParaRPr lang="en-US" altLang="en-US" sz="1500" b="1" dirty="0">
              <a:solidFill>
                <a:prstClr val="black">
                  <a:lumMod val="95000"/>
                </a:prstClr>
              </a:solidFill>
            </a:endParaRPr>
          </a:p>
          <a:p>
            <a:pPr marL="557213" lvl="1" indent="-214313" algn="l" defTabSz="342900">
              <a:buClr>
                <a:srgbClr val="0C234B"/>
              </a:buClr>
              <a:buFont typeface="Arial" panose="020B0604020202020204" pitchFamily="34" charset="0"/>
              <a:buChar char="•"/>
            </a:pPr>
            <a:r>
              <a:rPr lang="en-US" altLang="en-US" sz="1800" dirty="0">
                <a:solidFill>
                  <a:srgbClr val="002060"/>
                </a:solidFill>
                <a:latin typeface="Calibri" panose="020F0502020204030204"/>
              </a:rPr>
              <a:t>In April and October of every year, evaluation data are presented and discussed at the MEZCOPH Executive Council meeting (members includes Chair of the faculty, chair of the staff council, 2 students (chair of the Student Public Health Alliance and representative of the Students’ Affairs Committee); Chair of the Committee on Inclusion Excellence; Community member, Research Center directors, and the administrative leadership of the College).</a:t>
            </a:r>
          </a:p>
          <a:p>
            <a:pPr marL="342900" lvl="1" indent="0" algn="l" defTabSz="342900">
              <a:buClr>
                <a:srgbClr val="0C234B"/>
              </a:buClr>
              <a:buNone/>
            </a:pPr>
            <a:endParaRPr lang="en-US" altLang="en-US" sz="1800" dirty="0">
              <a:solidFill>
                <a:srgbClr val="002060"/>
              </a:solidFill>
              <a:latin typeface="Calibri" panose="020F0502020204030204"/>
            </a:endParaRPr>
          </a:p>
          <a:p>
            <a:pPr marL="557213" lvl="1" indent="-214313" algn="l" defTabSz="342900">
              <a:buClr>
                <a:srgbClr val="0C234B"/>
              </a:buClr>
              <a:buFont typeface="Arial" panose="020B0604020202020204" pitchFamily="34" charset="0"/>
              <a:buChar char="•"/>
            </a:pPr>
            <a:r>
              <a:rPr lang="en-US" altLang="en-US" sz="1800" dirty="0">
                <a:solidFill>
                  <a:srgbClr val="002060"/>
                </a:solidFill>
                <a:latin typeface="Calibri" panose="020F0502020204030204"/>
              </a:rPr>
              <a:t>Additionally, in May and December of each year, summary of the data are presented at College-wide retreats, followed by discussion, recommendation and action (as needed)</a:t>
            </a:r>
          </a:p>
          <a:p>
            <a:pPr marL="557213" lvl="1" indent="-214313" algn="l" defTabSz="342900"/>
            <a:endParaRPr lang="en-US" altLang="en-US" sz="1350" b="1" dirty="0">
              <a:solidFill>
                <a:prstClr val="black">
                  <a:lumMod val="95000"/>
                </a:prstClr>
              </a:solidFill>
            </a:endParaRPr>
          </a:p>
          <a:p>
            <a:pPr marL="257175" indent="-257175" algn="l" defTabSz="342900"/>
            <a:endParaRPr lang="en-US" altLang="en-US" sz="2400" dirty="0">
              <a:solidFill>
                <a:prstClr val="black">
                  <a:lumMod val="95000"/>
                </a:prstClr>
              </a:solidFill>
            </a:endParaRPr>
          </a:p>
          <a:p>
            <a:pPr marL="557213" lvl="1" indent="-214313" defTabSz="342900"/>
            <a:endParaRPr lang="en-US" altLang="en-US" sz="1200" dirty="0"/>
          </a:p>
          <a:p>
            <a:pPr marL="557213" lvl="1" indent="-214313" defTabSz="342900"/>
            <a:endParaRPr lang="en-US" altLang="en-US" sz="1200" dirty="0"/>
          </a:p>
        </p:txBody>
      </p:sp>
      <p:pic>
        <p:nvPicPr>
          <p:cNvPr id="5" name="Picture 4">
            <a:extLst>
              <a:ext uri="{FF2B5EF4-FFF2-40B4-BE49-F238E27FC236}">
                <a16:creationId xmlns:a16="http://schemas.microsoft.com/office/drawing/2014/main" id="{159414E9-9436-2A40-B2D0-E2032A214D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396" y="5287650"/>
            <a:ext cx="2566010" cy="490393"/>
          </a:xfrm>
          <a:prstGeom prst="rect">
            <a:avLst/>
          </a:prstGeom>
        </p:spPr>
      </p:pic>
    </p:spTree>
    <p:extLst>
      <p:ext uri="{BB962C8B-B14F-4D97-AF65-F5344CB8AC3E}">
        <p14:creationId xmlns:p14="http://schemas.microsoft.com/office/powerpoint/2010/main" val="251331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F992-323D-4732-9C60-1F641D6378FE}"/>
              </a:ext>
            </a:extLst>
          </p:cNvPr>
          <p:cNvSpPr>
            <a:spLocks noGrp="1"/>
          </p:cNvSpPr>
          <p:nvPr>
            <p:ph type="title"/>
          </p:nvPr>
        </p:nvSpPr>
        <p:spPr>
          <a:xfrm>
            <a:off x="0" y="860787"/>
            <a:ext cx="8745718" cy="484301"/>
          </a:xfrm>
        </p:spPr>
        <p:txBody>
          <a:bodyPr>
            <a:noAutofit/>
          </a:bodyPr>
          <a:lstStyle/>
          <a:p>
            <a:r>
              <a:rPr lang="en-US" altLang="en-US" sz="3000" b="1" dirty="0"/>
              <a:t>USE OF EVALUAITON</a:t>
            </a:r>
            <a:endParaRPr lang="en-US" sz="3000" b="1" dirty="0"/>
          </a:p>
        </p:txBody>
      </p:sp>
      <p:graphicFrame>
        <p:nvGraphicFramePr>
          <p:cNvPr id="8" name="Content Placeholder 7">
            <a:extLst>
              <a:ext uri="{FF2B5EF4-FFF2-40B4-BE49-F238E27FC236}">
                <a16:creationId xmlns:a16="http://schemas.microsoft.com/office/drawing/2014/main" id="{BCBA46D0-4F3A-4F1F-8E61-3426DE806BF0}"/>
              </a:ext>
            </a:extLst>
          </p:cNvPr>
          <p:cNvGraphicFramePr>
            <a:graphicFrameLocks noGrp="1"/>
          </p:cNvGraphicFramePr>
          <p:nvPr>
            <p:ph idx="1"/>
          </p:nvPr>
        </p:nvGraphicFramePr>
        <p:xfrm>
          <a:off x="78950" y="1345088"/>
          <a:ext cx="8986101" cy="3848398"/>
        </p:xfrm>
        <a:graphic>
          <a:graphicData uri="http://schemas.openxmlformats.org/drawingml/2006/table">
            <a:tbl>
              <a:tblPr firstRow="1" bandRow="1">
                <a:tableStyleId>{5C22544A-7EE6-4342-B048-85BDC9FD1C3A}</a:tableStyleId>
              </a:tblPr>
              <a:tblGrid>
                <a:gridCol w="3203577">
                  <a:extLst>
                    <a:ext uri="{9D8B030D-6E8A-4147-A177-3AD203B41FA5}">
                      <a16:colId xmlns:a16="http://schemas.microsoft.com/office/drawing/2014/main" val="3649432940"/>
                    </a:ext>
                  </a:extLst>
                </a:gridCol>
                <a:gridCol w="3368390">
                  <a:extLst>
                    <a:ext uri="{9D8B030D-6E8A-4147-A177-3AD203B41FA5}">
                      <a16:colId xmlns:a16="http://schemas.microsoft.com/office/drawing/2014/main" val="674958463"/>
                    </a:ext>
                  </a:extLst>
                </a:gridCol>
                <a:gridCol w="2414134">
                  <a:extLst>
                    <a:ext uri="{9D8B030D-6E8A-4147-A177-3AD203B41FA5}">
                      <a16:colId xmlns:a16="http://schemas.microsoft.com/office/drawing/2014/main" val="447252701"/>
                    </a:ext>
                  </a:extLst>
                </a:gridCol>
              </a:tblGrid>
              <a:tr h="583661">
                <a:tc>
                  <a:txBody>
                    <a:bodyPr/>
                    <a:lstStyle/>
                    <a:p>
                      <a:r>
                        <a:rPr lang="en-US" sz="2100" b="1" dirty="0">
                          <a:solidFill>
                            <a:schemeClr val="bg1"/>
                          </a:solidFill>
                        </a:rPr>
                        <a:t>Instruction</a:t>
                      </a:r>
                    </a:p>
                  </a:txBody>
                  <a:tcPr marL="68580" marR="68580" marT="34290" marB="34290">
                    <a:solidFill>
                      <a:srgbClr val="0C234B"/>
                    </a:solidFill>
                  </a:tcPr>
                </a:tc>
                <a:tc>
                  <a:txBody>
                    <a:bodyPr/>
                    <a:lstStyle/>
                    <a:p>
                      <a:r>
                        <a:rPr lang="en-US" sz="2100" b="1" dirty="0">
                          <a:solidFill>
                            <a:schemeClr val="bg1"/>
                          </a:solidFill>
                        </a:rPr>
                        <a:t>Research</a:t>
                      </a:r>
                    </a:p>
                  </a:txBody>
                  <a:tcPr marL="68580" marR="68580" marT="34290" marB="34290">
                    <a:solidFill>
                      <a:srgbClr val="0C234B"/>
                    </a:solidFill>
                  </a:tcPr>
                </a:tc>
                <a:tc>
                  <a:txBody>
                    <a:bodyPr/>
                    <a:lstStyle/>
                    <a:p>
                      <a:r>
                        <a:rPr lang="en-US" sz="2100" b="1" dirty="0">
                          <a:solidFill>
                            <a:schemeClr val="bg1"/>
                          </a:solidFill>
                        </a:rPr>
                        <a:t>Diversity</a:t>
                      </a:r>
                    </a:p>
                  </a:txBody>
                  <a:tcPr marL="68580" marR="68580" marT="34290" marB="34290">
                    <a:solidFill>
                      <a:srgbClr val="0C234B"/>
                    </a:solidFill>
                  </a:tcPr>
                </a:tc>
                <a:extLst>
                  <a:ext uri="{0D108BD9-81ED-4DB2-BD59-A6C34878D82A}">
                    <a16:rowId xmlns:a16="http://schemas.microsoft.com/office/drawing/2014/main" val="480087381"/>
                  </a:ext>
                </a:extLst>
              </a:tr>
              <a:tr h="936411">
                <a:tc>
                  <a:txBody>
                    <a:bodyPr/>
                    <a:lstStyle/>
                    <a:p>
                      <a:r>
                        <a:rPr lang="en-US" sz="1200" b="1" dirty="0"/>
                        <a:t>Expanded the number of available service-learning courses</a:t>
                      </a:r>
                    </a:p>
                  </a:txBody>
                  <a:tcPr marL="68580" marR="68580" marT="34290" marB="34290">
                    <a:solidFill>
                      <a:srgbClr val="0C234B">
                        <a:alpha val="32157"/>
                      </a:srgbClr>
                    </a:solidFill>
                  </a:tcPr>
                </a:tc>
                <a:tc>
                  <a:txBody>
                    <a:bodyPr/>
                    <a:lstStyle/>
                    <a:p>
                      <a:r>
                        <a:rPr lang="en-US" sz="1200" b="1" dirty="0"/>
                        <a:t>Made resources available to support engagement of students in faculty research and revised UAVITAE software to better track the related objective.</a:t>
                      </a:r>
                    </a:p>
                  </a:txBody>
                  <a:tcPr marL="68580" marR="68580" marT="34290" marB="34290">
                    <a:solidFill>
                      <a:srgbClr val="0C234B">
                        <a:alpha val="32157"/>
                      </a:srgbClr>
                    </a:solidFill>
                  </a:tcPr>
                </a:tc>
                <a:tc>
                  <a:txBody>
                    <a:bodyPr/>
                    <a:lstStyle/>
                    <a:p>
                      <a:r>
                        <a:rPr lang="en-US" sz="1200" b="1" dirty="0"/>
                        <a:t>Created a new position for Associate Dean for inclusion, diversity ad equity</a:t>
                      </a:r>
                    </a:p>
                  </a:txBody>
                  <a:tcPr marL="68580" marR="68580" marT="34290" marB="34290">
                    <a:solidFill>
                      <a:srgbClr val="0C234B">
                        <a:alpha val="32157"/>
                      </a:srgbClr>
                    </a:solidFill>
                  </a:tcPr>
                </a:tc>
                <a:extLst>
                  <a:ext uri="{0D108BD9-81ED-4DB2-BD59-A6C34878D82A}">
                    <a16:rowId xmlns:a16="http://schemas.microsoft.com/office/drawing/2014/main" val="418087439"/>
                  </a:ext>
                </a:extLst>
              </a:tr>
              <a:tr h="979586">
                <a:tc>
                  <a:txBody>
                    <a:bodyPr/>
                    <a:lstStyle/>
                    <a:p>
                      <a:r>
                        <a:rPr lang="en-US" sz="1200" b="1" dirty="0"/>
                        <a:t>Monitor the number of faculty who are participating in university-level training to improve teaching effectiveness.</a:t>
                      </a:r>
                    </a:p>
                  </a:txBody>
                  <a:tcPr marL="68580" marR="68580" marT="34290" marB="34290">
                    <a:solidFill>
                      <a:srgbClr val="0C234B">
                        <a:alpha val="12941"/>
                      </a:srgbClr>
                    </a:solidFill>
                  </a:tcPr>
                </a:tc>
                <a:tc>
                  <a:txBody>
                    <a:bodyPr/>
                    <a:lstStyle/>
                    <a:p>
                      <a:r>
                        <a:rPr lang="en-US" sz="1200" b="1" dirty="0"/>
                        <a:t>Associate Dean for Research and the Research Advisory Committee (RAC) instituted a new process for reviewing specific aims pages for first submissions of grants to increase external funding</a:t>
                      </a:r>
                    </a:p>
                  </a:txBody>
                  <a:tcPr marL="68580" marR="68580" marT="34290" marB="34290">
                    <a:solidFill>
                      <a:srgbClr val="0C234B">
                        <a:alpha val="12941"/>
                      </a:srgbClr>
                    </a:solidFill>
                  </a:tcPr>
                </a:tc>
                <a:tc>
                  <a:txBody>
                    <a:bodyPr/>
                    <a:lstStyle/>
                    <a:p>
                      <a:r>
                        <a:rPr lang="en-US" sz="1200" b="1" dirty="0"/>
                        <a:t>Curriculum review to address inclusion, diversity, equity and access (IDEA)</a:t>
                      </a:r>
                    </a:p>
                  </a:txBody>
                  <a:tcPr marL="68580" marR="68580" marT="34290" marB="34290">
                    <a:solidFill>
                      <a:srgbClr val="0C234B">
                        <a:alpha val="12941"/>
                      </a:srgbClr>
                    </a:solidFill>
                  </a:tcPr>
                </a:tc>
                <a:extLst>
                  <a:ext uri="{0D108BD9-81ED-4DB2-BD59-A6C34878D82A}">
                    <a16:rowId xmlns:a16="http://schemas.microsoft.com/office/drawing/2014/main" val="2791064886"/>
                  </a:ext>
                </a:extLst>
              </a:tr>
              <a:tr h="1348740">
                <a:tc>
                  <a:txBody>
                    <a:bodyPr/>
                    <a:lstStyle/>
                    <a:p>
                      <a:r>
                        <a:rPr lang="en-US" sz="1200" b="1" dirty="0"/>
                        <a:t>Increased virtual recruitment efforts to attract underrepresented and geographically diverse students. The new activities arose from data collected in the New Students Survey which showed that few students were recruited at in-person graduate fairs. Thus, resources were shifted to build out virtual recruiting activities</a:t>
                      </a:r>
                    </a:p>
                  </a:txBody>
                  <a:tcPr marL="68580" marR="68580" marT="34290" marB="34290">
                    <a:solidFill>
                      <a:srgbClr val="0C234B">
                        <a:alpha val="32157"/>
                      </a:srgbClr>
                    </a:solidFill>
                  </a:tcPr>
                </a:tc>
                <a:tc>
                  <a:txBody>
                    <a:bodyPr/>
                    <a:lstStyle/>
                    <a:p>
                      <a:endParaRPr lang="en-US" sz="1200" b="1" dirty="0"/>
                    </a:p>
                  </a:txBody>
                  <a:tcPr marL="68580" marR="68580" marT="34290" marB="34290">
                    <a:solidFill>
                      <a:srgbClr val="0C234B">
                        <a:alpha val="32157"/>
                      </a:srgbClr>
                    </a:solidFill>
                  </a:tcPr>
                </a:tc>
                <a:tc>
                  <a:txBody>
                    <a:bodyPr/>
                    <a:lstStyle/>
                    <a:p>
                      <a:r>
                        <a:rPr lang="en-US" sz="1200" b="1" dirty="0"/>
                        <a:t>Inclusion, diversity, equity and access standard agenda item in faculty assembly and departmental meetings</a:t>
                      </a:r>
                    </a:p>
                  </a:txBody>
                  <a:tcPr marL="68580" marR="68580" marT="34290" marB="34290">
                    <a:solidFill>
                      <a:srgbClr val="0C234B">
                        <a:alpha val="32157"/>
                      </a:srgbClr>
                    </a:solidFill>
                  </a:tcPr>
                </a:tc>
                <a:extLst>
                  <a:ext uri="{0D108BD9-81ED-4DB2-BD59-A6C34878D82A}">
                    <a16:rowId xmlns:a16="http://schemas.microsoft.com/office/drawing/2014/main" val="3401146596"/>
                  </a:ext>
                </a:extLst>
              </a:tr>
            </a:tbl>
          </a:graphicData>
        </a:graphic>
      </p:graphicFrame>
      <p:pic>
        <p:nvPicPr>
          <p:cNvPr id="5" name="Picture 4">
            <a:extLst>
              <a:ext uri="{FF2B5EF4-FFF2-40B4-BE49-F238E27FC236}">
                <a16:creationId xmlns:a16="http://schemas.microsoft.com/office/drawing/2014/main" id="{4B03CADC-0708-F048-A861-DC4BB1EE8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396" y="5287650"/>
            <a:ext cx="2566010" cy="490393"/>
          </a:xfrm>
          <a:prstGeom prst="rect">
            <a:avLst/>
          </a:prstGeom>
        </p:spPr>
      </p:pic>
    </p:spTree>
    <p:extLst>
      <p:ext uri="{BB962C8B-B14F-4D97-AF65-F5344CB8AC3E}">
        <p14:creationId xmlns:p14="http://schemas.microsoft.com/office/powerpoint/2010/main" val="31251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2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23D31A8-1E14-4F96-B931-AE34D7D534F1}"/>
              </a:ext>
            </a:extLst>
          </p:cNvPr>
          <p:cNvSpPr>
            <a:spLocks noGrp="1"/>
          </p:cNvSpPr>
          <p:nvPr>
            <p:ph type="title"/>
          </p:nvPr>
        </p:nvSpPr>
        <p:spPr>
          <a:xfrm>
            <a:off x="6081926" y="863695"/>
            <a:ext cx="2633425" cy="3779995"/>
          </a:xfrm>
        </p:spPr>
        <p:txBody>
          <a:bodyPr vert="horz" lIns="91440" tIns="45720" rIns="91440" bIns="45720" rtlCol="0" anchor="ctr">
            <a:normAutofit/>
          </a:bodyPr>
          <a:lstStyle/>
          <a:p>
            <a:r>
              <a:rPr lang="en-US" cap="all">
                <a:solidFill>
                  <a:schemeClr val="tx1"/>
                </a:solidFill>
              </a:rPr>
              <a:t>Q&amp;A</a:t>
            </a:r>
          </a:p>
        </p:txBody>
      </p:sp>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1926" y="457200"/>
            <a:ext cx="2633425" cy="914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4" name="Graphic 3" descr="Idea with solid fill">
            <a:extLst>
              <a:ext uri="{FF2B5EF4-FFF2-40B4-BE49-F238E27FC236}">
                <a16:creationId xmlns:a16="http://schemas.microsoft.com/office/drawing/2014/main" id="{29BCA2FE-3830-4CB3-9627-38AFB150DB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2598" y="1093761"/>
            <a:ext cx="4689873" cy="4689873"/>
          </a:xfrm>
          <a:prstGeom prst="rect">
            <a:avLst/>
          </a:prstGeom>
        </p:spPr>
      </p:pic>
    </p:spTree>
    <p:extLst>
      <p:ext uri="{BB962C8B-B14F-4D97-AF65-F5344CB8AC3E}">
        <p14:creationId xmlns:p14="http://schemas.microsoft.com/office/powerpoint/2010/main" val="2657790936"/>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BCF6DB-0A29-486A-A04C-5EBC62204BF6}"/>
              </a:ext>
            </a:extLst>
          </p:cNvPr>
          <p:cNvSpPr>
            <a:spLocks noGrp="1"/>
          </p:cNvSpPr>
          <p:nvPr>
            <p:ph type="title"/>
          </p:nvPr>
        </p:nvSpPr>
        <p:spPr>
          <a:xfrm>
            <a:off x="435894" y="641653"/>
            <a:ext cx="8272212" cy="1095560"/>
          </a:xfrm>
        </p:spPr>
        <p:txBody>
          <a:bodyPr anchor="t">
            <a:normAutofit/>
          </a:bodyPr>
          <a:lstStyle/>
          <a:p>
            <a:r>
              <a:rPr lang="en-US" dirty="0">
                <a:solidFill>
                  <a:schemeClr val="accent2"/>
                </a:solidFill>
              </a:rPr>
              <a:t>Presenter contacts</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457201"/>
            <a:ext cx="847420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CF9603D-FB8D-4175-BA63-2D20829EA9FB}"/>
              </a:ext>
            </a:extLst>
          </p:cNvPr>
          <p:cNvSpPr>
            <a:spLocks noGrp="1"/>
          </p:cNvSpPr>
          <p:nvPr>
            <p:ph idx="1"/>
          </p:nvPr>
        </p:nvSpPr>
        <p:spPr>
          <a:xfrm>
            <a:off x="435894" y="1879600"/>
            <a:ext cx="8272211" cy="3979200"/>
          </a:xfrm>
        </p:spPr>
        <p:txBody>
          <a:bodyPr>
            <a:normAutofit/>
          </a:bodyPr>
          <a:lstStyle/>
          <a:p>
            <a:r>
              <a:rPr lang="en-US" sz="2100" dirty="0">
                <a:solidFill>
                  <a:schemeClr val="accent2">
                    <a:lumMod val="50000"/>
                  </a:schemeClr>
                </a:solidFill>
              </a:rPr>
              <a:t>Erik Carlton: </a:t>
            </a:r>
            <a:r>
              <a:rPr lang="en-US" sz="2100" dirty="0">
                <a:solidFill>
                  <a:schemeClr val="accent2">
                    <a:lumMod val="50000"/>
                  </a:schemeClr>
                </a:solidFill>
                <a:hlinkClick r:id="rId2"/>
              </a:rPr>
              <a:t>erik.carlton@hsc.wvu.edu</a:t>
            </a:r>
            <a:endParaRPr lang="en-US" sz="2100" dirty="0">
              <a:solidFill>
                <a:schemeClr val="accent2">
                  <a:lumMod val="50000"/>
                </a:schemeClr>
              </a:solidFill>
            </a:endParaRPr>
          </a:p>
          <a:p>
            <a:r>
              <a:rPr lang="en-US" sz="2100" dirty="0" err="1">
                <a:solidFill>
                  <a:schemeClr val="accent2">
                    <a:lumMod val="50000"/>
                  </a:schemeClr>
                </a:solidFill>
              </a:rPr>
              <a:t>DenYelle</a:t>
            </a:r>
            <a:r>
              <a:rPr lang="en-US" sz="2100" dirty="0">
                <a:solidFill>
                  <a:schemeClr val="accent2">
                    <a:lumMod val="50000"/>
                  </a:schemeClr>
                </a:solidFill>
              </a:rPr>
              <a:t> Kenyon: </a:t>
            </a:r>
            <a:r>
              <a:rPr lang="en-US" sz="2100" dirty="0">
                <a:solidFill>
                  <a:schemeClr val="accent2">
                    <a:lumMod val="50000"/>
                  </a:schemeClr>
                </a:solidFill>
                <a:hlinkClick r:id="rId3"/>
              </a:rPr>
              <a:t>Denyelle.Kenyon@usd.edu</a:t>
            </a:r>
            <a:endParaRPr lang="en-US" sz="2100" dirty="0">
              <a:solidFill>
                <a:schemeClr val="accent2">
                  <a:lumMod val="50000"/>
                </a:schemeClr>
              </a:solidFill>
            </a:endParaRPr>
          </a:p>
          <a:p>
            <a:r>
              <a:rPr lang="en-US" sz="2100" dirty="0">
                <a:solidFill>
                  <a:schemeClr val="accent2">
                    <a:lumMod val="50000"/>
                  </a:schemeClr>
                </a:solidFill>
              </a:rPr>
              <a:t>Chelsea Wesner: </a:t>
            </a:r>
            <a:r>
              <a:rPr lang="en-US" sz="2100" dirty="0">
                <a:solidFill>
                  <a:schemeClr val="accent2">
                    <a:lumMod val="50000"/>
                  </a:schemeClr>
                </a:solidFill>
                <a:hlinkClick r:id="rId4"/>
              </a:rPr>
              <a:t>Chelsea.Wesner@usd.edu</a:t>
            </a:r>
            <a:endParaRPr lang="en-US" sz="2100" dirty="0">
              <a:solidFill>
                <a:schemeClr val="accent2">
                  <a:lumMod val="50000"/>
                </a:schemeClr>
              </a:solidFill>
            </a:endParaRPr>
          </a:p>
          <a:p>
            <a:r>
              <a:rPr lang="en-US" sz="2100" dirty="0">
                <a:solidFill>
                  <a:schemeClr val="accent2">
                    <a:lumMod val="50000"/>
                  </a:schemeClr>
                </a:solidFill>
              </a:rPr>
              <a:t>Jennifer Matthews: </a:t>
            </a:r>
            <a:r>
              <a:rPr lang="en-US" sz="2100" dirty="0">
                <a:solidFill>
                  <a:schemeClr val="accent2">
                    <a:lumMod val="50000"/>
                  </a:schemeClr>
                </a:solidFill>
                <a:hlinkClick r:id="rId5"/>
              </a:rPr>
              <a:t>creemensj@ecu.edu</a:t>
            </a:r>
            <a:endParaRPr lang="en-US" sz="2100" dirty="0">
              <a:solidFill>
                <a:schemeClr val="accent2">
                  <a:lumMod val="50000"/>
                </a:schemeClr>
              </a:solidFill>
            </a:endParaRPr>
          </a:p>
          <a:p>
            <a:r>
              <a:rPr lang="en-US" sz="2100" dirty="0">
                <a:solidFill>
                  <a:schemeClr val="accent2">
                    <a:lumMod val="50000"/>
                  </a:schemeClr>
                </a:solidFill>
              </a:rPr>
              <a:t>Kelli Russell: </a:t>
            </a:r>
            <a:r>
              <a:rPr lang="en-US" sz="2100" dirty="0">
                <a:solidFill>
                  <a:schemeClr val="accent2">
                    <a:lumMod val="50000"/>
                  </a:schemeClr>
                </a:solidFill>
                <a:hlinkClick r:id="rId6"/>
              </a:rPr>
              <a:t>russellk14@ecu.edu</a:t>
            </a:r>
            <a:endParaRPr lang="en-US" sz="2100" dirty="0">
              <a:solidFill>
                <a:schemeClr val="accent2">
                  <a:lumMod val="50000"/>
                </a:schemeClr>
              </a:solidFill>
            </a:endParaRPr>
          </a:p>
          <a:p>
            <a:r>
              <a:rPr lang="en-US" sz="2100" dirty="0">
                <a:solidFill>
                  <a:schemeClr val="accent2">
                    <a:lumMod val="50000"/>
                  </a:schemeClr>
                </a:solidFill>
              </a:rPr>
              <a:t>Clint Pinion: </a:t>
            </a:r>
            <a:r>
              <a:rPr lang="en-US" sz="2100" dirty="0">
                <a:solidFill>
                  <a:schemeClr val="accent2">
                    <a:lumMod val="50000"/>
                  </a:schemeClr>
                </a:solidFill>
                <a:hlinkClick r:id="rId7"/>
              </a:rPr>
              <a:t>Clint.Pinion@eku.edu</a:t>
            </a:r>
            <a:endParaRPr lang="en-US" sz="2100" dirty="0">
              <a:solidFill>
                <a:schemeClr val="accent2">
                  <a:lumMod val="50000"/>
                </a:schemeClr>
              </a:solidFill>
            </a:endParaRPr>
          </a:p>
          <a:p>
            <a:r>
              <a:rPr lang="en-US" sz="2100" dirty="0">
                <a:solidFill>
                  <a:schemeClr val="accent2">
                    <a:lumMod val="50000"/>
                  </a:schemeClr>
                </a:solidFill>
              </a:rPr>
              <a:t>Michelyn Bhandari: </a:t>
            </a:r>
            <a:r>
              <a:rPr lang="en-US" sz="2100" dirty="0">
                <a:solidFill>
                  <a:schemeClr val="accent2">
                    <a:lumMod val="50000"/>
                  </a:schemeClr>
                </a:solidFill>
                <a:hlinkClick r:id="rId8"/>
              </a:rPr>
              <a:t>Michelyn.Bhandari@eku.edu</a:t>
            </a:r>
            <a:endParaRPr lang="en-US" sz="2100" dirty="0">
              <a:solidFill>
                <a:schemeClr val="accent2">
                  <a:lumMod val="50000"/>
                </a:schemeClr>
              </a:solidFill>
            </a:endParaRPr>
          </a:p>
          <a:p>
            <a:r>
              <a:rPr lang="en-US" sz="2100" dirty="0">
                <a:solidFill>
                  <a:schemeClr val="accent2">
                    <a:lumMod val="50000"/>
                  </a:schemeClr>
                </a:solidFill>
              </a:rPr>
              <a:t>John Ehiri: </a:t>
            </a:r>
            <a:r>
              <a:rPr lang="en-US" sz="2100" dirty="0">
                <a:solidFill>
                  <a:schemeClr val="accent2">
                    <a:lumMod val="50000"/>
                  </a:schemeClr>
                </a:solidFill>
                <a:hlinkClick r:id="rId9"/>
              </a:rPr>
              <a:t>jehiri@arizona.edu</a:t>
            </a:r>
            <a:endParaRPr lang="en-US" sz="2100" dirty="0">
              <a:solidFill>
                <a:schemeClr val="accent2">
                  <a:lumMod val="50000"/>
                </a:schemeClr>
              </a:solidFill>
            </a:endParaRPr>
          </a:p>
          <a:p>
            <a:pPr marL="0" indent="0">
              <a:buNone/>
            </a:pPr>
            <a:endParaRPr lang="en-US" sz="2100" dirty="0">
              <a:solidFill>
                <a:schemeClr val="accent2">
                  <a:lumMod val="50000"/>
                </a:schemeClr>
              </a:solidFill>
            </a:endParaRPr>
          </a:p>
          <a:p>
            <a:endParaRPr lang="en-US" sz="2100" dirty="0">
              <a:solidFill>
                <a:schemeClr val="accent2">
                  <a:lumMod val="50000"/>
                </a:schemeClr>
              </a:solidFill>
            </a:endParaRPr>
          </a:p>
          <a:p>
            <a:endParaRPr lang="en-US" sz="2100" dirty="0">
              <a:solidFill>
                <a:schemeClr val="accent2">
                  <a:lumMod val="50000"/>
                </a:schemeClr>
              </a:solidFill>
            </a:endParaRPr>
          </a:p>
          <a:p>
            <a:endParaRPr lang="en-US" sz="2100" dirty="0">
              <a:solidFill>
                <a:schemeClr val="accent2">
                  <a:lumMod val="50000"/>
                </a:schemeClr>
              </a:solidFill>
            </a:endParaRPr>
          </a:p>
          <a:p>
            <a:endParaRPr lang="en-US" sz="2100" dirty="0">
              <a:solidFill>
                <a:schemeClr val="accent2">
                  <a:lumMod val="50000"/>
                </a:schemeClr>
              </a:solidFill>
            </a:endParaRPr>
          </a:p>
          <a:p>
            <a:endParaRPr lang="en-US" sz="2100" dirty="0">
              <a:solidFill>
                <a:schemeClr val="accent2">
                  <a:lumMod val="50000"/>
                </a:schemeClr>
              </a:solidFill>
            </a:endParaRPr>
          </a:p>
          <a:p>
            <a:endParaRPr lang="en-US" sz="2100" dirty="0">
              <a:solidFill>
                <a:schemeClr val="accent2">
                  <a:lumMod val="50000"/>
                </a:schemeClr>
              </a:solidFill>
            </a:endParaRPr>
          </a:p>
        </p:txBody>
      </p:sp>
    </p:spTree>
    <p:extLst>
      <p:ext uri="{BB962C8B-B14F-4D97-AF65-F5344CB8AC3E}">
        <p14:creationId xmlns:p14="http://schemas.microsoft.com/office/powerpoint/2010/main" val="3804684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5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y Saying &quot;Thank You&quot; Matters - Crown Connect">
            <a:extLst>
              <a:ext uri="{FF2B5EF4-FFF2-40B4-BE49-F238E27FC236}">
                <a16:creationId xmlns:a16="http://schemas.microsoft.com/office/drawing/2014/main" id="{0C4DB0D9-2952-4ED7-BA77-06D51DC566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2600" y="709549"/>
            <a:ext cx="8178799" cy="543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62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B6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D9C55786-F8BD-4024-AA4D-E77990730962}"/>
              </a:ext>
            </a:extLst>
          </p:cNvPr>
          <p:cNvPicPr>
            <a:picLocks noChangeAspect="1"/>
          </p:cNvPicPr>
          <p:nvPr/>
        </p:nvPicPr>
        <p:blipFill>
          <a:blip r:embed="rId3"/>
          <a:stretch>
            <a:fillRect/>
          </a:stretch>
        </p:blipFill>
        <p:spPr>
          <a:xfrm>
            <a:off x="2001457" y="643467"/>
            <a:ext cx="5141084" cy="5571066"/>
          </a:xfrm>
          <a:prstGeom prst="rect">
            <a:avLst/>
          </a:prstGeom>
        </p:spPr>
      </p:pic>
      <p:sp>
        <p:nvSpPr>
          <p:cNvPr id="3" name="TextBox 2">
            <a:extLst>
              <a:ext uri="{FF2B5EF4-FFF2-40B4-BE49-F238E27FC236}">
                <a16:creationId xmlns:a16="http://schemas.microsoft.com/office/drawing/2014/main" id="{2702E63C-C241-4361-A065-A035C74985FB}"/>
              </a:ext>
            </a:extLst>
          </p:cNvPr>
          <p:cNvSpPr txBox="1"/>
          <p:nvPr/>
        </p:nvSpPr>
        <p:spPr>
          <a:xfrm rot="20244000">
            <a:off x="1934678" y="2858704"/>
            <a:ext cx="1568918" cy="523220"/>
          </a:xfrm>
          <a:prstGeom prst="rect">
            <a:avLst/>
          </a:prstGeom>
          <a:noFill/>
        </p:spPr>
        <p:txBody>
          <a:bodyPr wrap="square" rtlCol="0">
            <a:spAutoFit/>
          </a:bodyPr>
          <a:lstStyle/>
          <a:p>
            <a:r>
              <a:rPr lang="en-US" sz="2800" b="1" dirty="0">
                <a:solidFill>
                  <a:schemeClr val="accent2">
                    <a:lumMod val="60000"/>
                    <a:lumOff val="40000"/>
                  </a:schemeClr>
                </a:solidFill>
              </a:rPr>
              <a:t>WHAT?</a:t>
            </a:r>
          </a:p>
        </p:txBody>
      </p:sp>
      <p:sp>
        <p:nvSpPr>
          <p:cNvPr id="8" name="TextBox 7">
            <a:extLst>
              <a:ext uri="{FF2B5EF4-FFF2-40B4-BE49-F238E27FC236}">
                <a16:creationId xmlns:a16="http://schemas.microsoft.com/office/drawing/2014/main" id="{57B9FE92-EC6B-47C2-A1FE-FE9FAE26112B}"/>
              </a:ext>
            </a:extLst>
          </p:cNvPr>
          <p:cNvSpPr txBox="1"/>
          <p:nvPr/>
        </p:nvSpPr>
        <p:spPr>
          <a:xfrm rot="20244000">
            <a:off x="5999308" y="4664584"/>
            <a:ext cx="1403484" cy="523220"/>
          </a:xfrm>
          <a:prstGeom prst="rect">
            <a:avLst/>
          </a:prstGeom>
          <a:noFill/>
        </p:spPr>
        <p:txBody>
          <a:bodyPr wrap="square" rtlCol="0">
            <a:spAutoFit/>
          </a:bodyPr>
          <a:lstStyle/>
          <a:p>
            <a:r>
              <a:rPr lang="en-US" sz="2800" b="1" dirty="0">
                <a:solidFill>
                  <a:schemeClr val="accent2">
                    <a:lumMod val="60000"/>
                    <a:lumOff val="40000"/>
                  </a:schemeClr>
                </a:solidFill>
              </a:rPr>
              <a:t>WHO?</a:t>
            </a:r>
          </a:p>
        </p:txBody>
      </p:sp>
      <p:sp>
        <p:nvSpPr>
          <p:cNvPr id="10" name="TextBox 9">
            <a:extLst>
              <a:ext uri="{FF2B5EF4-FFF2-40B4-BE49-F238E27FC236}">
                <a16:creationId xmlns:a16="http://schemas.microsoft.com/office/drawing/2014/main" id="{B21AEEEA-AA25-42BB-A130-6108F311724D}"/>
              </a:ext>
            </a:extLst>
          </p:cNvPr>
          <p:cNvSpPr txBox="1"/>
          <p:nvPr/>
        </p:nvSpPr>
        <p:spPr>
          <a:xfrm rot="20244000">
            <a:off x="3941950" y="3518923"/>
            <a:ext cx="1568918" cy="523220"/>
          </a:xfrm>
          <a:prstGeom prst="rect">
            <a:avLst/>
          </a:prstGeom>
          <a:noFill/>
        </p:spPr>
        <p:txBody>
          <a:bodyPr wrap="square" rtlCol="0">
            <a:spAutoFit/>
          </a:bodyPr>
          <a:lstStyle/>
          <a:p>
            <a:r>
              <a:rPr lang="en-US" sz="2800" b="1" dirty="0">
                <a:solidFill>
                  <a:schemeClr val="accent2">
                    <a:lumMod val="60000"/>
                    <a:lumOff val="40000"/>
                  </a:schemeClr>
                </a:solidFill>
              </a:rPr>
              <a:t>HOW?</a:t>
            </a:r>
          </a:p>
        </p:txBody>
      </p:sp>
    </p:spTree>
    <p:extLst>
      <p:ext uri="{BB962C8B-B14F-4D97-AF65-F5344CB8AC3E}">
        <p14:creationId xmlns:p14="http://schemas.microsoft.com/office/powerpoint/2010/main" val="1698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8220-BB2B-4A0A-8276-86FDC5C3508B}"/>
              </a:ext>
            </a:extLst>
          </p:cNvPr>
          <p:cNvSpPr>
            <a:spLocks noGrp="1"/>
          </p:cNvSpPr>
          <p:nvPr>
            <p:ph type="title"/>
          </p:nvPr>
        </p:nvSpPr>
        <p:spPr/>
        <p:txBody>
          <a:bodyPr>
            <a:normAutofit/>
          </a:bodyPr>
          <a:lstStyle/>
          <a:p>
            <a:r>
              <a:rPr lang="en-US" dirty="0"/>
              <a:t>Evaluation of Program Effectiveness (SBP)</a:t>
            </a:r>
          </a:p>
        </p:txBody>
      </p:sp>
      <p:graphicFrame>
        <p:nvGraphicFramePr>
          <p:cNvPr id="3" name="Content Placeholder 2">
            <a:extLst>
              <a:ext uri="{FF2B5EF4-FFF2-40B4-BE49-F238E27FC236}">
                <a16:creationId xmlns:a16="http://schemas.microsoft.com/office/drawing/2014/main" id="{8DEF8410-81C3-4DB0-955E-55435E04C8A6}"/>
              </a:ext>
            </a:extLst>
          </p:cNvPr>
          <p:cNvGraphicFramePr>
            <a:graphicFrameLocks/>
          </p:cNvGraphicFramePr>
          <p:nvPr>
            <p:extLst>
              <p:ext uri="{D42A27DB-BD31-4B8C-83A1-F6EECF244321}">
                <p14:modId xmlns:p14="http://schemas.microsoft.com/office/powerpoint/2010/main" val="673430555"/>
              </p:ext>
            </p:extLst>
          </p:nvPr>
        </p:nvGraphicFramePr>
        <p:xfrm>
          <a:off x="435768" y="2115910"/>
          <a:ext cx="8272463"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6842411"/>
      </p:ext>
    </p:extLst>
  </p:cSld>
  <p:clrMapOvr>
    <a:masterClrMapping/>
  </p:clrMapOvr>
</p:sld>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D0201C"/>
      </a:accent1>
      <a:accent2>
        <a:srgbClr val="811419"/>
      </a:accent2>
      <a:accent3>
        <a:srgbClr val="E37B5F"/>
      </a:accent3>
      <a:accent4>
        <a:srgbClr val="5F6062"/>
      </a:accent4>
      <a:accent5>
        <a:srgbClr val="5FE3CF"/>
      </a:accent5>
      <a:accent6>
        <a:srgbClr val="141F81"/>
      </a:accent6>
      <a:hlink>
        <a:srgbClr val="1C2BBA"/>
      </a:hlink>
      <a:folHlink>
        <a:srgbClr val="54E2CE"/>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9" id="{36137981-9D09-C84F-9406-DC4687F8BBD3}" vid="{317F811C-6CC9-034E-919A-D792BEE89097}"/>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0</TotalTime>
  <Words>3432</Words>
  <Application>Microsoft Office PowerPoint</Application>
  <PresentationFormat>On-screen Show (4:3)</PresentationFormat>
  <Paragraphs>591</Paragraphs>
  <Slides>75</Slides>
  <Notes>31</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75</vt:i4>
      </vt:variant>
    </vt:vector>
  </HeadingPairs>
  <TitlesOfParts>
    <vt:vector size="98" baseType="lpstr">
      <vt:lpstr>Arial</vt:lpstr>
      <vt:lpstr>Arial Black</vt:lpstr>
      <vt:lpstr>Avenir</vt:lpstr>
      <vt:lpstr>Avenir Next</vt:lpstr>
      <vt:lpstr>Calibri</vt:lpstr>
      <vt:lpstr>Calibri Light</vt:lpstr>
      <vt:lpstr>Calisto MT</vt:lpstr>
      <vt:lpstr>Comic Sans MS</vt:lpstr>
      <vt:lpstr>Gill Sans MT</vt:lpstr>
      <vt:lpstr>Lato Light</vt:lpstr>
      <vt:lpstr>Museo slab </vt:lpstr>
      <vt:lpstr>Poppins</vt:lpstr>
      <vt:lpstr>Verdana</vt:lpstr>
      <vt:lpstr>Wingdings</vt:lpstr>
      <vt:lpstr>Wingdings 2</vt:lpstr>
      <vt:lpstr>Dividend</vt:lpstr>
      <vt:lpstr>Office Theme</vt:lpstr>
      <vt:lpstr>East Carolina University</vt:lpstr>
      <vt:lpstr>2_Office Theme</vt:lpstr>
      <vt:lpstr>1_Custom Design</vt:lpstr>
      <vt:lpstr>Custom Design</vt:lpstr>
      <vt:lpstr>1_Office Theme</vt:lpstr>
      <vt:lpstr>3_Office Theme</vt:lpstr>
      <vt:lpstr>Evaluation Strategies, Insights, and Tips March 16, 2021 Webinar</vt:lpstr>
      <vt:lpstr>PowerPoint Presentation</vt:lpstr>
      <vt:lpstr>PowerPoint Presentation</vt:lpstr>
      <vt:lpstr>PowerPoint Presentation</vt:lpstr>
      <vt:lpstr>Evaluation and the Feedback Loop</vt:lpstr>
      <vt:lpstr>Evaluation plan must be</vt:lpstr>
      <vt:lpstr>Criterion B5: Defining Evaluation Practices</vt:lpstr>
      <vt:lpstr>PowerPoint Presentation</vt:lpstr>
      <vt:lpstr>Evaluation of Program Effectiveness (SBP)</vt:lpstr>
      <vt:lpstr>Regular, substantive review of evaluation findings</vt:lpstr>
      <vt:lpstr>Common Issues and Pitfalls </vt:lpstr>
      <vt:lpstr>PowerPoint Presentation</vt:lpstr>
      <vt:lpstr>WVU School of Public Health  Strategic Compass &amp; Evaluation</vt:lpstr>
      <vt:lpstr>School Information</vt:lpstr>
      <vt:lpstr>Competitive Landscape</vt:lpstr>
      <vt:lpstr>PowerPoint Presentation</vt:lpstr>
      <vt:lpstr>Strategic Compass Framework </vt:lpstr>
      <vt:lpstr>PowerPoint Presentation</vt:lpstr>
      <vt:lpstr>External Stakeholders</vt:lpstr>
      <vt:lpstr>We Listened…</vt:lpstr>
      <vt:lpstr>We Listened…</vt:lpstr>
      <vt:lpstr>PowerPoint Presentation</vt:lpstr>
      <vt:lpstr>Evaluation</vt:lpstr>
      <vt:lpstr>Next Steps</vt:lpstr>
      <vt:lpstr>Lessons Learned</vt:lpstr>
      <vt:lpstr>Overview</vt:lpstr>
      <vt:lpstr>Developing Eval Plan</vt:lpstr>
      <vt:lpstr>Program Goals</vt:lpstr>
      <vt:lpstr> Revising Table B5-1</vt:lpstr>
      <vt:lpstr>Primary Components of Evaluation</vt:lpstr>
      <vt:lpstr>PowerPoint Presentation</vt:lpstr>
      <vt:lpstr>PowerPoint Presentation</vt:lpstr>
      <vt:lpstr>PowerPoint Presentation</vt:lpstr>
      <vt:lpstr>PowerPoint Presentation</vt:lpstr>
      <vt:lpstr>PowerPoint Presentation</vt:lpstr>
      <vt:lpstr>PowerPoint Presentation</vt:lpstr>
      <vt:lpstr>Evaluation Life Cycle</vt:lpstr>
      <vt:lpstr>Key Takeaways</vt:lpstr>
      <vt:lpstr>PowerPoint Presentation</vt:lpstr>
      <vt:lpstr>About Our Program</vt:lpstr>
      <vt:lpstr>Outcomes Assessment </vt:lpstr>
      <vt:lpstr>PowerPoint Presentation</vt:lpstr>
      <vt:lpstr>PowerPoint Presentation</vt:lpstr>
      <vt:lpstr>Exit Survey Questions</vt:lpstr>
      <vt:lpstr>PowerPoint Presentation</vt:lpstr>
      <vt:lpstr>One Year Follow-up Survey Questions</vt:lpstr>
      <vt:lpstr>PowerPoint Presentation</vt:lpstr>
      <vt:lpstr>Tying It All Together</vt:lpstr>
      <vt:lpstr>PowerPoint Presentation</vt:lpstr>
      <vt:lpstr>PowerPoint Presentation</vt:lpstr>
      <vt:lpstr>Public Health Program</vt:lpstr>
      <vt:lpstr>Define Your Measures</vt:lpstr>
      <vt:lpstr>Define Your Instrument</vt:lpstr>
      <vt:lpstr>Create an Assessment Timeline</vt:lpstr>
      <vt:lpstr>Identify Meaningful Changes Example One</vt:lpstr>
      <vt:lpstr>Identify Meaningful Changes Example Two</vt:lpstr>
      <vt:lpstr>Key Takeaways</vt:lpstr>
      <vt:lpstr>www.mph.eku.edu </vt:lpstr>
      <vt:lpstr>PowerPoint Presentation</vt:lpstr>
      <vt:lpstr> GRADUATE DEGREES   </vt:lpstr>
      <vt:lpstr>ONLINE MPH PROGAMS </vt:lpstr>
      <vt:lpstr>UNDERGRADUATE PROGAM </vt:lpstr>
      <vt:lpstr>MEZCOPH STUDENTS</vt:lpstr>
      <vt:lpstr>MEZCOPH Faculty</vt:lpstr>
      <vt:lpstr>PowerPoint Presentation</vt:lpstr>
      <vt:lpstr>OUR MISSION</vt:lpstr>
      <vt:lpstr> VISION</vt:lpstr>
      <vt:lpstr>PowerPoint Presentation</vt:lpstr>
      <vt:lpstr>MEZCOPH Evaluation Objectives</vt:lpstr>
      <vt:lpstr>PowerPoint Presentation</vt:lpstr>
      <vt:lpstr>PowerPoint Presentation</vt:lpstr>
      <vt:lpstr>USE OF EVALUAITON</vt:lpstr>
      <vt:lpstr>Q&amp;A</vt:lpstr>
      <vt:lpstr>Presenter 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2021-03-11T16:22:04Z</dcterms:created>
  <dcterms:modified xsi:type="dcterms:W3CDTF">2021-03-11T16:22:17Z</dcterms:modified>
</cp:coreProperties>
</file>