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ink/ink3.xml" ContentType="application/inkml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55"/>
  </p:notesMasterIdLst>
  <p:sldIdLst>
    <p:sldId id="256" r:id="rId5"/>
    <p:sldId id="257" r:id="rId6"/>
    <p:sldId id="331" r:id="rId7"/>
    <p:sldId id="513" r:id="rId8"/>
    <p:sldId id="511" r:id="rId9"/>
    <p:sldId id="512" r:id="rId10"/>
    <p:sldId id="508" r:id="rId11"/>
    <p:sldId id="509" r:id="rId12"/>
    <p:sldId id="510" r:id="rId13"/>
    <p:sldId id="338" r:id="rId14"/>
    <p:sldId id="514" r:id="rId15"/>
    <p:sldId id="515" r:id="rId16"/>
    <p:sldId id="258" r:id="rId17"/>
    <p:sldId id="271" r:id="rId18"/>
    <p:sldId id="260" r:id="rId19"/>
    <p:sldId id="261" r:id="rId20"/>
    <p:sldId id="268" r:id="rId21"/>
    <p:sldId id="266" r:id="rId22"/>
    <p:sldId id="262" r:id="rId23"/>
    <p:sldId id="272" r:id="rId24"/>
    <p:sldId id="263" r:id="rId25"/>
    <p:sldId id="270" r:id="rId26"/>
    <p:sldId id="273" r:id="rId27"/>
    <p:sldId id="269" r:id="rId28"/>
    <p:sldId id="264" r:id="rId29"/>
    <p:sldId id="265" r:id="rId30"/>
    <p:sldId id="516" r:id="rId31"/>
    <p:sldId id="517" r:id="rId32"/>
    <p:sldId id="518" r:id="rId33"/>
    <p:sldId id="519" r:id="rId34"/>
    <p:sldId id="520" r:id="rId35"/>
    <p:sldId id="521" r:id="rId36"/>
    <p:sldId id="522" r:id="rId37"/>
    <p:sldId id="523" r:id="rId38"/>
    <p:sldId id="524" r:id="rId39"/>
    <p:sldId id="267" r:id="rId40"/>
    <p:sldId id="525" r:id="rId41"/>
    <p:sldId id="526" r:id="rId42"/>
    <p:sldId id="527" r:id="rId43"/>
    <p:sldId id="497" r:id="rId44"/>
    <p:sldId id="558" r:id="rId45"/>
    <p:sldId id="557" r:id="rId46"/>
    <p:sldId id="541" r:id="rId47"/>
    <p:sldId id="559" r:id="rId48"/>
    <p:sldId id="560" r:id="rId49"/>
    <p:sldId id="561" r:id="rId50"/>
    <p:sldId id="562" r:id="rId51"/>
    <p:sldId id="563" r:id="rId52"/>
    <p:sldId id="564" r:id="rId53"/>
    <p:sldId id="29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65B614-E8D7-A7A3-91F6-A8A1EDF62B48}" name="Mollie Mulvanity" initials="MM" userId="S::mmulvanity@ceph.org::b253a45a-00a1-4adb-b67c-3957340e4c4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Konner" initials="JK" lastIdx="1" clrIdx="0">
    <p:extLst>
      <p:ext uri="{19B8F6BF-5375-455C-9EA6-DF929625EA0E}">
        <p15:presenceInfo xmlns:p15="http://schemas.microsoft.com/office/powerpoint/2012/main" userId="S::jkonner@ceph.org::4e52ac3c-9457-4621-aafb-7f432f99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E1A"/>
    <a:srgbClr val="E1AA1F"/>
    <a:srgbClr val="DBA725"/>
    <a:srgbClr val="DDD023"/>
    <a:srgbClr val="D6A92A"/>
    <a:srgbClr val="CACE32"/>
    <a:srgbClr val="C4B13C"/>
    <a:srgbClr val="BE9B4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68038" autoAdjust="0"/>
  </p:normalViewPr>
  <p:slideViewPr>
    <p:cSldViewPr snapToGrid="0">
      <p:cViewPr varScale="1">
        <p:scale>
          <a:sx n="77" d="100"/>
          <a:sy n="77" d="100"/>
        </p:scale>
        <p:origin x="25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D03BB-C45D-45DE-9CA2-89CD38D249B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9009CD-EFA8-4280-BB7B-11E687A90A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Up to 1.0 CPH recertification credit</a:t>
          </a:r>
          <a:endParaRPr lang="en-US" dirty="0"/>
        </a:p>
      </dgm:t>
    </dgm:pt>
    <dgm:pt modelId="{FD51C522-9908-4C71-8C77-84C28D5CC4FB}" type="parTrans" cxnId="{A4EAEACD-4991-4975-9740-0C74811DD865}">
      <dgm:prSet/>
      <dgm:spPr/>
      <dgm:t>
        <a:bodyPr/>
        <a:lstStyle/>
        <a:p>
          <a:endParaRPr lang="en-US"/>
        </a:p>
      </dgm:t>
    </dgm:pt>
    <dgm:pt modelId="{C891668A-2BDA-45FF-937B-8116B932E61F}" type="sibTrans" cxnId="{A4EAEACD-4991-4975-9740-0C74811DD865}">
      <dgm:prSet/>
      <dgm:spPr/>
      <dgm:t>
        <a:bodyPr/>
        <a:lstStyle/>
        <a:p>
          <a:endParaRPr lang="en-US"/>
        </a:p>
      </dgm:t>
    </dgm:pt>
    <dgm:pt modelId="{4C9A798F-0FF7-4AB4-A7F1-5F88C09FCE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Slides &amp; recording on website within 24 hours</a:t>
          </a:r>
          <a:endParaRPr lang="en-US" dirty="0"/>
        </a:p>
      </dgm:t>
    </dgm:pt>
    <dgm:pt modelId="{08EA535C-4508-4905-9410-A1590D140939}" type="parTrans" cxnId="{6685DCC9-E024-4F28-AB62-0C6530F67053}">
      <dgm:prSet/>
      <dgm:spPr/>
      <dgm:t>
        <a:bodyPr/>
        <a:lstStyle/>
        <a:p>
          <a:endParaRPr lang="en-US"/>
        </a:p>
      </dgm:t>
    </dgm:pt>
    <dgm:pt modelId="{245FF2F6-DCD9-4C4F-93DB-4E9DC570D090}" type="sibTrans" cxnId="{6685DCC9-E024-4F28-AB62-0C6530F67053}">
      <dgm:prSet/>
      <dgm:spPr/>
      <dgm:t>
        <a:bodyPr/>
        <a:lstStyle/>
        <a:p>
          <a:endParaRPr lang="en-US"/>
        </a:p>
      </dgm:t>
    </dgm:pt>
    <dgm:pt modelId="{A189413C-5369-4772-A7B3-A820A7C9989A}" type="pres">
      <dgm:prSet presAssocID="{997D03BB-C45D-45DE-9CA2-89CD38D249B4}" presName="root" presStyleCnt="0">
        <dgm:presLayoutVars>
          <dgm:dir/>
          <dgm:resizeHandles val="exact"/>
        </dgm:presLayoutVars>
      </dgm:prSet>
      <dgm:spPr/>
    </dgm:pt>
    <dgm:pt modelId="{C50DC472-3B66-438E-90D7-12AA5784EFF6}" type="pres">
      <dgm:prSet presAssocID="{E29009CD-EFA8-4280-BB7B-11E687A90AD3}" presName="compNode" presStyleCnt="0"/>
      <dgm:spPr/>
    </dgm:pt>
    <dgm:pt modelId="{14EC155A-3FDC-4341-A407-8A564E5BB850}" type="pres">
      <dgm:prSet presAssocID="{E29009CD-EFA8-4280-BB7B-11E687A90AD3}" presName="bgRect" presStyleLbl="bgShp" presStyleIdx="0" presStyleCnt="2" custScaleX="90785" custLinFactNeighborX="1473"/>
      <dgm:spPr>
        <a:solidFill>
          <a:schemeClr val="accent4">
            <a:lumMod val="60000"/>
            <a:lumOff val="40000"/>
          </a:schemeClr>
        </a:solidFill>
      </dgm:spPr>
    </dgm:pt>
    <dgm:pt modelId="{CD363047-D6FB-4E39-9A30-6DDB0D6D2D82}" type="pres">
      <dgm:prSet presAssocID="{E29009CD-EFA8-4280-BB7B-11E687A90AD3}" presName="iconRect" presStyleLbl="node1" presStyleIdx="0" presStyleCnt="2" custLinFactNeighborX="71600" custLinFactNeighborY="622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E3B74B3-96D8-40B8-B819-AAEFC251DD92}" type="pres">
      <dgm:prSet presAssocID="{E29009CD-EFA8-4280-BB7B-11E687A90AD3}" presName="spaceRect" presStyleCnt="0"/>
      <dgm:spPr/>
    </dgm:pt>
    <dgm:pt modelId="{18CF3FE1-6A33-4CFA-B61B-854A1993F2B0}" type="pres">
      <dgm:prSet presAssocID="{E29009CD-EFA8-4280-BB7B-11E687A90AD3}" presName="parTx" presStyleLbl="revTx" presStyleIdx="0" presStyleCnt="2" custLinFactNeighborX="3227">
        <dgm:presLayoutVars>
          <dgm:chMax val="0"/>
          <dgm:chPref val="0"/>
        </dgm:presLayoutVars>
      </dgm:prSet>
      <dgm:spPr/>
    </dgm:pt>
    <dgm:pt modelId="{270A70B4-5BB2-4D53-84F3-08D1EFB4F087}" type="pres">
      <dgm:prSet presAssocID="{C891668A-2BDA-45FF-937B-8116B932E61F}" presName="sibTrans" presStyleCnt="0"/>
      <dgm:spPr/>
    </dgm:pt>
    <dgm:pt modelId="{BAAC9E27-DD5C-40A2-A19E-B5C86B5DA945}" type="pres">
      <dgm:prSet presAssocID="{4C9A798F-0FF7-4AB4-A7F1-5F88C09FCECA}" presName="compNode" presStyleCnt="0"/>
      <dgm:spPr/>
    </dgm:pt>
    <dgm:pt modelId="{B719CBF6-A499-461F-B30A-F560247C4A22}" type="pres">
      <dgm:prSet presAssocID="{4C9A798F-0FF7-4AB4-A7F1-5F88C09FCECA}" presName="bgRect" presStyleLbl="bgShp" presStyleIdx="1" presStyleCnt="2" custScaleX="90719" custLinFactNeighborX="1378" custLinFactNeighborY="-4836"/>
      <dgm:spPr/>
    </dgm:pt>
    <dgm:pt modelId="{C6249D20-F82B-4BB7-92A6-7965E2948661}" type="pres">
      <dgm:prSet presAssocID="{4C9A798F-0FF7-4AB4-A7F1-5F88C09FCECA}" presName="iconRect" presStyleLbl="node1" presStyleIdx="1" presStyleCnt="2" custLinFactNeighborX="6537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866455AD-8142-41CC-B4B7-F979E936DB76}" type="pres">
      <dgm:prSet presAssocID="{4C9A798F-0FF7-4AB4-A7F1-5F88C09FCECA}" presName="spaceRect" presStyleCnt="0"/>
      <dgm:spPr/>
    </dgm:pt>
    <dgm:pt modelId="{9CE199AE-3662-42A9-B265-55190F9DFBC9}" type="pres">
      <dgm:prSet presAssocID="{4C9A798F-0FF7-4AB4-A7F1-5F88C09FCECA}" presName="parTx" presStyleLbl="revTx" presStyleIdx="1" presStyleCnt="2" custLinFactNeighborX="3780" custLinFactNeighborY="-4836">
        <dgm:presLayoutVars>
          <dgm:chMax val="0"/>
          <dgm:chPref val="0"/>
        </dgm:presLayoutVars>
      </dgm:prSet>
      <dgm:spPr/>
    </dgm:pt>
  </dgm:ptLst>
  <dgm:cxnLst>
    <dgm:cxn modelId="{0ED2FE2E-32AC-4482-BA29-35EED8E12886}" type="presOf" srcId="{997D03BB-C45D-45DE-9CA2-89CD38D249B4}" destId="{A189413C-5369-4772-A7B3-A820A7C9989A}" srcOrd="0" destOrd="0" presId="urn:microsoft.com/office/officeart/2018/2/layout/IconVerticalSolidList"/>
    <dgm:cxn modelId="{CDF6F042-2C42-4205-823A-D6CE7B03C96E}" type="presOf" srcId="{E29009CD-EFA8-4280-BB7B-11E687A90AD3}" destId="{18CF3FE1-6A33-4CFA-B61B-854A1993F2B0}" srcOrd="0" destOrd="0" presId="urn:microsoft.com/office/officeart/2018/2/layout/IconVerticalSolidList"/>
    <dgm:cxn modelId="{19523279-822E-4A05-8B00-C3045E1B1BBF}" type="presOf" srcId="{4C9A798F-0FF7-4AB4-A7F1-5F88C09FCECA}" destId="{9CE199AE-3662-42A9-B265-55190F9DFBC9}" srcOrd="0" destOrd="0" presId="urn:microsoft.com/office/officeart/2018/2/layout/IconVerticalSolidList"/>
    <dgm:cxn modelId="{6685DCC9-E024-4F28-AB62-0C6530F67053}" srcId="{997D03BB-C45D-45DE-9CA2-89CD38D249B4}" destId="{4C9A798F-0FF7-4AB4-A7F1-5F88C09FCECA}" srcOrd="1" destOrd="0" parTransId="{08EA535C-4508-4905-9410-A1590D140939}" sibTransId="{245FF2F6-DCD9-4C4F-93DB-4E9DC570D090}"/>
    <dgm:cxn modelId="{A4EAEACD-4991-4975-9740-0C74811DD865}" srcId="{997D03BB-C45D-45DE-9CA2-89CD38D249B4}" destId="{E29009CD-EFA8-4280-BB7B-11E687A90AD3}" srcOrd="0" destOrd="0" parTransId="{FD51C522-9908-4C71-8C77-84C28D5CC4FB}" sibTransId="{C891668A-2BDA-45FF-937B-8116B932E61F}"/>
    <dgm:cxn modelId="{BD5383E8-0269-4742-B520-5D7242D23185}" type="presParOf" srcId="{A189413C-5369-4772-A7B3-A820A7C9989A}" destId="{C50DC472-3B66-438E-90D7-12AA5784EFF6}" srcOrd="0" destOrd="0" presId="urn:microsoft.com/office/officeart/2018/2/layout/IconVerticalSolidList"/>
    <dgm:cxn modelId="{C9CF633B-21CB-499F-9111-19CD6D3B7CDB}" type="presParOf" srcId="{C50DC472-3B66-438E-90D7-12AA5784EFF6}" destId="{14EC155A-3FDC-4341-A407-8A564E5BB850}" srcOrd="0" destOrd="0" presId="urn:microsoft.com/office/officeart/2018/2/layout/IconVerticalSolidList"/>
    <dgm:cxn modelId="{7F3724D1-575F-4F14-9075-248A28F1263D}" type="presParOf" srcId="{C50DC472-3B66-438E-90D7-12AA5784EFF6}" destId="{CD363047-D6FB-4E39-9A30-6DDB0D6D2D82}" srcOrd="1" destOrd="0" presId="urn:microsoft.com/office/officeart/2018/2/layout/IconVerticalSolidList"/>
    <dgm:cxn modelId="{7E87FAC0-3FD7-4114-96FB-77CED4630C17}" type="presParOf" srcId="{C50DC472-3B66-438E-90D7-12AA5784EFF6}" destId="{AE3B74B3-96D8-40B8-B819-AAEFC251DD92}" srcOrd="2" destOrd="0" presId="urn:microsoft.com/office/officeart/2018/2/layout/IconVerticalSolidList"/>
    <dgm:cxn modelId="{41FC4DBE-0924-48CB-9BA1-2C87E0690874}" type="presParOf" srcId="{C50DC472-3B66-438E-90D7-12AA5784EFF6}" destId="{18CF3FE1-6A33-4CFA-B61B-854A1993F2B0}" srcOrd="3" destOrd="0" presId="urn:microsoft.com/office/officeart/2018/2/layout/IconVerticalSolidList"/>
    <dgm:cxn modelId="{C8345C42-F513-4588-83E1-3E820096C0BD}" type="presParOf" srcId="{A189413C-5369-4772-A7B3-A820A7C9989A}" destId="{270A70B4-5BB2-4D53-84F3-08D1EFB4F087}" srcOrd="1" destOrd="0" presId="urn:microsoft.com/office/officeart/2018/2/layout/IconVerticalSolidList"/>
    <dgm:cxn modelId="{EDB358C6-9FF4-45B4-88A8-4F616FDF94FD}" type="presParOf" srcId="{A189413C-5369-4772-A7B3-A820A7C9989A}" destId="{BAAC9E27-DD5C-40A2-A19E-B5C86B5DA945}" srcOrd="2" destOrd="0" presId="urn:microsoft.com/office/officeart/2018/2/layout/IconVerticalSolidList"/>
    <dgm:cxn modelId="{DF860191-0A98-47C5-BBCF-930B3F86DE5A}" type="presParOf" srcId="{BAAC9E27-DD5C-40A2-A19E-B5C86B5DA945}" destId="{B719CBF6-A499-461F-B30A-F560247C4A22}" srcOrd="0" destOrd="0" presId="urn:microsoft.com/office/officeart/2018/2/layout/IconVerticalSolidList"/>
    <dgm:cxn modelId="{B2BB6D7E-3807-43B4-8E74-45451C79F980}" type="presParOf" srcId="{BAAC9E27-DD5C-40A2-A19E-B5C86B5DA945}" destId="{C6249D20-F82B-4BB7-92A6-7965E2948661}" srcOrd="1" destOrd="0" presId="urn:microsoft.com/office/officeart/2018/2/layout/IconVerticalSolidList"/>
    <dgm:cxn modelId="{581D024E-E428-4B9E-8EF8-3F489AD6569D}" type="presParOf" srcId="{BAAC9E27-DD5C-40A2-A19E-B5C86B5DA945}" destId="{866455AD-8142-41CC-B4B7-F979E936DB76}" srcOrd="2" destOrd="0" presId="urn:microsoft.com/office/officeart/2018/2/layout/IconVerticalSolidList"/>
    <dgm:cxn modelId="{D7F20385-1C53-4839-A3DE-2F7C2B18E617}" type="presParOf" srcId="{BAAC9E27-DD5C-40A2-A19E-B5C86B5DA945}" destId="{9CE199AE-3662-42A9-B265-55190F9DFB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E031F9-46FB-1A49-B127-40CB8C4DCDB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DAB282E-F20D-104B-8814-2881E1131031}">
      <dgm:prSet/>
      <dgm:spPr/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Engage</a:t>
          </a:r>
          <a:r>
            <a:rPr lang="en-US" baseline="0" dirty="0">
              <a:solidFill>
                <a:schemeClr val="tx1"/>
              </a:solidFill>
            </a:rPr>
            <a:t>: Solicit in continuous feedback</a:t>
          </a:r>
          <a:endParaRPr lang="en-US" dirty="0">
            <a:solidFill>
              <a:schemeClr val="tx1"/>
            </a:solidFill>
          </a:endParaRPr>
        </a:p>
      </dgm:t>
    </dgm:pt>
    <dgm:pt modelId="{EA97AAF3-DD3C-6442-B9F4-4FBA61D0E353}" type="parTrans" cxnId="{8139FFED-185A-0644-BBC5-0D2F7DDE421A}">
      <dgm:prSet/>
      <dgm:spPr/>
      <dgm:t>
        <a:bodyPr/>
        <a:lstStyle/>
        <a:p>
          <a:endParaRPr lang="en-US"/>
        </a:p>
      </dgm:t>
    </dgm:pt>
    <dgm:pt modelId="{28D80E2D-5DBB-634A-810E-B8C79966DD6D}" type="sibTrans" cxnId="{8139FFED-185A-0644-BBC5-0D2F7DDE421A}">
      <dgm:prSet/>
      <dgm:spPr/>
      <dgm:t>
        <a:bodyPr/>
        <a:lstStyle/>
        <a:p>
          <a:endParaRPr lang="en-US"/>
        </a:p>
      </dgm:t>
    </dgm:pt>
    <dgm:pt modelId="{A9412DA4-C9A9-6549-B34C-99CC17F12B2C}">
      <dgm:prSet/>
      <dgm:spPr/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Analyze</a:t>
          </a:r>
          <a:r>
            <a:rPr lang="en-US" baseline="0" dirty="0">
              <a:solidFill>
                <a:schemeClr val="tx1"/>
              </a:solidFill>
            </a:rPr>
            <a:t>: Identify patterns and actionable items</a:t>
          </a:r>
          <a:endParaRPr lang="en-US" dirty="0">
            <a:solidFill>
              <a:schemeClr val="tx1"/>
            </a:solidFill>
          </a:endParaRPr>
        </a:p>
      </dgm:t>
    </dgm:pt>
    <dgm:pt modelId="{A79C39A8-9C60-3E4A-830F-6A78B5AF6DFA}" type="parTrans" cxnId="{49059798-0200-5D4E-9B6F-A95E13E2C032}">
      <dgm:prSet/>
      <dgm:spPr/>
      <dgm:t>
        <a:bodyPr/>
        <a:lstStyle/>
        <a:p>
          <a:endParaRPr lang="en-US"/>
        </a:p>
      </dgm:t>
    </dgm:pt>
    <dgm:pt modelId="{6AA0A816-5A3B-C141-B450-0358916E8C31}" type="sibTrans" cxnId="{49059798-0200-5D4E-9B6F-A95E13E2C032}">
      <dgm:prSet/>
      <dgm:spPr/>
      <dgm:t>
        <a:bodyPr/>
        <a:lstStyle/>
        <a:p>
          <a:endParaRPr lang="en-US"/>
        </a:p>
      </dgm:t>
    </dgm:pt>
    <dgm:pt modelId="{6E0B71C2-0824-5F48-936E-510349D70A2B}">
      <dgm:prSet/>
      <dgm:spPr/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Plan</a:t>
          </a:r>
          <a:r>
            <a:rPr lang="en-US" baseline="0" dirty="0">
              <a:solidFill>
                <a:schemeClr val="tx1"/>
              </a:solidFill>
            </a:rPr>
            <a:t>: Collaborate on recommendations for improvement</a:t>
          </a:r>
          <a:endParaRPr lang="en-US" dirty="0">
            <a:solidFill>
              <a:schemeClr val="tx1"/>
            </a:solidFill>
          </a:endParaRPr>
        </a:p>
      </dgm:t>
    </dgm:pt>
    <dgm:pt modelId="{08F7E75A-F4A1-404E-A758-F61FE0254B1D}" type="parTrans" cxnId="{3DDFEF5F-8896-144D-B075-039DA742A8FF}">
      <dgm:prSet/>
      <dgm:spPr/>
      <dgm:t>
        <a:bodyPr/>
        <a:lstStyle/>
        <a:p>
          <a:endParaRPr lang="en-US"/>
        </a:p>
      </dgm:t>
    </dgm:pt>
    <dgm:pt modelId="{70FB53C3-AA01-C147-8022-8FAF45052F55}" type="sibTrans" cxnId="{3DDFEF5F-8896-144D-B075-039DA742A8FF}">
      <dgm:prSet/>
      <dgm:spPr/>
      <dgm:t>
        <a:bodyPr/>
        <a:lstStyle/>
        <a:p>
          <a:endParaRPr lang="en-US"/>
        </a:p>
      </dgm:t>
    </dgm:pt>
    <dgm:pt modelId="{C4F17568-13C7-034E-BD22-5EF943477CA9}">
      <dgm:prSet/>
      <dgm:spPr/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Execute</a:t>
          </a:r>
          <a:r>
            <a:rPr lang="en-US" baseline="0" dirty="0">
              <a:solidFill>
                <a:schemeClr val="tx1"/>
              </a:solidFill>
            </a:rPr>
            <a:t>: Implementing recommendations based on community feedback</a:t>
          </a:r>
          <a:endParaRPr lang="en-US" dirty="0">
            <a:solidFill>
              <a:schemeClr val="tx1"/>
            </a:solidFill>
          </a:endParaRPr>
        </a:p>
      </dgm:t>
    </dgm:pt>
    <dgm:pt modelId="{230FCAF4-BA00-B149-B150-F5383006A2D1}" type="parTrans" cxnId="{C47882E5-5B61-9C44-9C30-E630A70CA06D}">
      <dgm:prSet/>
      <dgm:spPr/>
      <dgm:t>
        <a:bodyPr/>
        <a:lstStyle/>
        <a:p>
          <a:endParaRPr lang="en-US"/>
        </a:p>
      </dgm:t>
    </dgm:pt>
    <dgm:pt modelId="{37491CAF-DCE8-5148-8312-758ECDFB75D5}" type="sibTrans" cxnId="{C47882E5-5B61-9C44-9C30-E630A70CA06D}">
      <dgm:prSet/>
      <dgm:spPr/>
      <dgm:t>
        <a:bodyPr/>
        <a:lstStyle/>
        <a:p>
          <a:endParaRPr lang="en-US"/>
        </a:p>
      </dgm:t>
    </dgm:pt>
    <dgm:pt modelId="{A39AE347-91FA-0C44-9AA7-2CDCFACC349E}" type="pres">
      <dgm:prSet presAssocID="{58E031F9-46FB-1A49-B127-40CB8C4DCDB5}" presName="Name0" presStyleCnt="0">
        <dgm:presLayoutVars>
          <dgm:dir/>
          <dgm:resizeHandles val="exact"/>
        </dgm:presLayoutVars>
      </dgm:prSet>
      <dgm:spPr/>
    </dgm:pt>
    <dgm:pt modelId="{F6EA4AEE-0C12-174D-97F3-2CC486DAE6C1}" type="pres">
      <dgm:prSet presAssocID="{58E031F9-46FB-1A49-B127-40CB8C4DCDB5}" presName="cycle" presStyleCnt="0"/>
      <dgm:spPr/>
    </dgm:pt>
    <dgm:pt modelId="{41ADECF8-D6E7-9A4E-8132-AEE41D36FA01}" type="pres">
      <dgm:prSet presAssocID="{5DAB282E-F20D-104B-8814-2881E1131031}" presName="nodeFirstNode" presStyleLbl="node1" presStyleIdx="0" presStyleCnt="4">
        <dgm:presLayoutVars>
          <dgm:bulletEnabled val="1"/>
        </dgm:presLayoutVars>
      </dgm:prSet>
      <dgm:spPr/>
    </dgm:pt>
    <dgm:pt modelId="{30A3A2CA-0785-2346-BD4A-5F2746A040EF}" type="pres">
      <dgm:prSet presAssocID="{28D80E2D-5DBB-634A-810E-B8C79966DD6D}" presName="sibTransFirstNode" presStyleLbl="bgShp" presStyleIdx="0" presStyleCnt="1"/>
      <dgm:spPr/>
    </dgm:pt>
    <dgm:pt modelId="{1D1F9068-A591-7445-9416-F0ABBF3E0091}" type="pres">
      <dgm:prSet presAssocID="{A9412DA4-C9A9-6549-B34C-99CC17F12B2C}" presName="nodeFollowingNodes" presStyleLbl="node1" presStyleIdx="1" presStyleCnt="4">
        <dgm:presLayoutVars>
          <dgm:bulletEnabled val="1"/>
        </dgm:presLayoutVars>
      </dgm:prSet>
      <dgm:spPr/>
    </dgm:pt>
    <dgm:pt modelId="{1A45E1B2-BF3E-F44D-AFFA-459EEBF35F58}" type="pres">
      <dgm:prSet presAssocID="{6E0B71C2-0824-5F48-936E-510349D70A2B}" presName="nodeFollowingNodes" presStyleLbl="node1" presStyleIdx="2" presStyleCnt="4">
        <dgm:presLayoutVars>
          <dgm:bulletEnabled val="1"/>
        </dgm:presLayoutVars>
      </dgm:prSet>
      <dgm:spPr/>
    </dgm:pt>
    <dgm:pt modelId="{FB86E934-B19D-9441-8C68-A917708508BD}" type="pres">
      <dgm:prSet presAssocID="{C4F17568-13C7-034E-BD22-5EF943477CA9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A75BC71D-EA4D-3340-9DB6-F95913154D46}" type="presOf" srcId="{28D80E2D-5DBB-634A-810E-B8C79966DD6D}" destId="{30A3A2CA-0785-2346-BD4A-5F2746A040EF}" srcOrd="0" destOrd="0" presId="urn:microsoft.com/office/officeart/2005/8/layout/cycle3"/>
    <dgm:cxn modelId="{3DDFEF5F-8896-144D-B075-039DA742A8FF}" srcId="{58E031F9-46FB-1A49-B127-40CB8C4DCDB5}" destId="{6E0B71C2-0824-5F48-936E-510349D70A2B}" srcOrd="2" destOrd="0" parTransId="{08F7E75A-F4A1-404E-A758-F61FE0254B1D}" sibTransId="{70FB53C3-AA01-C147-8022-8FAF45052F55}"/>
    <dgm:cxn modelId="{061E8C8F-904F-2247-9105-64B9EA19D3D5}" type="presOf" srcId="{6E0B71C2-0824-5F48-936E-510349D70A2B}" destId="{1A45E1B2-BF3E-F44D-AFFA-459EEBF35F58}" srcOrd="0" destOrd="0" presId="urn:microsoft.com/office/officeart/2005/8/layout/cycle3"/>
    <dgm:cxn modelId="{49059798-0200-5D4E-9B6F-A95E13E2C032}" srcId="{58E031F9-46FB-1A49-B127-40CB8C4DCDB5}" destId="{A9412DA4-C9A9-6549-B34C-99CC17F12B2C}" srcOrd="1" destOrd="0" parTransId="{A79C39A8-9C60-3E4A-830F-6A78B5AF6DFA}" sibTransId="{6AA0A816-5A3B-C141-B450-0358916E8C31}"/>
    <dgm:cxn modelId="{194CAE99-4946-CD44-92B0-55230219437A}" type="presOf" srcId="{A9412DA4-C9A9-6549-B34C-99CC17F12B2C}" destId="{1D1F9068-A591-7445-9416-F0ABBF3E0091}" srcOrd="0" destOrd="0" presId="urn:microsoft.com/office/officeart/2005/8/layout/cycle3"/>
    <dgm:cxn modelId="{8E1F84B9-424B-C84F-A26C-E6E059B2CB66}" type="presOf" srcId="{5DAB282E-F20D-104B-8814-2881E1131031}" destId="{41ADECF8-D6E7-9A4E-8132-AEE41D36FA01}" srcOrd="0" destOrd="0" presId="urn:microsoft.com/office/officeart/2005/8/layout/cycle3"/>
    <dgm:cxn modelId="{9E94A3D2-09E3-1F4A-A61A-D7369E8CBE87}" type="presOf" srcId="{C4F17568-13C7-034E-BD22-5EF943477CA9}" destId="{FB86E934-B19D-9441-8C68-A917708508BD}" srcOrd="0" destOrd="0" presId="urn:microsoft.com/office/officeart/2005/8/layout/cycle3"/>
    <dgm:cxn modelId="{C47882E5-5B61-9C44-9C30-E630A70CA06D}" srcId="{58E031F9-46FB-1A49-B127-40CB8C4DCDB5}" destId="{C4F17568-13C7-034E-BD22-5EF943477CA9}" srcOrd="3" destOrd="0" parTransId="{230FCAF4-BA00-B149-B150-F5383006A2D1}" sibTransId="{37491CAF-DCE8-5148-8312-758ECDFB75D5}"/>
    <dgm:cxn modelId="{8139FFED-185A-0644-BBC5-0D2F7DDE421A}" srcId="{58E031F9-46FB-1A49-B127-40CB8C4DCDB5}" destId="{5DAB282E-F20D-104B-8814-2881E1131031}" srcOrd="0" destOrd="0" parTransId="{EA97AAF3-DD3C-6442-B9F4-4FBA61D0E353}" sibTransId="{28D80E2D-5DBB-634A-810E-B8C79966DD6D}"/>
    <dgm:cxn modelId="{BB6B7CFB-AA0A-5E46-B8F5-79C4FDEF632C}" type="presOf" srcId="{58E031F9-46FB-1A49-B127-40CB8C4DCDB5}" destId="{A39AE347-91FA-0C44-9AA7-2CDCFACC349E}" srcOrd="0" destOrd="0" presId="urn:microsoft.com/office/officeart/2005/8/layout/cycle3"/>
    <dgm:cxn modelId="{D2C83824-2591-6244-A219-3002B018A9F0}" type="presParOf" srcId="{A39AE347-91FA-0C44-9AA7-2CDCFACC349E}" destId="{F6EA4AEE-0C12-174D-97F3-2CC486DAE6C1}" srcOrd="0" destOrd="0" presId="urn:microsoft.com/office/officeart/2005/8/layout/cycle3"/>
    <dgm:cxn modelId="{6F256EC4-AE14-014D-BE9A-9E3BF4C50D86}" type="presParOf" srcId="{F6EA4AEE-0C12-174D-97F3-2CC486DAE6C1}" destId="{41ADECF8-D6E7-9A4E-8132-AEE41D36FA01}" srcOrd="0" destOrd="0" presId="urn:microsoft.com/office/officeart/2005/8/layout/cycle3"/>
    <dgm:cxn modelId="{5574516E-3C77-D645-9BE7-829694632D83}" type="presParOf" srcId="{F6EA4AEE-0C12-174D-97F3-2CC486DAE6C1}" destId="{30A3A2CA-0785-2346-BD4A-5F2746A040EF}" srcOrd="1" destOrd="0" presId="urn:microsoft.com/office/officeart/2005/8/layout/cycle3"/>
    <dgm:cxn modelId="{DF5A629D-906D-FB43-A79A-DA63390F9CA7}" type="presParOf" srcId="{F6EA4AEE-0C12-174D-97F3-2CC486DAE6C1}" destId="{1D1F9068-A591-7445-9416-F0ABBF3E0091}" srcOrd="2" destOrd="0" presId="urn:microsoft.com/office/officeart/2005/8/layout/cycle3"/>
    <dgm:cxn modelId="{AF1949D3-4FC0-E849-9916-895CC1BAB911}" type="presParOf" srcId="{F6EA4AEE-0C12-174D-97F3-2CC486DAE6C1}" destId="{1A45E1B2-BF3E-F44D-AFFA-459EEBF35F58}" srcOrd="3" destOrd="0" presId="urn:microsoft.com/office/officeart/2005/8/layout/cycle3"/>
    <dgm:cxn modelId="{E458F687-1F21-BF40-86FE-1B1D864CCAC8}" type="presParOf" srcId="{F6EA4AEE-0C12-174D-97F3-2CC486DAE6C1}" destId="{FB86E934-B19D-9441-8C68-A917708508BD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20013C1-480B-48CD-98DC-274E153C803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287E04-D7F2-456D-A8EB-6413CBA95D47}">
      <dgm:prSet/>
      <dgm:spPr/>
      <dgm:t>
        <a:bodyPr/>
        <a:lstStyle/>
        <a:p>
          <a:pPr>
            <a:defRPr b="1"/>
          </a:pPr>
          <a:r>
            <a:rPr lang="en-US"/>
            <a:t>PLAN! </a:t>
          </a:r>
        </a:p>
      </dgm:t>
    </dgm:pt>
    <dgm:pt modelId="{1D97C041-CD1F-4D1A-8A76-52141E4092A2}" type="parTrans" cxnId="{EC37A1A0-D73C-4BA9-9920-38ABBF819D0B}">
      <dgm:prSet/>
      <dgm:spPr/>
      <dgm:t>
        <a:bodyPr/>
        <a:lstStyle/>
        <a:p>
          <a:endParaRPr lang="en-US"/>
        </a:p>
      </dgm:t>
    </dgm:pt>
    <dgm:pt modelId="{6ED6EF8D-235E-46FF-A2FD-A8EF6E69E8B0}" type="sibTrans" cxnId="{EC37A1A0-D73C-4BA9-9920-38ABBF819D0B}">
      <dgm:prSet/>
      <dgm:spPr/>
      <dgm:t>
        <a:bodyPr/>
        <a:lstStyle/>
        <a:p>
          <a:endParaRPr lang="en-US"/>
        </a:p>
      </dgm:t>
    </dgm:pt>
    <dgm:pt modelId="{5B6BAC94-32CC-4AE7-83C0-596B1BC7C7B7}">
      <dgm:prSet custT="1"/>
      <dgm:spPr/>
      <dgm:t>
        <a:bodyPr/>
        <a:lstStyle/>
        <a:p>
          <a:r>
            <a:rPr lang="en-US" sz="1600" dirty="0"/>
            <a:t>Think about how gathering stakeholder data fits into your larger plan for program evaluation and assessment</a:t>
          </a:r>
        </a:p>
      </dgm:t>
    </dgm:pt>
    <dgm:pt modelId="{D7CA4872-9F3A-4926-A5E0-A762D8D6058B}" type="parTrans" cxnId="{FC77A75A-E79E-4267-9D29-2BACF02063B0}">
      <dgm:prSet/>
      <dgm:spPr/>
      <dgm:t>
        <a:bodyPr/>
        <a:lstStyle/>
        <a:p>
          <a:endParaRPr lang="en-US"/>
        </a:p>
      </dgm:t>
    </dgm:pt>
    <dgm:pt modelId="{71946072-7F93-4B3F-8A14-9568FDA7BF1A}" type="sibTrans" cxnId="{FC77A75A-E79E-4267-9D29-2BACF02063B0}">
      <dgm:prSet/>
      <dgm:spPr/>
      <dgm:t>
        <a:bodyPr/>
        <a:lstStyle/>
        <a:p>
          <a:endParaRPr lang="en-US"/>
        </a:p>
      </dgm:t>
    </dgm:pt>
    <dgm:pt modelId="{E873D47E-9082-406A-838F-0ABEF4AE9612}">
      <dgm:prSet custT="1"/>
      <dgm:spPr/>
      <dgm:t>
        <a:bodyPr/>
        <a:lstStyle/>
        <a:p>
          <a:r>
            <a:rPr lang="en-US" sz="1600" dirty="0"/>
            <a:t>Schedule in tentative dates for focus groups and surveys well in advance</a:t>
          </a:r>
        </a:p>
      </dgm:t>
    </dgm:pt>
    <dgm:pt modelId="{0A1BFC7F-E2E5-4CCA-BAC0-666B37E942DD}" type="parTrans" cxnId="{21E82CEA-A48B-4EC2-A575-F47478B53BEB}">
      <dgm:prSet/>
      <dgm:spPr/>
      <dgm:t>
        <a:bodyPr/>
        <a:lstStyle/>
        <a:p>
          <a:endParaRPr lang="en-US"/>
        </a:p>
      </dgm:t>
    </dgm:pt>
    <dgm:pt modelId="{BBFE02B5-B10B-45AA-9B2C-A21E1A24A6F1}" type="sibTrans" cxnId="{21E82CEA-A48B-4EC2-A575-F47478B53BEB}">
      <dgm:prSet/>
      <dgm:spPr/>
      <dgm:t>
        <a:bodyPr/>
        <a:lstStyle/>
        <a:p>
          <a:endParaRPr lang="en-US"/>
        </a:p>
      </dgm:t>
    </dgm:pt>
    <dgm:pt modelId="{5469284E-6055-4F07-BB5F-72DA50E6D9BE}">
      <dgm:prSet custT="1"/>
      <dgm:spPr/>
      <dgm:t>
        <a:bodyPr/>
        <a:lstStyle/>
        <a:p>
          <a:r>
            <a:rPr lang="en-US" sz="1600" dirty="0"/>
            <a:t>Establish routines for obtaining data gathered outside of your program </a:t>
          </a:r>
        </a:p>
      </dgm:t>
    </dgm:pt>
    <dgm:pt modelId="{8B5763CC-FBF4-46C4-88BE-1C04519B33F6}" type="parTrans" cxnId="{AE8DBA35-0A14-491E-B64D-AD1C0A78654E}">
      <dgm:prSet/>
      <dgm:spPr/>
      <dgm:t>
        <a:bodyPr/>
        <a:lstStyle/>
        <a:p>
          <a:endParaRPr lang="en-US"/>
        </a:p>
      </dgm:t>
    </dgm:pt>
    <dgm:pt modelId="{41184538-184C-4DC9-A9F0-B4F9287888B3}" type="sibTrans" cxnId="{AE8DBA35-0A14-491E-B64D-AD1C0A78654E}">
      <dgm:prSet/>
      <dgm:spPr/>
      <dgm:t>
        <a:bodyPr/>
        <a:lstStyle/>
        <a:p>
          <a:endParaRPr lang="en-US"/>
        </a:p>
      </dgm:t>
    </dgm:pt>
    <dgm:pt modelId="{9EA8F77A-8A5E-4FAC-AAFB-CDEE12C78736}">
      <dgm:prSet/>
      <dgm:spPr/>
      <dgm:t>
        <a:bodyPr/>
        <a:lstStyle/>
        <a:p>
          <a:pPr>
            <a:defRPr b="1"/>
          </a:pPr>
          <a:r>
            <a:rPr lang="en-US"/>
            <a:t>NETWORK! </a:t>
          </a:r>
        </a:p>
      </dgm:t>
    </dgm:pt>
    <dgm:pt modelId="{1833D47A-D376-43D7-A7C2-D0473B349CE4}" type="parTrans" cxnId="{6B423ABC-508F-4907-9BDB-EB794A043898}">
      <dgm:prSet/>
      <dgm:spPr/>
      <dgm:t>
        <a:bodyPr/>
        <a:lstStyle/>
        <a:p>
          <a:endParaRPr lang="en-US"/>
        </a:p>
      </dgm:t>
    </dgm:pt>
    <dgm:pt modelId="{E48EBB59-5DDA-4153-8B6E-E6B01511F0B8}" type="sibTrans" cxnId="{6B423ABC-508F-4907-9BDB-EB794A043898}">
      <dgm:prSet/>
      <dgm:spPr/>
      <dgm:t>
        <a:bodyPr/>
        <a:lstStyle/>
        <a:p>
          <a:endParaRPr lang="en-US"/>
        </a:p>
      </dgm:t>
    </dgm:pt>
    <dgm:pt modelId="{224F96EA-688B-4307-B8C4-C83EF2D5DC84}">
      <dgm:prSet custT="1"/>
      <dgm:spPr/>
      <dgm:t>
        <a:bodyPr/>
        <a:lstStyle/>
        <a:p>
          <a:r>
            <a:rPr lang="en-US" sz="1600" dirty="0"/>
            <a:t>Foster regular, informal contact with stakeholders</a:t>
          </a:r>
        </a:p>
      </dgm:t>
    </dgm:pt>
    <dgm:pt modelId="{B73E35C0-B5CB-4835-B23A-9127480EE31D}" type="parTrans" cxnId="{4258619C-C8DA-4FC3-97B4-0F4E30626D35}">
      <dgm:prSet/>
      <dgm:spPr/>
      <dgm:t>
        <a:bodyPr/>
        <a:lstStyle/>
        <a:p>
          <a:endParaRPr lang="en-US"/>
        </a:p>
      </dgm:t>
    </dgm:pt>
    <dgm:pt modelId="{703BBCB7-3397-44A5-96C3-CDB2EBA77AE9}" type="sibTrans" cxnId="{4258619C-C8DA-4FC3-97B4-0F4E30626D35}">
      <dgm:prSet/>
      <dgm:spPr/>
      <dgm:t>
        <a:bodyPr/>
        <a:lstStyle/>
        <a:p>
          <a:endParaRPr lang="en-US"/>
        </a:p>
      </dgm:t>
    </dgm:pt>
    <dgm:pt modelId="{879B0DC1-4CD8-4463-966C-7C2A8D661CF2}">
      <dgm:prSet custT="1"/>
      <dgm:spPr/>
      <dgm:t>
        <a:bodyPr/>
        <a:lstStyle/>
        <a:p>
          <a:r>
            <a:rPr lang="en-US" sz="1600" dirty="0"/>
            <a:t>Student-focused programming helps forge better relationships across all types of  stakeholders</a:t>
          </a:r>
        </a:p>
      </dgm:t>
    </dgm:pt>
    <dgm:pt modelId="{1A2665D1-AC71-4378-B067-D4691A7B13DE}" type="parTrans" cxnId="{80725FBE-AE8F-4E72-AB63-14E38D888489}">
      <dgm:prSet/>
      <dgm:spPr/>
      <dgm:t>
        <a:bodyPr/>
        <a:lstStyle/>
        <a:p>
          <a:endParaRPr lang="en-US"/>
        </a:p>
      </dgm:t>
    </dgm:pt>
    <dgm:pt modelId="{3C36B4A3-C247-4331-80FA-A236FF2F964F}" type="sibTrans" cxnId="{80725FBE-AE8F-4E72-AB63-14E38D888489}">
      <dgm:prSet/>
      <dgm:spPr/>
      <dgm:t>
        <a:bodyPr/>
        <a:lstStyle/>
        <a:p>
          <a:endParaRPr lang="en-US"/>
        </a:p>
      </dgm:t>
    </dgm:pt>
    <dgm:pt modelId="{DC61E52A-F493-4F35-9159-7C7CC39FA961}">
      <dgm:prSet custT="1"/>
      <dgm:spPr/>
      <dgm:t>
        <a:bodyPr/>
        <a:lstStyle/>
        <a:p>
          <a:r>
            <a:rPr lang="en-US" sz="1600" dirty="0"/>
            <a:t>LinkedIn can be very helpful for locating individuals, especially for alumni</a:t>
          </a:r>
        </a:p>
      </dgm:t>
    </dgm:pt>
    <dgm:pt modelId="{06D755F8-B883-4A46-AFF5-89A36D14F614}" type="parTrans" cxnId="{98419FE5-693A-4207-8512-EF9451FC33FB}">
      <dgm:prSet/>
      <dgm:spPr/>
      <dgm:t>
        <a:bodyPr/>
        <a:lstStyle/>
        <a:p>
          <a:endParaRPr lang="en-US"/>
        </a:p>
      </dgm:t>
    </dgm:pt>
    <dgm:pt modelId="{EB19654D-7EA3-4C1C-AAA8-E02A321662E5}" type="sibTrans" cxnId="{98419FE5-693A-4207-8512-EF9451FC33FB}">
      <dgm:prSet/>
      <dgm:spPr/>
      <dgm:t>
        <a:bodyPr/>
        <a:lstStyle/>
        <a:p>
          <a:endParaRPr lang="en-US"/>
        </a:p>
      </dgm:t>
    </dgm:pt>
    <dgm:pt modelId="{BEFEDFBA-0978-44FF-89B9-C9C9D814C845}">
      <dgm:prSet/>
      <dgm:spPr/>
      <dgm:t>
        <a:bodyPr/>
        <a:lstStyle/>
        <a:p>
          <a:pPr>
            <a:defRPr b="1"/>
          </a:pPr>
          <a:r>
            <a:rPr lang="en-US"/>
            <a:t>SHARE! </a:t>
          </a:r>
        </a:p>
      </dgm:t>
    </dgm:pt>
    <dgm:pt modelId="{E292888B-8E7F-4747-B77A-369D0FADE2DB}" type="parTrans" cxnId="{C5E6A018-131A-4E49-985B-1B4A905D91D8}">
      <dgm:prSet/>
      <dgm:spPr/>
      <dgm:t>
        <a:bodyPr/>
        <a:lstStyle/>
        <a:p>
          <a:endParaRPr lang="en-US"/>
        </a:p>
      </dgm:t>
    </dgm:pt>
    <dgm:pt modelId="{7F81DD83-AB49-407C-8CA9-07BBD735EB12}" type="sibTrans" cxnId="{C5E6A018-131A-4E49-985B-1B4A905D91D8}">
      <dgm:prSet/>
      <dgm:spPr/>
      <dgm:t>
        <a:bodyPr/>
        <a:lstStyle/>
        <a:p>
          <a:endParaRPr lang="en-US"/>
        </a:p>
      </dgm:t>
    </dgm:pt>
    <dgm:pt modelId="{C055C708-78F8-424F-9FF6-CC046A39803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Discuss findings with faculty, student advisors at program meetings, get feedback, new ideas</a:t>
          </a:r>
        </a:p>
      </dgm:t>
    </dgm:pt>
    <dgm:pt modelId="{18BDFE5F-EE46-483A-ADC7-EB95CE8F8CDE}" type="parTrans" cxnId="{0BE1B0A6-4F2E-4653-8863-2152C29EC9BA}">
      <dgm:prSet/>
      <dgm:spPr/>
      <dgm:t>
        <a:bodyPr/>
        <a:lstStyle/>
        <a:p>
          <a:endParaRPr lang="en-US"/>
        </a:p>
      </dgm:t>
    </dgm:pt>
    <dgm:pt modelId="{2FCD62FF-8221-4398-8C35-E193B8C874DD}" type="sibTrans" cxnId="{0BE1B0A6-4F2E-4653-8863-2152C29EC9BA}">
      <dgm:prSet/>
      <dgm:spPr/>
      <dgm:t>
        <a:bodyPr/>
        <a:lstStyle/>
        <a:p>
          <a:endParaRPr lang="en-US"/>
        </a:p>
      </dgm:t>
    </dgm:pt>
    <dgm:pt modelId="{7AB92146-2EB2-482C-8E53-6AEAF7687A5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Let stakeholders know about their impact whenever possible</a:t>
          </a:r>
        </a:p>
      </dgm:t>
    </dgm:pt>
    <dgm:pt modelId="{FE83F91C-1E34-4DF1-966F-E4ECC6F80C11}" type="parTrans" cxnId="{6C3D6367-CAA0-456E-95EA-277DC70BCF04}">
      <dgm:prSet/>
      <dgm:spPr/>
      <dgm:t>
        <a:bodyPr/>
        <a:lstStyle/>
        <a:p>
          <a:endParaRPr lang="en-US"/>
        </a:p>
      </dgm:t>
    </dgm:pt>
    <dgm:pt modelId="{43B56260-3991-46C2-8C48-EA523CCF845E}" type="sibTrans" cxnId="{6C3D6367-CAA0-456E-95EA-277DC70BCF04}">
      <dgm:prSet/>
      <dgm:spPr/>
      <dgm:t>
        <a:bodyPr/>
        <a:lstStyle/>
        <a:p>
          <a:endParaRPr lang="en-US"/>
        </a:p>
      </dgm:t>
    </dgm:pt>
    <dgm:pt modelId="{CAEF18B5-A2C0-4E0F-945D-969A0F501B4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Let upper-level administrators know what you are doing</a:t>
          </a:r>
        </a:p>
      </dgm:t>
    </dgm:pt>
    <dgm:pt modelId="{11F8E353-80F6-460E-B53D-CF55CC68A04B}" type="parTrans" cxnId="{FDB4D43D-B422-43EB-85D0-A60C51F43A74}">
      <dgm:prSet/>
      <dgm:spPr/>
      <dgm:t>
        <a:bodyPr/>
        <a:lstStyle/>
        <a:p>
          <a:endParaRPr lang="en-US"/>
        </a:p>
      </dgm:t>
    </dgm:pt>
    <dgm:pt modelId="{2EAA7E48-FC34-4D32-AA0E-10A7673CE7AE}" type="sibTrans" cxnId="{FDB4D43D-B422-43EB-85D0-A60C51F43A74}">
      <dgm:prSet/>
      <dgm:spPr/>
      <dgm:t>
        <a:bodyPr/>
        <a:lstStyle/>
        <a:p>
          <a:endParaRPr lang="en-US"/>
        </a:p>
      </dgm:t>
    </dgm:pt>
    <dgm:pt modelId="{C05663D8-3EC8-40E3-AAE2-14E81ECC8335}" type="pres">
      <dgm:prSet presAssocID="{D20013C1-480B-48CD-98DC-274E153C803D}" presName="linear" presStyleCnt="0">
        <dgm:presLayoutVars>
          <dgm:dir/>
          <dgm:animLvl val="lvl"/>
          <dgm:resizeHandles val="exact"/>
        </dgm:presLayoutVars>
      </dgm:prSet>
      <dgm:spPr/>
    </dgm:pt>
    <dgm:pt modelId="{E974EAA7-C459-4965-A90C-66B7B569CF7D}" type="pres">
      <dgm:prSet presAssocID="{C1287E04-D7F2-456D-A8EB-6413CBA95D47}" presName="parentLin" presStyleCnt="0"/>
      <dgm:spPr/>
    </dgm:pt>
    <dgm:pt modelId="{44670B33-8E90-470E-815A-D96A4619D41A}" type="pres">
      <dgm:prSet presAssocID="{C1287E04-D7F2-456D-A8EB-6413CBA95D47}" presName="parentLeftMargin" presStyleLbl="node1" presStyleIdx="0" presStyleCnt="3"/>
      <dgm:spPr/>
    </dgm:pt>
    <dgm:pt modelId="{A63BCC26-D107-4730-9C68-B748503C9360}" type="pres">
      <dgm:prSet presAssocID="{C1287E04-D7F2-456D-A8EB-6413CBA95D4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ADA067A-7B13-4207-A44F-72592B0E62AB}" type="pres">
      <dgm:prSet presAssocID="{C1287E04-D7F2-456D-A8EB-6413CBA95D47}" presName="negativeSpace" presStyleCnt="0"/>
      <dgm:spPr/>
    </dgm:pt>
    <dgm:pt modelId="{C8E6DDEC-699C-4DDA-9588-74DD470516CC}" type="pres">
      <dgm:prSet presAssocID="{C1287E04-D7F2-456D-A8EB-6413CBA95D47}" presName="childText" presStyleLbl="conFgAcc1" presStyleIdx="0" presStyleCnt="3">
        <dgm:presLayoutVars>
          <dgm:bulletEnabled val="1"/>
        </dgm:presLayoutVars>
      </dgm:prSet>
      <dgm:spPr/>
    </dgm:pt>
    <dgm:pt modelId="{1F07D466-EEDC-4FD4-AE00-61FA48F3442B}" type="pres">
      <dgm:prSet presAssocID="{6ED6EF8D-235E-46FF-A2FD-A8EF6E69E8B0}" presName="spaceBetweenRectangles" presStyleCnt="0"/>
      <dgm:spPr/>
    </dgm:pt>
    <dgm:pt modelId="{65C5455C-E4A2-42F9-A38B-B0FC846CDB20}" type="pres">
      <dgm:prSet presAssocID="{9EA8F77A-8A5E-4FAC-AAFB-CDEE12C78736}" presName="parentLin" presStyleCnt="0"/>
      <dgm:spPr/>
    </dgm:pt>
    <dgm:pt modelId="{2C52A5FB-DFDA-4C76-BEE5-E5FDDDEABEF2}" type="pres">
      <dgm:prSet presAssocID="{9EA8F77A-8A5E-4FAC-AAFB-CDEE12C78736}" presName="parentLeftMargin" presStyleLbl="node1" presStyleIdx="0" presStyleCnt="3"/>
      <dgm:spPr/>
    </dgm:pt>
    <dgm:pt modelId="{382E7D8D-DFF2-4D7C-BBEE-7B86392C4B31}" type="pres">
      <dgm:prSet presAssocID="{9EA8F77A-8A5E-4FAC-AAFB-CDEE12C7873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2E7D140-F6E2-4145-98D6-AA687815F8FB}" type="pres">
      <dgm:prSet presAssocID="{9EA8F77A-8A5E-4FAC-AAFB-CDEE12C78736}" presName="negativeSpace" presStyleCnt="0"/>
      <dgm:spPr/>
    </dgm:pt>
    <dgm:pt modelId="{B05F7BD0-2ACD-4854-847B-87A0870AA1A1}" type="pres">
      <dgm:prSet presAssocID="{9EA8F77A-8A5E-4FAC-AAFB-CDEE12C78736}" presName="childText" presStyleLbl="conFgAcc1" presStyleIdx="1" presStyleCnt="3">
        <dgm:presLayoutVars>
          <dgm:bulletEnabled val="1"/>
        </dgm:presLayoutVars>
      </dgm:prSet>
      <dgm:spPr/>
    </dgm:pt>
    <dgm:pt modelId="{02793A6D-A89E-452D-871D-F0D8267FADA0}" type="pres">
      <dgm:prSet presAssocID="{E48EBB59-5DDA-4153-8B6E-E6B01511F0B8}" presName="spaceBetweenRectangles" presStyleCnt="0"/>
      <dgm:spPr/>
    </dgm:pt>
    <dgm:pt modelId="{7E93435F-172F-48D6-8062-681026633221}" type="pres">
      <dgm:prSet presAssocID="{BEFEDFBA-0978-44FF-89B9-C9C9D814C845}" presName="parentLin" presStyleCnt="0"/>
      <dgm:spPr/>
    </dgm:pt>
    <dgm:pt modelId="{2DD89536-D640-47AE-BAC0-F68CEF65904B}" type="pres">
      <dgm:prSet presAssocID="{BEFEDFBA-0978-44FF-89B9-C9C9D814C845}" presName="parentLeftMargin" presStyleLbl="node1" presStyleIdx="1" presStyleCnt="3"/>
      <dgm:spPr/>
    </dgm:pt>
    <dgm:pt modelId="{0691EB8A-AE83-40F9-92CB-8745662C7398}" type="pres">
      <dgm:prSet presAssocID="{BEFEDFBA-0978-44FF-89B9-C9C9D814C84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EF2E0D3-006F-460E-B8EE-BE2279D870E5}" type="pres">
      <dgm:prSet presAssocID="{BEFEDFBA-0978-44FF-89B9-C9C9D814C845}" presName="negativeSpace" presStyleCnt="0"/>
      <dgm:spPr/>
    </dgm:pt>
    <dgm:pt modelId="{568C1843-8B75-4AC0-893A-B42F09935072}" type="pres">
      <dgm:prSet presAssocID="{BEFEDFBA-0978-44FF-89B9-C9C9D814C84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F81EF03-6DE1-40B4-970C-0E36CA166B0B}" type="presOf" srcId="{BEFEDFBA-0978-44FF-89B9-C9C9D814C845}" destId="{0691EB8A-AE83-40F9-92CB-8745662C7398}" srcOrd="1" destOrd="0" presId="urn:microsoft.com/office/officeart/2005/8/layout/list1"/>
    <dgm:cxn modelId="{C5E6A018-131A-4E49-985B-1B4A905D91D8}" srcId="{D20013C1-480B-48CD-98DC-274E153C803D}" destId="{BEFEDFBA-0978-44FF-89B9-C9C9D814C845}" srcOrd="2" destOrd="0" parTransId="{E292888B-8E7F-4747-B77A-369D0FADE2DB}" sibTransId="{7F81DD83-AB49-407C-8CA9-07BBD735EB12}"/>
    <dgm:cxn modelId="{0F16EF22-E0D2-430F-B91D-0FE03BC44C8B}" type="presOf" srcId="{9EA8F77A-8A5E-4FAC-AAFB-CDEE12C78736}" destId="{382E7D8D-DFF2-4D7C-BBEE-7B86392C4B31}" srcOrd="1" destOrd="0" presId="urn:microsoft.com/office/officeart/2005/8/layout/list1"/>
    <dgm:cxn modelId="{820F8226-DC71-4AC4-A1EF-9FF3D6645F07}" type="presOf" srcId="{5B6BAC94-32CC-4AE7-83C0-596B1BC7C7B7}" destId="{C8E6DDEC-699C-4DDA-9588-74DD470516CC}" srcOrd="0" destOrd="0" presId="urn:microsoft.com/office/officeart/2005/8/layout/list1"/>
    <dgm:cxn modelId="{F8D91D2C-2DD3-4922-BB23-DAAAE5C1A2A8}" type="presOf" srcId="{7AB92146-2EB2-482C-8E53-6AEAF7687A54}" destId="{568C1843-8B75-4AC0-893A-B42F09935072}" srcOrd="0" destOrd="1" presId="urn:microsoft.com/office/officeart/2005/8/layout/list1"/>
    <dgm:cxn modelId="{A920D62F-A27B-4204-A174-4ACABF0D4085}" type="presOf" srcId="{879B0DC1-4CD8-4463-966C-7C2A8D661CF2}" destId="{B05F7BD0-2ACD-4854-847B-87A0870AA1A1}" srcOrd="0" destOrd="1" presId="urn:microsoft.com/office/officeart/2005/8/layout/list1"/>
    <dgm:cxn modelId="{AE8DBA35-0A14-491E-B64D-AD1C0A78654E}" srcId="{C1287E04-D7F2-456D-A8EB-6413CBA95D47}" destId="{5469284E-6055-4F07-BB5F-72DA50E6D9BE}" srcOrd="2" destOrd="0" parTransId="{8B5763CC-FBF4-46C4-88BE-1C04519B33F6}" sibTransId="{41184538-184C-4DC9-A9F0-B4F9287888B3}"/>
    <dgm:cxn modelId="{49E8343C-B6BE-4694-BC86-1BA1D0E482A1}" type="presOf" srcId="{D20013C1-480B-48CD-98DC-274E153C803D}" destId="{C05663D8-3EC8-40E3-AAE2-14E81ECC8335}" srcOrd="0" destOrd="0" presId="urn:microsoft.com/office/officeart/2005/8/layout/list1"/>
    <dgm:cxn modelId="{FDB4D43D-B422-43EB-85D0-A60C51F43A74}" srcId="{BEFEDFBA-0978-44FF-89B9-C9C9D814C845}" destId="{CAEF18B5-A2C0-4E0F-945D-969A0F501B42}" srcOrd="2" destOrd="0" parTransId="{11F8E353-80F6-460E-B53D-CF55CC68A04B}" sibTransId="{2EAA7E48-FC34-4D32-AA0E-10A7673CE7AE}"/>
    <dgm:cxn modelId="{0E9D8761-D4B5-475D-85B4-56B01AE1C0F7}" type="presOf" srcId="{C055C708-78F8-424F-9FF6-CC046A39803B}" destId="{568C1843-8B75-4AC0-893A-B42F09935072}" srcOrd="0" destOrd="0" presId="urn:microsoft.com/office/officeart/2005/8/layout/list1"/>
    <dgm:cxn modelId="{6C3D6367-CAA0-456E-95EA-277DC70BCF04}" srcId="{BEFEDFBA-0978-44FF-89B9-C9C9D814C845}" destId="{7AB92146-2EB2-482C-8E53-6AEAF7687A54}" srcOrd="1" destOrd="0" parTransId="{FE83F91C-1E34-4DF1-966F-E4ECC6F80C11}" sibTransId="{43B56260-3991-46C2-8C48-EA523CCF845E}"/>
    <dgm:cxn modelId="{277DBC76-F770-4D83-8480-FED12CB5290C}" type="presOf" srcId="{BEFEDFBA-0978-44FF-89B9-C9C9D814C845}" destId="{2DD89536-D640-47AE-BAC0-F68CEF65904B}" srcOrd="0" destOrd="0" presId="urn:microsoft.com/office/officeart/2005/8/layout/list1"/>
    <dgm:cxn modelId="{FC77A75A-E79E-4267-9D29-2BACF02063B0}" srcId="{C1287E04-D7F2-456D-A8EB-6413CBA95D47}" destId="{5B6BAC94-32CC-4AE7-83C0-596B1BC7C7B7}" srcOrd="0" destOrd="0" parTransId="{D7CA4872-9F3A-4926-A5E0-A762D8D6058B}" sibTransId="{71946072-7F93-4B3F-8A14-9568FDA7BF1A}"/>
    <dgm:cxn modelId="{B5ECFD82-55C7-43F0-BBB7-36FD3C0467EE}" type="presOf" srcId="{E873D47E-9082-406A-838F-0ABEF4AE9612}" destId="{C8E6DDEC-699C-4DDA-9588-74DD470516CC}" srcOrd="0" destOrd="1" presId="urn:microsoft.com/office/officeart/2005/8/layout/list1"/>
    <dgm:cxn modelId="{E0887088-4787-49A4-B502-AA1CA4C0C058}" type="presOf" srcId="{C1287E04-D7F2-456D-A8EB-6413CBA95D47}" destId="{A63BCC26-D107-4730-9C68-B748503C9360}" srcOrd="1" destOrd="0" presId="urn:microsoft.com/office/officeart/2005/8/layout/list1"/>
    <dgm:cxn modelId="{4D41988E-0639-4D29-9168-1FAF019A3C18}" type="presOf" srcId="{5469284E-6055-4F07-BB5F-72DA50E6D9BE}" destId="{C8E6DDEC-699C-4DDA-9588-74DD470516CC}" srcOrd="0" destOrd="2" presId="urn:microsoft.com/office/officeart/2005/8/layout/list1"/>
    <dgm:cxn modelId="{7ED38F92-D5AF-4589-8B87-77612F1A2D76}" type="presOf" srcId="{C1287E04-D7F2-456D-A8EB-6413CBA95D47}" destId="{44670B33-8E90-470E-815A-D96A4619D41A}" srcOrd="0" destOrd="0" presId="urn:microsoft.com/office/officeart/2005/8/layout/list1"/>
    <dgm:cxn modelId="{4258619C-C8DA-4FC3-97B4-0F4E30626D35}" srcId="{9EA8F77A-8A5E-4FAC-AAFB-CDEE12C78736}" destId="{224F96EA-688B-4307-B8C4-C83EF2D5DC84}" srcOrd="0" destOrd="0" parTransId="{B73E35C0-B5CB-4835-B23A-9127480EE31D}" sibTransId="{703BBCB7-3397-44A5-96C3-CDB2EBA77AE9}"/>
    <dgm:cxn modelId="{EC37A1A0-D73C-4BA9-9920-38ABBF819D0B}" srcId="{D20013C1-480B-48CD-98DC-274E153C803D}" destId="{C1287E04-D7F2-456D-A8EB-6413CBA95D47}" srcOrd="0" destOrd="0" parTransId="{1D97C041-CD1F-4D1A-8A76-52141E4092A2}" sibTransId="{6ED6EF8D-235E-46FF-A2FD-A8EF6E69E8B0}"/>
    <dgm:cxn modelId="{028973A5-466E-4B3D-93D8-297B09A2403E}" type="presOf" srcId="{DC61E52A-F493-4F35-9159-7C7CC39FA961}" destId="{B05F7BD0-2ACD-4854-847B-87A0870AA1A1}" srcOrd="0" destOrd="2" presId="urn:microsoft.com/office/officeart/2005/8/layout/list1"/>
    <dgm:cxn modelId="{0BE1B0A6-4F2E-4653-8863-2152C29EC9BA}" srcId="{BEFEDFBA-0978-44FF-89B9-C9C9D814C845}" destId="{C055C708-78F8-424F-9FF6-CC046A39803B}" srcOrd="0" destOrd="0" parTransId="{18BDFE5F-EE46-483A-ADC7-EB95CE8F8CDE}" sibTransId="{2FCD62FF-8221-4398-8C35-E193B8C874DD}"/>
    <dgm:cxn modelId="{6B423ABC-508F-4907-9BDB-EB794A043898}" srcId="{D20013C1-480B-48CD-98DC-274E153C803D}" destId="{9EA8F77A-8A5E-4FAC-AAFB-CDEE12C78736}" srcOrd="1" destOrd="0" parTransId="{1833D47A-D376-43D7-A7C2-D0473B349CE4}" sibTransId="{E48EBB59-5DDA-4153-8B6E-E6B01511F0B8}"/>
    <dgm:cxn modelId="{80725FBE-AE8F-4E72-AB63-14E38D888489}" srcId="{9EA8F77A-8A5E-4FAC-AAFB-CDEE12C78736}" destId="{879B0DC1-4CD8-4463-966C-7C2A8D661CF2}" srcOrd="1" destOrd="0" parTransId="{1A2665D1-AC71-4378-B067-D4691A7B13DE}" sibTransId="{3C36B4A3-C247-4331-80FA-A236FF2F964F}"/>
    <dgm:cxn modelId="{46F22EC3-6FC3-4A50-BC5C-609CC205C91D}" type="presOf" srcId="{9EA8F77A-8A5E-4FAC-AAFB-CDEE12C78736}" destId="{2C52A5FB-DFDA-4C76-BEE5-E5FDDDEABEF2}" srcOrd="0" destOrd="0" presId="urn:microsoft.com/office/officeart/2005/8/layout/list1"/>
    <dgm:cxn modelId="{FF9B94C6-7B7D-4503-ADB5-56EBACA30BED}" type="presOf" srcId="{224F96EA-688B-4307-B8C4-C83EF2D5DC84}" destId="{B05F7BD0-2ACD-4854-847B-87A0870AA1A1}" srcOrd="0" destOrd="0" presId="urn:microsoft.com/office/officeart/2005/8/layout/list1"/>
    <dgm:cxn modelId="{BD7CCDD6-4A25-4C6B-9FD4-7F338B44DA24}" type="presOf" srcId="{CAEF18B5-A2C0-4E0F-945D-969A0F501B42}" destId="{568C1843-8B75-4AC0-893A-B42F09935072}" srcOrd="0" destOrd="2" presId="urn:microsoft.com/office/officeart/2005/8/layout/list1"/>
    <dgm:cxn modelId="{98419FE5-693A-4207-8512-EF9451FC33FB}" srcId="{9EA8F77A-8A5E-4FAC-AAFB-CDEE12C78736}" destId="{DC61E52A-F493-4F35-9159-7C7CC39FA961}" srcOrd="2" destOrd="0" parTransId="{06D755F8-B883-4A46-AFF5-89A36D14F614}" sibTransId="{EB19654D-7EA3-4C1C-AAA8-E02A321662E5}"/>
    <dgm:cxn modelId="{21E82CEA-A48B-4EC2-A575-F47478B53BEB}" srcId="{C1287E04-D7F2-456D-A8EB-6413CBA95D47}" destId="{E873D47E-9082-406A-838F-0ABEF4AE9612}" srcOrd="1" destOrd="0" parTransId="{0A1BFC7F-E2E5-4CCA-BAC0-666B37E942DD}" sibTransId="{BBFE02B5-B10B-45AA-9B2C-A21E1A24A6F1}"/>
    <dgm:cxn modelId="{33F40AF4-8811-4437-9A45-60D5A3C4B8A2}" type="presParOf" srcId="{C05663D8-3EC8-40E3-AAE2-14E81ECC8335}" destId="{E974EAA7-C459-4965-A90C-66B7B569CF7D}" srcOrd="0" destOrd="0" presId="urn:microsoft.com/office/officeart/2005/8/layout/list1"/>
    <dgm:cxn modelId="{A7518017-70A3-40C0-B0B4-28E5D31F3D8F}" type="presParOf" srcId="{E974EAA7-C459-4965-A90C-66B7B569CF7D}" destId="{44670B33-8E90-470E-815A-D96A4619D41A}" srcOrd="0" destOrd="0" presId="urn:microsoft.com/office/officeart/2005/8/layout/list1"/>
    <dgm:cxn modelId="{2FDC56A5-F787-4383-B397-043ED8DAE779}" type="presParOf" srcId="{E974EAA7-C459-4965-A90C-66B7B569CF7D}" destId="{A63BCC26-D107-4730-9C68-B748503C9360}" srcOrd="1" destOrd="0" presId="urn:microsoft.com/office/officeart/2005/8/layout/list1"/>
    <dgm:cxn modelId="{6345C185-5722-4BF2-92F1-D29357BB423A}" type="presParOf" srcId="{C05663D8-3EC8-40E3-AAE2-14E81ECC8335}" destId="{1ADA067A-7B13-4207-A44F-72592B0E62AB}" srcOrd="1" destOrd="0" presId="urn:microsoft.com/office/officeart/2005/8/layout/list1"/>
    <dgm:cxn modelId="{D164645F-71B5-418A-8A82-AB8B42BB954C}" type="presParOf" srcId="{C05663D8-3EC8-40E3-AAE2-14E81ECC8335}" destId="{C8E6DDEC-699C-4DDA-9588-74DD470516CC}" srcOrd="2" destOrd="0" presId="urn:microsoft.com/office/officeart/2005/8/layout/list1"/>
    <dgm:cxn modelId="{CFF2BF9D-A14C-4014-9A20-E3E79D8B8FC1}" type="presParOf" srcId="{C05663D8-3EC8-40E3-AAE2-14E81ECC8335}" destId="{1F07D466-EEDC-4FD4-AE00-61FA48F3442B}" srcOrd="3" destOrd="0" presId="urn:microsoft.com/office/officeart/2005/8/layout/list1"/>
    <dgm:cxn modelId="{7D1DB3B8-C80C-4579-B5D8-5FAE49E1BD36}" type="presParOf" srcId="{C05663D8-3EC8-40E3-AAE2-14E81ECC8335}" destId="{65C5455C-E4A2-42F9-A38B-B0FC846CDB20}" srcOrd="4" destOrd="0" presId="urn:microsoft.com/office/officeart/2005/8/layout/list1"/>
    <dgm:cxn modelId="{D7DD42F0-A8D6-40E4-9EBA-3192FB5E9CA8}" type="presParOf" srcId="{65C5455C-E4A2-42F9-A38B-B0FC846CDB20}" destId="{2C52A5FB-DFDA-4C76-BEE5-E5FDDDEABEF2}" srcOrd="0" destOrd="0" presId="urn:microsoft.com/office/officeart/2005/8/layout/list1"/>
    <dgm:cxn modelId="{F40BD876-84C2-4817-A4F7-B356DEAEAB9E}" type="presParOf" srcId="{65C5455C-E4A2-42F9-A38B-B0FC846CDB20}" destId="{382E7D8D-DFF2-4D7C-BBEE-7B86392C4B31}" srcOrd="1" destOrd="0" presId="urn:microsoft.com/office/officeart/2005/8/layout/list1"/>
    <dgm:cxn modelId="{9457ACAB-D2A7-473F-B713-93D0B5DF6DF9}" type="presParOf" srcId="{C05663D8-3EC8-40E3-AAE2-14E81ECC8335}" destId="{C2E7D140-F6E2-4145-98D6-AA687815F8FB}" srcOrd="5" destOrd="0" presId="urn:microsoft.com/office/officeart/2005/8/layout/list1"/>
    <dgm:cxn modelId="{56152915-824A-457E-A864-60A30E6F1731}" type="presParOf" srcId="{C05663D8-3EC8-40E3-AAE2-14E81ECC8335}" destId="{B05F7BD0-2ACD-4854-847B-87A0870AA1A1}" srcOrd="6" destOrd="0" presId="urn:microsoft.com/office/officeart/2005/8/layout/list1"/>
    <dgm:cxn modelId="{242B47F6-4F51-472F-B2E5-20DAD9802D5F}" type="presParOf" srcId="{C05663D8-3EC8-40E3-AAE2-14E81ECC8335}" destId="{02793A6D-A89E-452D-871D-F0D8267FADA0}" srcOrd="7" destOrd="0" presId="urn:microsoft.com/office/officeart/2005/8/layout/list1"/>
    <dgm:cxn modelId="{28CBFA60-ABE0-4717-8AB0-9252FF7AEF20}" type="presParOf" srcId="{C05663D8-3EC8-40E3-AAE2-14E81ECC8335}" destId="{7E93435F-172F-48D6-8062-681026633221}" srcOrd="8" destOrd="0" presId="urn:microsoft.com/office/officeart/2005/8/layout/list1"/>
    <dgm:cxn modelId="{1DD22FD5-9658-4281-9759-F0E86BE4B3FC}" type="presParOf" srcId="{7E93435F-172F-48D6-8062-681026633221}" destId="{2DD89536-D640-47AE-BAC0-F68CEF65904B}" srcOrd="0" destOrd="0" presId="urn:microsoft.com/office/officeart/2005/8/layout/list1"/>
    <dgm:cxn modelId="{6CA944E1-4B40-4628-A50C-E7CF7E835466}" type="presParOf" srcId="{7E93435F-172F-48D6-8062-681026633221}" destId="{0691EB8A-AE83-40F9-92CB-8745662C7398}" srcOrd="1" destOrd="0" presId="urn:microsoft.com/office/officeart/2005/8/layout/list1"/>
    <dgm:cxn modelId="{F3CB3930-4665-40FD-A2DF-4205A99052E6}" type="presParOf" srcId="{C05663D8-3EC8-40E3-AAE2-14E81ECC8335}" destId="{AEF2E0D3-006F-460E-B8EE-BE2279D870E5}" srcOrd="9" destOrd="0" presId="urn:microsoft.com/office/officeart/2005/8/layout/list1"/>
    <dgm:cxn modelId="{286BCB41-EFA3-46E2-A171-BCAFA778B59C}" type="presParOf" srcId="{C05663D8-3EC8-40E3-AAE2-14E81ECC8335}" destId="{568C1843-8B75-4AC0-893A-B42F099350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EA1B47-ED18-4BBC-B05E-05F44C4C69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5C44FD-6C8C-4DC1-AA83-EDF429B780DA}">
      <dgm:prSet custT="1"/>
      <dgm:spPr>
        <a:solidFill>
          <a:srgbClr val="003E74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Unit of accreditation: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 Program</a:t>
          </a:r>
        </a:p>
      </dgm:t>
    </dgm:pt>
    <dgm:pt modelId="{0B780087-5888-4B46-A0DE-35C665BEAD30}" type="parTrans" cxnId="{3B59E27C-07F9-4EF5-839F-98965AD2ABB7}">
      <dgm:prSet/>
      <dgm:spPr/>
      <dgm:t>
        <a:bodyPr/>
        <a:lstStyle/>
        <a:p>
          <a:endParaRPr lang="en-US"/>
        </a:p>
      </dgm:t>
    </dgm:pt>
    <dgm:pt modelId="{4C8394F5-96F9-4826-91A9-65F294B0A56B}" type="sibTrans" cxnId="{3B59E27C-07F9-4EF5-839F-98965AD2ABB7}">
      <dgm:prSet/>
      <dgm:spPr/>
      <dgm:t>
        <a:bodyPr/>
        <a:lstStyle/>
        <a:p>
          <a:endParaRPr lang="en-US"/>
        </a:p>
      </dgm:t>
    </dgm:pt>
    <dgm:pt modelId="{0F06B29B-81F9-4767-BC47-5394488FBB12}">
      <dgm:prSet custT="1"/>
      <dgm:spPr>
        <a:solidFill>
          <a:srgbClr val="003E74"/>
        </a:solidFill>
      </dgm:spPr>
      <dgm:t>
        <a:bodyPr/>
        <a:lstStyle/>
        <a:p>
          <a:pPr rtl="0"/>
          <a:r>
            <a:rPr lang="en-US" sz="2000" b="1" u="none" dirty="0">
              <a:latin typeface="Arial"/>
              <a:cs typeface="Arial"/>
            </a:rPr>
            <a:t>Degrees/concentrations offered:</a:t>
          </a:r>
          <a:r>
            <a:rPr lang="en-US" sz="2000" u="none" dirty="0">
              <a:latin typeface="Arial"/>
              <a:cs typeface="Arial"/>
            </a:rPr>
            <a:t>  MPH with one generalist concentration [presently] and two formats (hybrid and online only)</a:t>
          </a:r>
        </a:p>
      </dgm:t>
    </dgm:pt>
    <dgm:pt modelId="{DAF984DA-6BE1-481B-A511-5AE0D6DF5E58}" type="parTrans" cxnId="{6805EF4F-B9E4-4B89-8E6C-FE16F2E0AAB7}">
      <dgm:prSet/>
      <dgm:spPr/>
      <dgm:t>
        <a:bodyPr/>
        <a:lstStyle/>
        <a:p>
          <a:endParaRPr lang="en-US"/>
        </a:p>
      </dgm:t>
    </dgm:pt>
    <dgm:pt modelId="{C11E0BCB-98B4-4E34-A3D2-84EEC3CCBB93}" type="sibTrans" cxnId="{6805EF4F-B9E4-4B89-8E6C-FE16F2E0AAB7}">
      <dgm:prSet/>
      <dgm:spPr/>
      <dgm:t>
        <a:bodyPr/>
        <a:lstStyle/>
        <a:p>
          <a:endParaRPr lang="en-US"/>
        </a:p>
      </dgm:t>
    </dgm:pt>
    <dgm:pt modelId="{6E74E40E-6007-4604-B665-915995212AE6}">
      <dgm:prSet custT="1"/>
      <dgm:spPr>
        <a:solidFill>
          <a:srgbClr val="003E74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Number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 of students: </a:t>
          </a:r>
          <a:r>
            <a:rPr lang="en-US" sz="2000" baseline="0" dirty="0">
              <a:latin typeface="Arial" panose="020B0604020202020204" pitchFamily="34" charset="0"/>
              <a:cs typeface="Arial" panose="020B0604020202020204" pitchFamily="34" charset="0"/>
            </a:rPr>
            <a:t>approximately 50 +/- total (part-time + full-time)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DD188D-C546-416B-8CA1-80E8401D31ED}" type="parTrans" cxnId="{5BD62CCF-CB02-4BF1-95A4-B28214422D97}">
      <dgm:prSet/>
      <dgm:spPr/>
      <dgm:t>
        <a:bodyPr/>
        <a:lstStyle/>
        <a:p>
          <a:endParaRPr lang="en-US"/>
        </a:p>
      </dgm:t>
    </dgm:pt>
    <dgm:pt modelId="{B939D663-4F69-4203-B7C1-F461148CA190}" type="sibTrans" cxnId="{5BD62CCF-CB02-4BF1-95A4-B28214422D97}">
      <dgm:prSet/>
      <dgm:spPr/>
      <dgm:t>
        <a:bodyPr/>
        <a:lstStyle/>
        <a:p>
          <a:endParaRPr lang="en-US"/>
        </a:p>
      </dgm:t>
    </dgm:pt>
    <dgm:pt modelId="{5D7FCCF8-B10D-4501-9D2F-B1E10A3BB5AF}">
      <dgm:prSet custT="1"/>
      <dgm:spPr>
        <a:solidFill>
          <a:srgbClr val="003E74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Number of primary faculty: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 Named PIF=3, Total PIF=7, Non-PIF=4  </a:t>
          </a:r>
        </a:p>
      </dgm:t>
    </dgm:pt>
    <dgm:pt modelId="{8174D813-5B26-4CDB-853F-A0FD8BEC2792}" type="parTrans" cxnId="{D0FDAC33-821A-4257-8C30-70141C55D8F7}">
      <dgm:prSet/>
      <dgm:spPr/>
      <dgm:t>
        <a:bodyPr/>
        <a:lstStyle/>
        <a:p>
          <a:endParaRPr lang="en-US"/>
        </a:p>
      </dgm:t>
    </dgm:pt>
    <dgm:pt modelId="{04459974-C9CA-4E42-B31B-B77C5C8F3DBE}" type="sibTrans" cxnId="{D0FDAC33-821A-4257-8C30-70141C55D8F7}">
      <dgm:prSet/>
      <dgm:spPr/>
      <dgm:t>
        <a:bodyPr/>
        <a:lstStyle/>
        <a:p>
          <a:endParaRPr lang="en-US"/>
        </a:p>
      </dgm:t>
    </dgm:pt>
    <dgm:pt modelId="{53CF8C3C-D8E8-4873-9697-89F005F1D038}">
      <dgm:prSet custT="1"/>
      <dgm:spPr>
        <a:solidFill>
          <a:srgbClr val="003E74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Number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 of administrators/staff who support alumni/stakeholder data collection:  </a:t>
          </a:r>
          <a:r>
            <a:rPr lang="en-US" sz="2000" b="0" baseline="0" dirty="0">
              <a:latin typeface="Arial" panose="020B0604020202020204" pitchFamily="34" charset="0"/>
              <a:cs typeface="Arial" panose="020B0604020202020204" pitchFamily="34" charset="0"/>
            </a:rPr>
            <a:t>approx. 2-3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355E63-B4BB-4424-91ED-6D371A5346FD}" type="parTrans" cxnId="{B568CABF-5AE1-48C2-B2D5-E4F2E07E8C37}">
      <dgm:prSet/>
      <dgm:spPr/>
      <dgm:t>
        <a:bodyPr/>
        <a:lstStyle/>
        <a:p>
          <a:endParaRPr lang="en-US"/>
        </a:p>
      </dgm:t>
    </dgm:pt>
    <dgm:pt modelId="{4FF08309-8B8F-49B0-BC95-939327CE32C6}" type="sibTrans" cxnId="{B568CABF-5AE1-48C2-B2D5-E4F2E07E8C37}">
      <dgm:prSet/>
      <dgm:spPr/>
      <dgm:t>
        <a:bodyPr/>
        <a:lstStyle/>
        <a:p>
          <a:endParaRPr lang="en-US"/>
        </a:p>
      </dgm:t>
    </dgm:pt>
    <dgm:pt modelId="{47093D70-3468-4989-B174-F4ADE82CE4A9}" type="pres">
      <dgm:prSet presAssocID="{EEEA1B47-ED18-4BBC-B05E-05F44C4C69F6}" presName="linear" presStyleCnt="0">
        <dgm:presLayoutVars>
          <dgm:animLvl val="lvl"/>
          <dgm:resizeHandles val="exact"/>
        </dgm:presLayoutVars>
      </dgm:prSet>
      <dgm:spPr/>
    </dgm:pt>
    <dgm:pt modelId="{621DAE49-DEEC-4F5F-99B7-341DF08CB8DF}" type="pres">
      <dgm:prSet presAssocID="{885C44FD-6C8C-4DC1-AA83-EDF429B780D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8C0EE95-A848-4693-9619-46D08A4B68DF}" type="pres">
      <dgm:prSet presAssocID="{4C8394F5-96F9-4826-91A9-65F294B0A56B}" presName="spacer" presStyleCnt="0"/>
      <dgm:spPr/>
    </dgm:pt>
    <dgm:pt modelId="{1FA71131-FED6-4D4B-8F17-67C0DA327B68}" type="pres">
      <dgm:prSet presAssocID="{0F06B29B-81F9-4767-BC47-5394488FBB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8562E9-071C-481F-A97E-404C8C410ADE}" type="pres">
      <dgm:prSet presAssocID="{C11E0BCB-98B4-4E34-A3D2-84EEC3CCBB93}" presName="spacer" presStyleCnt="0"/>
      <dgm:spPr/>
    </dgm:pt>
    <dgm:pt modelId="{E65EDE9B-BD48-4392-90F3-043D02BCC016}" type="pres">
      <dgm:prSet presAssocID="{6E74E40E-6007-4604-B665-915995212AE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D72074-C93C-4554-9795-99501B8C559B}" type="pres">
      <dgm:prSet presAssocID="{B939D663-4F69-4203-B7C1-F461148CA190}" presName="spacer" presStyleCnt="0"/>
      <dgm:spPr/>
    </dgm:pt>
    <dgm:pt modelId="{AB001CD2-881E-4F03-8E34-BD1972341009}" type="pres">
      <dgm:prSet presAssocID="{5D7FCCF8-B10D-4501-9D2F-B1E10A3BB5A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EE11BAC-CE8C-4154-A728-DCA810FEEE28}" type="pres">
      <dgm:prSet presAssocID="{04459974-C9CA-4E42-B31B-B77C5C8F3DBE}" presName="spacer" presStyleCnt="0"/>
      <dgm:spPr/>
    </dgm:pt>
    <dgm:pt modelId="{0293D6A1-AF8C-4760-8506-1C75D92BB9E3}" type="pres">
      <dgm:prSet presAssocID="{53CF8C3C-D8E8-4873-9697-89F005F1D03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3546717-53AA-465F-A078-C9618037728B}" type="presOf" srcId="{885C44FD-6C8C-4DC1-AA83-EDF429B780DA}" destId="{621DAE49-DEEC-4F5F-99B7-341DF08CB8DF}" srcOrd="0" destOrd="0" presId="urn:microsoft.com/office/officeart/2005/8/layout/vList2"/>
    <dgm:cxn modelId="{D0FDAC33-821A-4257-8C30-70141C55D8F7}" srcId="{EEEA1B47-ED18-4BBC-B05E-05F44C4C69F6}" destId="{5D7FCCF8-B10D-4501-9D2F-B1E10A3BB5AF}" srcOrd="3" destOrd="0" parTransId="{8174D813-5B26-4CDB-853F-A0FD8BEC2792}" sibTransId="{04459974-C9CA-4E42-B31B-B77C5C8F3DBE}"/>
    <dgm:cxn modelId="{DABD7D69-B5AE-4B84-ACA2-92CD0C7E0391}" type="presOf" srcId="{6E74E40E-6007-4604-B665-915995212AE6}" destId="{E65EDE9B-BD48-4392-90F3-043D02BCC016}" srcOrd="0" destOrd="0" presId="urn:microsoft.com/office/officeart/2005/8/layout/vList2"/>
    <dgm:cxn modelId="{6805EF4F-B9E4-4B89-8E6C-FE16F2E0AAB7}" srcId="{EEEA1B47-ED18-4BBC-B05E-05F44C4C69F6}" destId="{0F06B29B-81F9-4767-BC47-5394488FBB12}" srcOrd="1" destOrd="0" parTransId="{DAF984DA-6BE1-481B-A511-5AE0D6DF5E58}" sibTransId="{C11E0BCB-98B4-4E34-A3D2-84EEC3CCBB93}"/>
    <dgm:cxn modelId="{3B59E27C-07F9-4EF5-839F-98965AD2ABB7}" srcId="{EEEA1B47-ED18-4BBC-B05E-05F44C4C69F6}" destId="{885C44FD-6C8C-4DC1-AA83-EDF429B780DA}" srcOrd="0" destOrd="0" parTransId="{0B780087-5888-4B46-A0DE-35C665BEAD30}" sibTransId="{4C8394F5-96F9-4826-91A9-65F294B0A56B}"/>
    <dgm:cxn modelId="{5FAB8783-7F98-49A6-A3CE-AD49ED1C6BDF}" type="presOf" srcId="{EEEA1B47-ED18-4BBC-B05E-05F44C4C69F6}" destId="{47093D70-3468-4989-B174-F4ADE82CE4A9}" srcOrd="0" destOrd="0" presId="urn:microsoft.com/office/officeart/2005/8/layout/vList2"/>
    <dgm:cxn modelId="{93828199-BCD9-40E3-AFD2-499E0BCEB808}" type="presOf" srcId="{5D7FCCF8-B10D-4501-9D2F-B1E10A3BB5AF}" destId="{AB001CD2-881E-4F03-8E34-BD1972341009}" srcOrd="0" destOrd="0" presId="urn:microsoft.com/office/officeart/2005/8/layout/vList2"/>
    <dgm:cxn modelId="{2E49E2BE-D67D-4C2A-8BB2-C73F48932F1C}" type="presOf" srcId="{53CF8C3C-D8E8-4873-9697-89F005F1D038}" destId="{0293D6A1-AF8C-4760-8506-1C75D92BB9E3}" srcOrd="0" destOrd="0" presId="urn:microsoft.com/office/officeart/2005/8/layout/vList2"/>
    <dgm:cxn modelId="{B568CABF-5AE1-48C2-B2D5-E4F2E07E8C37}" srcId="{EEEA1B47-ED18-4BBC-B05E-05F44C4C69F6}" destId="{53CF8C3C-D8E8-4873-9697-89F005F1D038}" srcOrd="4" destOrd="0" parTransId="{1A355E63-B4BB-4424-91ED-6D371A5346FD}" sibTransId="{4FF08309-8B8F-49B0-BC95-939327CE32C6}"/>
    <dgm:cxn modelId="{5BD62CCF-CB02-4BF1-95A4-B28214422D97}" srcId="{EEEA1B47-ED18-4BBC-B05E-05F44C4C69F6}" destId="{6E74E40E-6007-4604-B665-915995212AE6}" srcOrd="2" destOrd="0" parTransId="{D4DD188D-C546-416B-8CA1-80E8401D31ED}" sibTransId="{B939D663-4F69-4203-B7C1-F461148CA190}"/>
    <dgm:cxn modelId="{86E246CF-52CF-4987-A794-C3D63ED53EA1}" type="presOf" srcId="{0F06B29B-81F9-4767-BC47-5394488FBB12}" destId="{1FA71131-FED6-4D4B-8F17-67C0DA327B68}" srcOrd="0" destOrd="0" presId="urn:microsoft.com/office/officeart/2005/8/layout/vList2"/>
    <dgm:cxn modelId="{B641A28B-A225-4C69-9B06-6C2966F24BE6}" type="presParOf" srcId="{47093D70-3468-4989-B174-F4ADE82CE4A9}" destId="{621DAE49-DEEC-4F5F-99B7-341DF08CB8DF}" srcOrd="0" destOrd="0" presId="urn:microsoft.com/office/officeart/2005/8/layout/vList2"/>
    <dgm:cxn modelId="{88CCCADF-BBAC-4CB7-BF4E-4718309CD675}" type="presParOf" srcId="{47093D70-3468-4989-B174-F4ADE82CE4A9}" destId="{88C0EE95-A848-4693-9619-46D08A4B68DF}" srcOrd="1" destOrd="0" presId="urn:microsoft.com/office/officeart/2005/8/layout/vList2"/>
    <dgm:cxn modelId="{D33B52FF-8A06-4168-9723-44EE9C552B69}" type="presParOf" srcId="{47093D70-3468-4989-B174-F4ADE82CE4A9}" destId="{1FA71131-FED6-4D4B-8F17-67C0DA327B68}" srcOrd="2" destOrd="0" presId="urn:microsoft.com/office/officeart/2005/8/layout/vList2"/>
    <dgm:cxn modelId="{ABF7A75F-CB9B-473B-87B0-2BAD0F0BE81E}" type="presParOf" srcId="{47093D70-3468-4989-B174-F4ADE82CE4A9}" destId="{478562E9-071C-481F-A97E-404C8C410ADE}" srcOrd="3" destOrd="0" presId="urn:microsoft.com/office/officeart/2005/8/layout/vList2"/>
    <dgm:cxn modelId="{EE65D028-1CE9-450C-8836-8EE0C677997A}" type="presParOf" srcId="{47093D70-3468-4989-B174-F4ADE82CE4A9}" destId="{E65EDE9B-BD48-4392-90F3-043D02BCC016}" srcOrd="4" destOrd="0" presId="urn:microsoft.com/office/officeart/2005/8/layout/vList2"/>
    <dgm:cxn modelId="{C84C5AA1-7ABC-4467-8A24-AF618558542F}" type="presParOf" srcId="{47093D70-3468-4989-B174-F4ADE82CE4A9}" destId="{F0D72074-C93C-4554-9795-99501B8C559B}" srcOrd="5" destOrd="0" presId="urn:microsoft.com/office/officeart/2005/8/layout/vList2"/>
    <dgm:cxn modelId="{89D732DF-35B2-44E1-9EAE-7E1937E9363B}" type="presParOf" srcId="{47093D70-3468-4989-B174-F4ADE82CE4A9}" destId="{AB001CD2-881E-4F03-8E34-BD1972341009}" srcOrd="6" destOrd="0" presId="urn:microsoft.com/office/officeart/2005/8/layout/vList2"/>
    <dgm:cxn modelId="{D0EBBF9A-CB98-46AB-B6E7-0AB32D6AB803}" type="presParOf" srcId="{47093D70-3468-4989-B174-F4ADE82CE4A9}" destId="{4EE11BAC-CE8C-4154-A728-DCA810FEEE28}" srcOrd="7" destOrd="0" presId="urn:microsoft.com/office/officeart/2005/8/layout/vList2"/>
    <dgm:cxn modelId="{2F76C6AB-0667-47F6-B05C-EFD3541EDD20}" type="presParOf" srcId="{47093D70-3468-4989-B174-F4ADE82CE4A9}" destId="{0293D6A1-AF8C-4760-8506-1C75D92BB9E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94EBC3-FDE5-4F52-A0E5-E0CDF2CF3F5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00FA4A-5528-4932-9E50-90A303CAACA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/>
              <a:cs typeface="Arial"/>
            </a:rPr>
            <a:t>Three groups of stakeholders</a:t>
          </a:r>
        </a:p>
      </dgm:t>
    </dgm:pt>
    <dgm:pt modelId="{207302DF-7F69-4C82-BB6E-6A260CCD0386}" type="parTrans" cxnId="{A9E51F65-65CF-4DE5-87A2-18C9D39A9430}">
      <dgm:prSet/>
      <dgm:spPr/>
      <dgm:t>
        <a:bodyPr/>
        <a:lstStyle/>
        <a:p>
          <a:endParaRPr lang="en-US"/>
        </a:p>
      </dgm:t>
    </dgm:pt>
    <dgm:pt modelId="{8E314242-2773-44AF-A4BE-CC9C3D1BA5BE}" type="sibTrans" cxnId="{A9E51F65-65CF-4DE5-87A2-18C9D39A9430}">
      <dgm:prSet/>
      <dgm:spPr/>
      <dgm:t>
        <a:bodyPr/>
        <a:lstStyle/>
        <a:p>
          <a:endParaRPr lang="en-US"/>
        </a:p>
      </dgm:t>
    </dgm:pt>
    <dgm:pt modelId="{ABB0321C-3662-4024-8BE1-3896F96569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Alumni</a:t>
          </a:r>
        </a:p>
      </dgm:t>
    </dgm:pt>
    <dgm:pt modelId="{6A17C295-DC6B-4BBF-8FA1-1E4408C76FDF}" type="parTrans" cxnId="{A69150E6-2D70-49C6-948B-AB4DE7A91E1C}">
      <dgm:prSet/>
      <dgm:spPr/>
      <dgm:t>
        <a:bodyPr/>
        <a:lstStyle/>
        <a:p>
          <a:endParaRPr lang="en-US"/>
        </a:p>
      </dgm:t>
    </dgm:pt>
    <dgm:pt modelId="{6B3EC52E-877D-4D45-A55B-522EF8B4319E}" type="sibTrans" cxnId="{A69150E6-2D70-49C6-948B-AB4DE7A91E1C}">
      <dgm:prSet/>
      <dgm:spPr/>
      <dgm:t>
        <a:bodyPr/>
        <a:lstStyle/>
        <a:p>
          <a:endParaRPr lang="en-US"/>
        </a:p>
      </dgm:t>
    </dgm:pt>
    <dgm:pt modelId="{E1C5861A-CCB6-4450-857F-AA96EB9118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Employers</a:t>
          </a:r>
        </a:p>
      </dgm:t>
    </dgm:pt>
    <dgm:pt modelId="{02E52384-C4BD-4ADC-B147-890F279BE7FF}" type="parTrans" cxnId="{B55BC6A5-798D-405D-9737-4B6A21DD3241}">
      <dgm:prSet/>
      <dgm:spPr/>
      <dgm:t>
        <a:bodyPr/>
        <a:lstStyle/>
        <a:p>
          <a:endParaRPr lang="en-US"/>
        </a:p>
      </dgm:t>
    </dgm:pt>
    <dgm:pt modelId="{A715F595-C21E-4328-8DD1-C8E3A60C98C3}" type="sibTrans" cxnId="{B55BC6A5-798D-405D-9737-4B6A21DD3241}">
      <dgm:prSet/>
      <dgm:spPr/>
      <dgm:t>
        <a:bodyPr/>
        <a:lstStyle/>
        <a:p>
          <a:endParaRPr lang="en-US"/>
        </a:p>
      </dgm:t>
    </dgm:pt>
    <dgm:pt modelId="{482963DA-5320-40D4-9B3B-E3AD4DED47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Other</a:t>
          </a:r>
          <a:r>
            <a:rPr lang="en-US" dirty="0">
              <a:latin typeface="Arial"/>
              <a:ea typeface="MS Pゴシック"/>
              <a:cs typeface="Arial"/>
            </a:rPr>
            <a:t> stakeholders</a:t>
          </a:r>
          <a:endParaRPr lang="en-US" dirty="0">
            <a:latin typeface="Arial"/>
            <a:cs typeface="Arial"/>
          </a:endParaRPr>
        </a:p>
      </dgm:t>
    </dgm:pt>
    <dgm:pt modelId="{7D5076BE-303C-439C-8B33-AF79C8F9B1FA}" type="parTrans" cxnId="{8F7BD9E6-D289-44D6-9A01-5BD3F1B0C7E3}">
      <dgm:prSet/>
      <dgm:spPr/>
      <dgm:t>
        <a:bodyPr/>
        <a:lstStyle/>
        <a:p>
          <a:endParaRPr lang="en-US"/>
        </a:p>
      </dgm:t>
    </dgm:pt>
    <dgm:pt modelId="{C83921B1-F447-4323-AC8A-E367B2FEAA63}" type="sibTrans" cxnId="{8F7BD9E6-D289-44D6-9A01-5BD3F1B0C7E3}">
      <dgm:prSet/>
      <dgm:spPr/>
      <dgm:t>
        <a:bodyPr/>
        <a:lstStyle/>
        <a:p>
          <a:endParaRPr lang="en-US"/>
        </a:p>
      </dgm:t>
    </dgm:pt>
    <dgm:pt modelId="{8CE056E0-E384-4B4E-9AD5-A5DFC13A476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/>
              <a:cs typeface="Arial"/>
            </a:rPr>
            <a:t>Three modes collection:  </a:t>
          </a:r>
        </a:p>
      </dgm:t>
    </dgm:pt>
    <dgm:pt modelId="{5067BD66-364D-41DC-87C5-F05021C9C7BA}" type="parTrans" cxnId="{7000BC19-2336-419C-8A0B-91B2163D5DE9}">
      <dgm:prSet/>
      <dgm:spPr/>
      <dgm:t>
        <a:bodyPr/>
        <a:lstStyle/>
        <a:p>
          <a:endParaRPr lang="en-US"/>
        </a:p>
      </dgm:t>
    </dgm:pt>
    <dgm:pt modelId="{620E5E54-593A-4B34-9B20-66514328A427}" type="sibTrans" cxnId="{7000BC19-2336-419C-8A0B-91B2163D5DE9}">
      <dgm:prSet/>
      <dgm:spPr/>
      <dgm:t>
        <a:bodyPr/>
        <a:lstStyle/>
        <a:p>
          <a:endParaRPr lang="en-US"/>
        </a:p>
      </dgm:t>
    </dgm:pt>
    <dgm:pt modelId="{43DFCD13-0F65-4C66-B373-A67017F9D9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Informal professional interactions</a:t>
          </a:r>
        </a:p>
      </dgm:t>
    </dgm:pt>
    <dgm:pt modelId="{764802EB-FF63-4185-91B1-DCB8B51882FC}" type="parTrans" cxnId="{0148173E-C0A9-436D-B563-A83661B02DFA}">
      <dgm:prSet/>
      <dgm:spPr/>
      <dgm:t>
        <a:bodyPr/>
        <a:lstStyle/>
        <a:p>
          <a:endParaRPr lang="en-US"/>
        </a:p>
      </dgm:t>
    </dgm:pt>
    <dgm:pt modelId="{8E9481D9-3B5C-4F18-AC25-5F1653D50C4A}" type="sibTrans" cxnId="{0148173E-C0A9-436D-B563-A83661B02DFA}">
      <dgm:prSet/>
      <dgm:spPr/>
      <dgm:t>
        <a:bodyPr/>
        <a:lstStyle/>
        <a:p>
          <a:endParaRPr lang="en-US"/>
        </a:p>
      </dgm:t>
    </dgm:pt>
    <dgm:pt modelId="{3FF797F7-D836-4498-80C6-039722473DBB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Arial"/>
              <a:cs typeface="Calibri"/>
            </a:rPr>
            <a:t>Formal, quantitative survey (quantitative data)</a:t>
          </a:r>
        </a:p>
      </dgm:t>
    </dgm:pt>
    <dgm:pt modelId="{214244E9-5C02-4D66-BD1E-A9C5937329F0}" type="parTrans" cxnId="{BB041166-F8D9-4CA7-8DB3-A45C6A07D307}">
      <dgm:prSet/>
      <dgm:spPr/>
      <dgm:t>
        <a:bodyPr/>
        <a:lstStyle/>
        <a:p>
          <a:endParaRPr lang="en-US"/>
        </a:p>
      </dgm:t>
    </dgm:pt>
    <dgm:pt modelId="{3E7B1149-460F-46C6-8423-7F759130697D}" type="sibTrans" cxnId="{BB041166-F8D9-4CA7-8DB3-A45C6A07D307}">
      <dgm:prSet/>
      <dgm:spPr/>
      <dgm:t>
        <a:bodyPr/>
        <a:lstStyle/>
        <a:p>
          <a:endParaRPr lang="en-US"/>
        </a:p>
      </dgm:t>
    </dgm:pt>
    <dgm:pt modelId="{0F885DB7-A28D-4128-B231-AB989188D47D}">
      <dgm:prSet/>
      <dgm:spPr/>
      <dgm:t>
        <a:bodyPr/>
        <a:lstStyle/>
        <a:p>
          <a:pPr>
            <a:lnSpc>
              <a:spcPct val="100000"/>
            </a:lnSpc>
          </a:pPr>
          <a:endParaRPr lang="en-US" dirty="0">
            <a:latin typeface="Arial"/>
            <a:cs typeface="Arial"/>
          </a:endParaRPr>
        </a:p>
      </dgm:t>
    </dgm:pt>
    <dgm:pt modelId="{EED1E496-9EF2-48BE-A5B0-249B74C118FD}" type="parTrans" cxnId="{9BABC0E9-F23C-469E-B267-DF50C4FDD59B}">
      <dgm:prSet/>
      <dgm:spPr/>
      <dgm:t>
        <a:bodyPr/>
        <a:lstStyle/>
        <a:p>
          <a:endParaRPr lang="en-US"/>
        </a:p>
      </dgm:t>
    </dgm:pt>
    <dgm:pt modelId="{129DE124-068C-42BB-980C-224368A166A3}" type="sibTrans" cxnId="{9BABC0E9-F23C-469E-B267-DF50C4FDD59B}">
      <dgm:prSet/>
      <dgm:spPr/>
      <dgm:t>
        <a:bodyPr/>
        <a:lstStyle/>
        <a:p>
          <a:endParaRPr lang="en-US"/>
        </a:p>
      </dgm:t>
    </dgm:pt>
    <dgm:pt modelId="{DE937F62-172A-4667-BB8B-DC27D816F9E0}">
      <dgm:prSet phldr="0"/>
      <dgm:spPr/>
      <dgm:t>
        <a:bodyPr/>
        <a:lstStyle/>
        <a:p>
          <a:r>
            <a:rPr lang="en-US" dirty="0">
              <a:latin typeface="Arial"/>
              <a:cs typeface="Arial"/>
            </a:rPr>
            <a:t>Formal, structured interviews (qualitative data)</a:t>
          </a:r>
        </a:p>
      </dgm:t>
    </dgm:pt>
    <dgm:pt modelId="{A113BE9C-B68E-423C-950E-43A77D9435EE}" type="parTrans" cxnId="{94EF1CC5-DCF5-450A-90B6-9FDCB0E647EB}">
      <dgm:prSet/>
      <dgm:spPr/>
    </dgm:pt>
    <dgm:pt modelId="{51DFC40D-1AE1-4A21-A35E-A9581FA9DD1F}" type="sibTrans" cxnId="{94EF1CC5-DCF5-450A-90B6-9FDCB0E647EB}">
      <dgm:prSet/>
      <dgm:spPr/>
    </dgm:pt>
    <dgm:pt modelId="{948C100C-0D9A-4B4B-A236-6D27DFC5E9AB}" type="pres">
      <dgm:prSet presAssocID="{E494EBC3-FDE5-4F52-A0E5-E0CDF2CF3F51}" presName="root" presStyleCnt="0">
        <dgm:presLayoutVars>
          <dgm:dir/>
          <dgm:resizeHandles val="exact"/>
        </dgm:presLayoutVars>
      </dgm:prSet>
      <dgm:spPr/>
    </dgm:pt>
    <dgm:pt modelId="{DE695A36-9EBC-49D9-BF9B-82654A66C682}" type="pres">
      <dgm:prSet presAssocID="{6C00FA4A-5528-4932-9E50-90A303CAACA2}" presName="compNode" presStyleCnt="0"/>
      <dgm:spPr/>
    </dgm:pt>
    <dgm:pt modelId="{B73C4136-FDC9-45A4-AD13-3AA697D6A5FC}" type="pres">
      <dgm:prSet presAssocID="{6C00FA4A-5528-4932-9E50-90A303CAACA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4D24904-CD7A-4122-AC9E-D7DBD8A2626D}" type="pres">
      <dgm:prSet presAssocID="{6C00FA4A-5528-4932-9E50-90A303CAACA2}" presName="iconSpace" presStyleCnt="0"/>
      <dgm:spPr/>
    </dgm:pt>
    <dgm:pt modelId="{32927C55-AD1B-48B1-B3D6-EFF61CC26FC9}" type="pres">
      <dgm:prSet presAssocID="{6C00FA4A-5528-4932-9E50-90A303CAACA2}" presName="parTx" presStyleLbl="revTx" presStyleIdx="0" presStyleCnt="4">
        <dgm:presLayoutVars>
          <dgm:chMax val="0"/>
          <dgm:chPref val="0"/>
        </dgm:presLayoutVars>
      </dgm:prSet>
      <dgm:spPr/>
    </dgm:pt>
    <dgm:pt modelId="{6C0CB0CF-0849-4D8C-ACDB-93B7EA89CBEE}" type="pres">
      <dgm:prSet presAssocID="{6C00FA4A-5528-4932-9E50-90A303CAACA2}" presName="txSpace" presStyleCnt="0"/>
      <dgm:spPr/>
    </dgm:pt>
    <dgm:pt modelId="{27F53D15-7894-4D8B-89AF-B2FAEEDBF142}" type="pres">
      <dgm:prSet presAssocID="{6C00FA4A-5528-4932-9E50-90A303CAACA2}" presName="desTx" presStyleLbl="revTx" presStyleIdx="1" presStyleCnt="4">
        <dgm:presLayoutVars/>
      </dgm:prSet>
      <dgm:spPr/>
    </dgm:pt>
    <dgm:pt modelId="{54B84BE7-06B9-4E77-ADAA-86DF2389AA92}" type="pres">
      <dgm:prSet presAssocID="{8E314242-2773-44AF-A4BE-CC9C3D1BA5BE}" presName="sibTrans" presStyleCnt="0"/>
      <dgm:spPr/>
    </dgm:pt>
    <dgm:pt modelId="{D9B42047-B904-43F5-BAFC-9DB2D8A69959}" type="pres">
      <dgm:prSet presAssocID="{8CE056E0-E384-4B4E-9AD5-A5DFC13A476F}" presName="compNode" presStyleCnt="0"/>
      <dgm:spPr/>
    </dgm:pt>
    <dgm:pt modelId="{6D3A1FDB-0806-4C87-8CAD-91FC78F13EC6}" type="pres">
      <dgm:prSet presAssocID="{8CE056E0-E384-4B4E-9AD5-A5DFC13A476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5B3BB7F-576B-4BC2-BA8E-EA84913B30F3}" type="pres">
      <dgm:prSet presAssocID="{8CE056E0-E384-4B4E-9AD5-A5DFC13A476F}" presName="iconSpace" presStyleCnt="0"/>
      <dgm:spPr/>
    </dgm:pt>
    <dgm:pt modelId="{97DF6F98-5135-476D-ABDB-03E80A9C7B46}" type="pres">
      <dgm:prSet presAssocID="{8CE056E0-E384-4B4E-9AD5-A5DFC13A476F}" presName="parTx" presStyleLbl="revTx" presStyleIdx="2" presStyleCnt="4">
        <dgm:presLayoutVars>
          <dgm:chMax val="0"/>
          <dgm:chPref val="0"/>
        </dgm:presLayoutVars>
      </dgm:prSet>
      <dgm:spPr/>
    </dgm:pt>
    <dgm:pt modelId="{7A86219A-DB5E-4388-8B8C-D67B6579C2CB}" type="pres">
      <dgm:prSet presAssocID="{8CE056E0-E384-4B4E-9AD5-A5DFC13A476F}" presName="txSpace" presStyleCnt="0"/>
      <dgm:spPr/>
    </dgm:pt>
    <dgm:pt modelId="{0DE0C30A-180B-4527-AE54-DE4E210F4594}" type="pres">
      <dgm:prSet presAssocID="{8CE056E0-E384-4B4E-9AD5-A5DFC13A476F}" presName="desTx" presStyleLbl="revTx" presStyleIdx="3" presStyleCnt="4">
        <dgm:presLayoutVars/>
      </dgm:prSet>
      <dgm:spPr/>
    </dgm:pt>
  </dgm:ptLst>
  <dgm:cxnLst>
    <dgm:cxn modelId="{A11C0617-0B53-4D65-A61D-88CF21800378}" type="presOf" srcId="{482963DA-5320-40D4-9B3B-E3AD4DED47B9}" destId="{27F53D15-7894-4D8B-89AF-B2FAEEDBF142}" srcOrd="0" destOrd="2" presId="urn:microsoft.com/office/officeart/2018/2/layout/IconLabelDescriptionList"/>
    <dgm:cxn modelId="{7000BC19-2336-419C-8A0B-91B2163D5DE9}" srcId="{E494EBC3-FDE5-4F52-A0E5-E0CDF2CF3F51}" destId="{8CE056E0-E384-4B4E-9AD5-A5DFC13A476F}" srcOrd="1" destOrd="0" parTransId="{5067BD66-364D-41DC-87C5-F05021C9C7BA}" sibTransId="{620E5E54-593A-4B34-9B20-66514328A427}"/>
    <dgm:cxn modelId="{E6F6E028-0717-4465-9A89-4195CC0490DF}" type="presOf" srcId="{E494EBC3-FDE5-4F52-A0E5-E0CDF2CF3F51}" destId="{948C100C-0D9A-4B4B-A236-6D27DFC5E9AB}" srcOrd="0" destOrd="0" presId="urn:microsoft.com/office/officeart/2018/2/layout/IconLabelDescriptionList"/>
    <dgm:cxn modelId="{E84BE22A-00FC-409A-BF52-932D39674DC5}" type="presOf" srcId="{ABB0321C-3662-4024-8BE1-3896F965691E}" destId="{27F53D15-7894-4D8B-89AF-B2FAEEDBF142}" srcOrd="0" destOrd="0" presId="urn:microsoft.com/office/officeart/2018/2/layout/IconLabelDescriptionList"/>
    <dgm:cxn modelId="{0148173E-C0A9-436D-B563-A83661B02DFA}" srcId="{8CE056E0-E384-4B4E-9AD5-A5DFC13A476F}" destId="{43DFCD13-0F65-4C66-B373-A67017F9D9A6}" srcOrd="0" destOrd="0" parTransId="{764802EB-FF63-4185-91B1-DCB8B51882FC}" sibTransId="{8E9481D9-3B5C-4F18-AC25-5F1653D50C4A}"/>
    <dgm:cxn modelId="{0B75785B-A9CA-4DF3-8CC2-0D75879DDAAE}" type="presOf" srcId="{43DFCD13-0F65-4C66-B373-A67017F9D9A6}" destId="{0DE0C30A-180B-4527-AE54-DE4E210F4594}" srcOrd="0" destOrd="0" presId="urn:microsoft.com/office/officeart/2018/2/layout/IconLabelDescriptionList"/>
    <dgm:cxn modelId="{A9E51F65-65CF-4DE5-87A2-18C9D39A9430}" srcId="{E494EBC3-FDE5-4F52-A0E5-E0CDF2CF3F51}" destId="{6C00FA4A-5528-4932-9E50-90A303CAACA2}" srcOrd="0" destOrd="0" parTransId="{207302DF-7F69-4C82-BB6E-6A260CCD0386}" sibTransId="{8E314242-2773-44AF-A4BE-CC9C3D1BA5BE}"/>
    <dgm:cxn modelId="{BB041166-F8D9-4CA7-8DB3-A45C6A07D307}" srcId="{8CE056E0-E384-4B4E-9AD5-A5DFC13A476F}" destId="{3FF797F7-D836-4498-80C6-039722473DBB}" srcOrd="1" destOrd="0" parTransId="{214244E9-5C02-4D66-BD1E-A9C5937329F0}" sibTransId="{3E7B1149-460F-46C6-8423-7F759130697D}"/>
    <dgm:cxn modelId="{4E44384C-9E93-4BEE-BC23-DDF7FEC4BAEE}" type="presOf" srcId="{6C00FA4A-5528-4932-9E50-90A303CAACA2}" destId="{32927C55-AD1B-48B1-B3D6-EFF61CC26FC9}" srcOrd="0" destOrd="0" presId="urn:microsoft.com/office/officeart/2018/2/layout/IconLabelDescriptionList"/>
    <dgm:cxn modelId="{67941B6F-3809-432F-9E95-7F1294B739EC}" type="presOf" srcId="{3FF797F7-D836-4498-80C6-039722473DBB}" destId="{0DE0C30A-180B-4527-AE54-DE4E210F4594}" srcOrd="0" destOrd="1" presId="urn:microsoft.com/office/officeart/2018/2/layout/IconLabelDescriptionList"/>
    <dgm:cxn modelId="{17DFA09B-F6BD-4758-804D-7603E5A1068E}" type="presOf" srcId="{0F885DB7-A28D-4128-B231-AB989188D47D}" destId="{0DE0C30A-180B-4527-AE54-DE4E210F4594}" srcOrd="0" destOrd="3" presId="urn:microsoft.com/office/officeart/2018/2/layout/IconLabelDescriptionList"/>
    <dgm:cxn modelId="{B55BC6A5-798D-405D-9737-4B6A21DD3241}" srcId="{6C00FA4A-5528-4932-9E50-90A303CAACA2}" destId="{E1C5861A-CCB6-4450-857F-AA96EB911809}" srcOrd="1" destOrd="0" parTransId="{02E52384-C4BD-4ADC-B147-890F279BE7FF}" sibTransId="{A715F595-C21E-4328-8DD1-C8E3A60C98C3}"/>
    <dgm:cxn modelId="{94EF1CC5-DCF5-450A-90B6-9FDCB0E647EB}" srcId="{8CE056E0-E384-4B4E-9AD5-A5DFC13A476F}" destId="{DE937F62-172A-4667-BB8B-DC27D816F9E0}" srcOrd="2" destOrd="0" parTransId="{A113BE9C-B68E-423C-950E-43A77D9435EE}" sibTransId="{51DFC40D-1AE1-4A21-A35E-A9581FA9DD1F}"/>
    <dgm:cxn modelId="{EB076ECE-DFE6-452B-AF28-E6A0501750BA}" type="presOf" srcId="{8CE056E0-E384-4B4E-9AD5-A5DFC13A476F}" destId="{97DF6F98-5135-476D-ABDB-03E80A9C7B46}" srcOrd="0" destOrd="0" presId="urn:microsoft.com/office/officeart/2018/2/layout/IconLabelDescriptionList"/>
    <dgm:cxn modelId="{A69150E6-2D70-49C6-948B-AB4DE7A91E1C}" srcId="{6C00FA4A-5528-4932-9E50-90A303CAACA2}" destId="{ABB0321C-3662-4024-8BE1-3896F965691E}" srcOrd="0" destOrd="0" parTransId="{6A17C295-DC6B-4BBF-8FA1-1E4408C76FDF}" sibTransId="{6B3EC52E-877D-4D45-A55B-522EF8B4319E}"/>
    <dgm:cxn modelId="{8F7BD9E6-D289-44D6-9A01-5BD3F1B0C7E3}" srcId="{6C00FA4A-5528-4932-9E50-90A303CAACA2}" destId="{482963DA-5320-40D4-9B3B-E3AD4DED47B9}" srcOrd="2" destOrd="0" parTransId="{7D5076BE-303C-439C-8B33-AF79C8F9B1FA}" sibTransId="{C83921B1-F447-4323-AC8A-E367B2FEAA63}"/>
    <dgm:cxn modelId="{9BABC0E9-F23C-469E-B267-DF50C4FDD59B}" srcId="{8CE056E0-E384-4B4E-9AD5-A5DFC13A476F}" destId="{0F885DB7-A28D-4128-B231-AB989188D47D}" srcOrd="3" destOrd="0" parTransId="{EED1E496-9EF2-48BE-A5B0-249B74C118FD}" sibTransId="{129DE124-068C-42BB-980C-224368A166A3}"/>
    <dgm:cxn modelId="{0909E2F4-14AB-46C7-BADB-AD7679510A51}" type="presOf" srcId="{E1C5861A-CCB6-4450-857F-AA96EB911809}" destId="{27F53D15-7894-4D8B-89AF-B2FAEEDBF142}" srcOrd="0" destOrd="1" presId="urn:microsoft.com/office/officeart/2018/2/layout/IconLabelDescriptionList"/>
    <dgm:cxn modelId="{301D97F6-E960-43D3-8C84-CC574AD66D94}" type="presOf" srcId="{DE937F62-172A-4667-BB8B-DC27D816F9E0}" destId="{0DE0C30A-180B-4527-AE54-DE4E210F4594}" srcOrd="0" destOrd="2" presId="urn:microsoft.com/office/officeart/2018/2/layout/IconLabelDescriptionList"/>
    <dgm:cxn modelId="{80CEE22D-9F21-47A9-BE2A-8DC8EC7287E0}" type="presParOf" srcId="{948C100C-0D9A-4B4B-A236-6D27DFC5E9AB}" destId="{DE695A36-9EBC-49D9-BF9B-82654A66C682}" srcOrd="0" destOrd="0" presId="urn:microsoft.com/office/officeart/2018/2/layout/IconLabelDescriptionList"/>
    <dgm:cxn modelId="{28F1C878-35E8-426D-9B3D-78C347EF6F0C}" type="presParOf" srcId="{DE695A36-9EBC-49D9-BF9B-82654A66C682}" destId="{B73C4136-FDC9-45A4-AD13-3AA697D6A5FC}" srcOrd="0" destOrd="0" presId="urn:microsoft.com/office/officeart/2018/2/layout/IconLabelDescriptionList"/>
    <dgm:cxn modelId="{D2D4CB11-D5ED-4D24-B05D-B5E72B23DBA1}" type="presParOf" srcId="{DE695A36-9EBC-49D9-BF9B-82654A66C682}" destId="{34D24904-CD7A-4122-AC9E-D7DBD8A2626D}" srcOrd="1" destOrd="0" presId="urn:microsoft.com/office/officeart/2018/2/layout/IconLabelDescriptionList"/>
    <dgm:cxn modelId="{2B9C8DB4-80EB-47D5-8B20-12783F153ACD}" type="presParOf" srcId="{DE695A36-9EBC-49D9-BF9B-82654A66C682}" destId="{32927C55-AD1B-48B1-B3D6-EFF61CC26FC9}" srcOrd="2" destOrd="0" presId="urn:microsoft.com/office/officeart/2018/2/layout/IconLabelDescriptionList"/>
    <dgm:cxn modelId="{67DB0256-3668-4FAF-ACD3-3ABB010DD3DF}" type="presParOf" srcId="{DE695A36-9EBC-49D9-BF9B-82654A66C682}" destId="{6C0CB0CF-0849-4D8C-ACDB-93B7EA89CBEE}" srcOrd="3" destOrd="0" presId="urn:microsoft.com/office/officeart/2018/2/layout/IconLabelDescriptionList"/>
    <dgm:cxn modelId="{36A5C7CC-A5C2-4893-AFD5-16A5219FB060}" type="presParOf" srcId="{DE695A36-9EBC-49D9-BF9B-82654A66C682}" destId="{27F53D15-7894-4D8B-89AF-B2FAEEDBF142}" srcOrd="4" destOrd="0" presId="urn:microsoft.com/office/officeart/2018/2/layout/IconLabelDescriptionList"/>
    <dgm:cxn modelId="{3E091C4B-4B29-4388-8C6E-9AC7AF231E1C}" type="presParOf" srcId="{948C100C-0D9A-4B4B-A236-6D27DFC5E9AB}" destId="{54B84BE7-06B9-4E77-ADAA-86DF2389AA92}" srcOrd="1" destOrd="0" presId="urn:microsoft.com/office/officeart/2018/2/layout/IconLabelDescriptionList"/>
    <dgm:cxn modelId="{410E2889-B71D-4A71-8A94-15A1AC190A5E}" type="presParOf" srcId="{948C100C-0D9A-4B4B-A236-6D27DFC5E9AB}" destId="{D9B42047-B904-43F5-BAFC-9DB2D8A69959}" srcOrd="2" destOrd="0" presId="urn:microsoft.com/office/officeart/2018/2/layout/IconLabelDescriptionList"/>
    <dgm:cxn modelId="{08A1E931-A7DB-495B-BAD0-33E0067CAEE2}" type="presParOf" srcId="{D9B42047-B904-43F5-BAFC-9DB2D8A69959}" destId="{6D3A1FDB-0806-4C87-8CAD-91FC78F13EC6}" srcOrd="0" destOrd="0" presId="urn:microsoft.com/office/officeart/2018/2/layout/IconLabelDescriptionList"/>
    <dgm:cxn modelId="{177B2705-F801-4050-BAA1-67E43A228554}" type="presParOf" srcId="{D9B42047-B904-43F5-BAFC-9DB2D8A69959}" destId="{35B3BB7F-576B-4BC2-BA8E-EA84913B30F3}" srcOrd="1" destOrd="0" presId="urn:microsoft.com/office/officeart/2018/2/layout/IconLabelDescriptionList"/>
    <dgm:cxn modelId="{2C6A834C-085F-4AD5-A748-1D76C1DC3A1A}" type="presParOf" srcId="{D9B42047-B904-43F5-BAFC-9DB2D8A69959}" destId="{97DF6F98-5135-476D-ABDB-03E80A9C7B46}" srcOrd="2" destOrd="0" presId="urn:microsoft.com/office/officeart/2018/2/layout/IconLabelDescriptionList"/>
    <dgm:cxn modelId="{7A43D934-F548-4075-9565-92AD4638A7BD}" type="presParOf" srcId="{D9B42047-B904-43F5-BAFC-9DB2D8A69959}" destId="{7A86219A-DB5E-4388-8B8C-D67B6579C2CB}" srcOrd="3" destOrd="0" presId="urn:microsoft.com/office/officeart/2018/2/layout/IconLabelDescriptionList"/>
    <dgm:cxn modelId="{72E27502-DEC5-4367-8E67-A0741CD23FBF}" type="presParOf" srcId="{D9B42047-B904-43F5-BAFC-9DB2D8A69959}" destId="{0DE0C30A-180B-4527-AE54-DE4E210F459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855E08-3C0B-4DE4-88B2-9922E5D394C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8AB2FF6-51E2-4554-AFF5-4AA7F5BAEA01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rial"/>
              <a:cs typeface="Arial"/>
            </a:rPr>
            <a:t>Professional interactions between our faculty and our alumni, potential MPH employers, public health partners and other related organizations or program stakeholders</a:t>
          </a:r>
        </a:p>
      </dgm:t>
    </dgm:pt>
    <dgm:pt modelId="{5CAB75DD-93B6-4B1A-95F5-033C8F0E4F28}" type="parTrans" cxnId="{320C9FE5-52C8-4E20-A32E-CC31381D32EF}">
      <dgm:prSet/>
      <dgm:spPr/>
      <dgm:t>
        <a:bodyPr/>
        <a:lstStyle/>
        <a:p>
          <a:endParaRPr lang="en-US"/>
        </a:p>
      </dgm:t>
    </dgm:pt>
    <dgm:pt modelId="{C15BFD31-371F-49EB-B509-36CCA590F416}" type="sibTrans" cxnId="{320C9FE5-52C8-4E20-A32E-CC31381D32EF}">
      <dgm:prSet/>
      <dgm:spPr/>
      <dgm:t>
        <a:bodyPr/>
        <a:lstStyle/>
        <a:p>
          <a:endParaRPr lang="en-US"/>
        </a:p>
      </dgm:t>
    </dgm:pt>
    <dgm:pt modelId="{375CB02D-5EC9-4F0D-ABE9-72776F0C80D7}">
      <dgm:prSet/>
      <dgm:spPr/>
      <dgm:t>
        <a:bodyPr/>
        <a:lstStyle/>
        <a:p>
          <a:pPr rtl="0"/>
          <a:r>
            <a:rPr lang="en-US" dirty="0">
              <a:solidFill>
                <a:srgbClr val="FFFFFF"/>
              </a:solidFill>
              <a:latin typeface="Arial"/>
              <a:cs typeface="Arial"/>
            </a:rPr>
            <a:t>Can be powerful because they happen often and tend to be focused on a particular topic</a:t>
          </a:r>
        </a:p>
      </dgm:t>
    </dgm:pt>
    <dgm:pt modelId="{E31F3AF9-074E-46F4-993A-2951343BA942}" type="parTrans" cxnId="{EE2163E7-DC63-47C9-B625-06516336F5F1}">
      <dgm:prSet/>
      <dgm:spPr/>
      <dgm:t>
        <a:bodyPr/>
        <a:lstStyle/>
        <a:p>
          <a:endParaRPr lang="en-US"/>
        </a:p>
      </dgm:t>
    </dgm:pt>
    <dgm:pt modelId="{C76D1DC2-9749-4550-8579-C30D5395F4C8}" type="sibTrans" cxnId="{EE2163E7-DC63-47C9-B625-06516336F5F1}">
      <dgm:prSet/>
      <dgm:spPr/>
      <dgm:t>
        <a:bodyPr/>
        <a:lstStyle/>
        <a:p>
          <a:endParaRPr lang="en-US"/>
        </a:p>
      </dgm:t>
    </dgm:pt>
    <dgm:pt modelId="{445F6C23-1208-41DF-B2D0-425F22C3CF43}">
      <dgm:prSet/>
      <dgm:spPr/>
      <dgm:t>
        <a:bodyPr/>
        <a:lstStyle/>
        <a:p>
          <a:pPr rtl="0"/>
          <a:r>
            <a:rPr lang="en-US" dirty="0">
              <a:solidFill>
                <a:srgbClr val="FFFFFF"/>
              </a:solidFill>
              <a:latin typeface="Arial"/>
              <a:cs typeface="Arial"/>
            </a:rPr>
            <a:t>Must have a mechanism to solicit / receive information (feed to relevant committee, use regular solicitation reminders) </a:t>
          </a:r>
        </a:p>
      </dgm:t>
    </dgm:pt>
    <dgm:pt modelId="{6052028D-6826-458C-960A-8F274B8F2821}" type="parTrans" cxnId="{8FD9B7AE-090A-4E45-ADBC-1F6397992B31}">
      <dgm:prSet/>
      <dgm:spPr/>
      <dgm:t>
        <a:bodyPr/>
        <a:lstStyle/>
        <a:p>
          <a:endParaRPr lang="en-US"/>
        </a:p>
      </dgm:t>
    </dgm:pt>
    <dgm:pt modelId="{E26ADBF7-1ECC-4499-A062-2E5D422A615E}" type="sibTrans" cxnId="{8FD9B7AE-090A-4E45-ADBC-1F6397992B31}">
      <dgm:prSet/>
      <dgm:spPr/>
      <dgm:t>
        <a:bodyPr/>
        <a:lstStyle/>
        <a:p>
          <a:endParaRPr lang="en-US"/>
        </a:p>
      </dgm:t>
    </dgm:pt>
    <dgm:pt modelId="{B98B693B-9FE4-45FE-9EC4-DFD119588B9D}" type="pres">
      <dgm:prSet presAssocID="{FF855E08-3C0B-4DE4-88B2-9922E5D394C2}" presName="root" presStyleCnt="0">
        <dgm:presLayoutVars>
          <dgm:dir/>
          <dgm:resizeHandles val="exact"/>
        </dgm:presLayoutVars>
      </dgm:prSet>
      <dgm:spPr/>
    </dgm:pt>
    <dgm:pt modelId="{29387FAA-FA5B-490F-848B-D4C072A51CFD}" type="pres">
      <dgm:prSet presAssocID="{38AB2FF6-51E2-4554-AFF5-4AA7F5BAEA01}" presName="compNode" presStyleCnt="0"/>
      <dgm:spPr/>
    </dgm:pt>
    <dgm:pt modelId="{85F2141B-4C19-43FE-9734-811BB6DB7DE3}" type="pres">
      <dgm:prSet presAssocID="{38AB2FF6-51E2-4554-AFF5-4AA7F5BAEA01}" presName="bgRect" presStyleLbl="bgShp" presStyleIdx="0" presStyleCnt="3"/>
      <dgm:spPr>
        <a:solidFill>
          <a:srgbClr val="003E74"/>
        </a:solidFill>
      </dgm:spPr>
    </dgm:pt>
    <dgm:pt modelId="{6D582F4D-38E8-4748-91A1-A88DC8B06092}" type="pres">
      <dgm:prSet presAssocID="{38AB2FF6-51E2-4554-AFF5-4AA7F5BAEA0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CE77A64-051A-4645-9BB5-A156055E21CB}" type="pres">
      <dgm:prSet presAssocID="{38AB2FF6-51E2-4554-AFF5-4AA7F5BAEA01}" presName="spaceRect" presStyleCnt="0"/>
      <dgm:spPr/>
    </dgm:pt>
    <dgm:pt modelId="{5FE93B5C-67BB-4441-B758-F7291695E589}" type="pres">
      <dgm:prSet presAssocID="{38AB2FF6-51E2-4554-AFF5-4AA7F5BAEA01}" presName="parTx" presStyleLbl="revTx" presStyleIdx="0" presStyleCnt="3">
        <dgm:presLayoutVars>
          <dgm:chMax val="0"/>
          <dgm:chPref val="0"/>
        </dgm:presLayoutVars>
      </dgm:prSet>
      <dgm:spPr>
        <a:solidFill>
          <a:srgbClr val="003E74"/>
        </a:solidFill>
      </dgm:spPr>
    </dgm:pt>
    <dgm:pt modelId="{BE80953C-19EC-442A-B866-3FD8FB7C0049}" type="pres">
      <dgm:prSet presAssocID="{C15BFD31-371F-49EB-B509-36CCA590F416}" presName="sibTrans" presStyleCnt="0"/>
      <dgm:spPr/>
    </dgm:pt>
    <dgm:pt modelId="{786AD026-02C1-46F3-B8CA-FB8E2F6B3A59}" type="pres">
      <dgm:prSet presAssocID="{375CB02D-5EC9-4F0D-ABE9-72776F0C80D7}" presName="compNode" presStyleCnt="0"/>
      <dgm:spPr/>
    </dgm:pt>
    <dgm:pt modelId="{AD13C511-8C96-42BD-9D4E-16999BEE2019}" type="pres">
      <dgm:prSet presAssocID="{375CB02D-5EC9-4F0D-ABE9-72776F0C80D7}" presName="bgRect" presStyleLbl="bgShp" presStyleIdx="1" presStyleCnt="3"/>
      <dgm:spPr>
        <a:solidFill>
          <a:srgbClr val="003E74"/>
        </a:solidFill>
      </dgm:spPr>
    </dgm:pt>
    <dgm:pt modelId="{B6287305-6C38-49D3-9372-4CC0EB58FFA0}" type="pres">
      <dgm:prSet presAssocID="{375CB02D-5EC9-4F0D-ABE9-72776F0C80D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57D4C5B-42CD-480D-95ED-5631D40D62AC}" type="pres">
      <dgm:prSet presAssocID="{375CB02D-5EC9-4F0D-ABE9-72776F0C80D7}" presName="spaceRect" presStyleCnt="0"/>
      <dgm:spPr/>
    </dgm:pt>
    <dgm:pt modelId="{FE018947-D7C0-4AA9-8A49-EAE261264971}" type="pres">
      <dgm:prSet presAssocID="{375CB02D-5EC9-4F0D-ABE9-72776F0C80D7}" presName="parTx" presStyleLbl="revTx" presStyleIdx="1" presStyleCnt="3">
        <dgm:presLayoutVars>
          <dgm:chMax val="0"/>
          <dgm:chPref val="0"/>
        </dgm:presLayoutVars>
      </dgm:prSet>
      <dgm:spPr/>
    </dgm:pt>
    <dgm:pt modelId="{AD3D3AE7-A2AA-4C10-A3BF-7BB917043061}" type="pres">
      <dgm:prSet presAssocID="{C76D1DC2-9749-4550-8579-C30D5395F4C8}" presName="sibTrans" presStyleCnt="0"/>
      <dgm:spPr/>
    </dgm:pt>
    <dgm:pt modelId="{C0A34ADA-76CF-444A-AC3A-8BE47D6F6C21}" type="pres">
      <dgm:prSet presAssocID="{445F6C23-1208-41DF-B2D0-425F22C3CF43}" presName="compNode" presStyleCnt="0"/>
      <dgm:spPr/>
    </dgm:pt>
    <dgm:pt modelId="{EEDE9AE6-B3FD-4CC8-8B89-6BAC9171F83A}" type="pres">
      <dgm:prSet presAssocID="{445F6C23-1208-41DF-B2D0-425F22C3CF43}" presName="bgRect" presStyleLbl="bgShp" presStyleIdx="2" presStyleCnt="3"/>
      <dgm:spPr>
        <a:solidFill>
          <a:srgbClr val="003E74"/>
        </a:solidFill>
      </dgm:spPr>
    </dgm:pt>
    <dgm:pt modelId="{396E5E28-3B79-4018-9B29-DBD91B04B802}" type="pres">
      <dgm:prSet presAssocID="{445F6C23-1208-41DF-B2D0-425F22C3CF4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3B20ADDB-B107-484A-A3BF-336274E85139}" type="pres">
      <dgm:prSet presAssocID="{445F6C23-1208-41DF-B2D0-425F22C3CF43}" presName="spaceRect" presStyleCnt="0"/>
      <dgm:spPr/>
    </dgm:pt>
    <dgm:pt modelId="{8205C1E1-7AD0-41C0-BB4E-E5E5DEABBE16}" type="pres">
      <dgm:prSet presAssocID="{445F6C23-1208-41DF-B2D0-425F22C3CF4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436B036-21A7-42F2-B5F3-B7C665653F2B}" type="presOf" srcId="{375CB02D-5EC9-4F0D-ABE9-72776F0C80D7}" destId="{FE018947-D7C0-4AA9-8A49-EAE261264971}" srcOrd="0" destOrd="0" presId="urn:microsoft.com/office/officeart/2018/2/layout/IconVerticalSolidList"/>
    <dgm:cxn modelId="{0C7A7B48-A77D-46B1-8AF4-186F1AD6F793}" type="presOf" srcId="{445F6C23-1208-41DF-B2D0-425F22C3CF43}" destId="{8205C1E1-7AD0-41C0-BB4E-E5E5DEABBE16}" srcOrd="0" destOrd="0" presId="urn:microsoft.com/office/officeart/2018/2/layout/IconVerticalSolidList"/>
    <dgm:cxn modelId="{561706A3-4837-45AB-9C09-0E5754DC1053}" type="presOf" srcId="{FF855E08-3C0B-4DE4-88B2-9922E5D394C2}" destId="{B98B693B-9FE4-45FE-9EC4-DFD119588B9D}" srcOrd="0" destOrd="0" presId="urn:microsoft.com/office/officeart/2018/2/layout/IconVerticalSolidList"/>
    <dgm:cxn modelId="{8FD9B7AE-090A-4E45-ADBC-1F6397992B31}" srcId="{FF855E08-3C0B-4DE4-88B2-9922E5D394C2}" destId="{445F6C23-1208-41DF-B2D0-425F22C3CF43}" srcOrd="2" destOrd="0" parTransId="{6052028D-6826-458C-960A-8F274B8F2821}" sibTransId="{E26ADBF7-1ECC-4499-A062-2E5D422A615E}"/>
    <dgm:cxn modelId="{3C27A8B4-ADBB-4046-9465-8A0AED44B8B5}" type="presOf" srcId="{38AB2FF6-51E2-4554-AFF5-4AA7F5BAEA01}" destId="{5FE93B5C-67BB-4441-B758-F7291695E589}" srcOrd="0" destOrd="0" presId="urn:microsoft.com/office/officeart/2018/2/layout/IconVerticalSolidList"/>
    <dgm:cxn modelId="{320C9FE5-52C8-4E20-A32E-CC31381D32EF}" srcId="{FF855E08-3C0B-4DE4-88B2-9922E5D394C2}" destId="{38AB2FF6-51E2-4554-AFF5-4AA7F5BAEA01}" srcOrd="0" destOrd="0" parTransId="{5CAB75DD-93B6-4B1A-95F5-033C8F0E4F28}" sibTransId="{C15BFD31-371F-49EB-B509-36CCA590F416}"/>
    <dgm:cxn modelId="{EE2163E7-DC63-47C9-B625-06516336F5F1}" srcId="{FF855E08-3C0B-4DE4-88B2-9922E5D394C2}" destId="{375CB02D-5EC9-4F0D-ABE9-72776F0C80D7}" srcOrd="1" destOrd="0" parTransId="{E31F3AF9-074E-46F4-993A-2951343BA942}" sibTransId="{C76D1DC2-9749-4550-8579-C30D5395F4C8}"/>
    <dgm:cxn modelId="{2205171D-D6F0-4125-8EB3-BE53CBF1D924}" type="presParOf" srcId="{B98B693B-9FE4-45FE-9EC4-DFD119588B9D}" destId="{29387FAA-FA5B-490F-848B-D4C072A51CFD}" srcOrd="0" destOrd="0" presId="urn:microsoft.com/office/officeart/2018/2/layout/IconVerticalSolidList"/>
    <dgm:cxn modelId="{C93745A9-2F25-47B3-9397-4C472B792BE2}" type="presParOf" srcId="{29387FAA-FA5B-490F-848B-D4C072A51CFD}" destId="{85F2141B-4C19-43FE-9734-811BB6DB7DE3}" srcOrd="0" destOrd="0" presId="urn:microsoft.com/office/officeart/2018/2/layout/IconVerticalSolidList"/>
    <dgm:cxn modelId="{BAB597C4-6F4D-40BE-9A52-268685F5458E}" type="presParOf" srcId="{29387FAA-FA5B-490F-848B-D4C072A51CFD}" destId="{6D582F4D-38E8-4748-91A1-A88DC8B06092}" srcOrd="1" destOrd="0" presId="urn:microsoft.com/office/officeart/2018/2/layout/IconVerticalSolidList"/>
    <dgm:cxn modelId="{FA1C1BC7-7AA6-42DA-85A5-D195D487F554}" type="presParOf" srcId="{29387FAA-FA5B-490F-848B-D4C072A51CFD}" destId="{ACE77A64-051A-4645-9BB5-A156055E21CB}" srcOrd="2" destOrd="0" presId="urn:microsoft.com/office/officeart/2018/2/layout/IconVerticalSolidList"/>
    <dgm:cxn modelId="{D78F904F-6C02-4BA6-82F7-ECB76DFF353B}" type="presParOf" srcId="{29387FAA-FA5B-490F-848B-D4C072A51CFD}" destId="{5FE93B5C-67BB-4441-B758-F7291695E589}" srcOrd="3" destOrd="0" presId="urn:microsoft.com/office/officeart/2018/2/layout/IconVerticalSolidList"/>
    <dgm:cxn modelId="{F70B7E43-23F4-4973-8AFA-038D8339716A}" type="presParOf" srcId="{B98B693B-9FE4-45FE-9EC4-DFD119588B9D}" destId="{BE80953C-19EC-442A-B866-3FD8FB7C0049}" srcOrd="1" destOrd="0" presId="urn:microsoft.com/office/officeart/2018/2/layout/IconVerticalSolidList"/>
    <dgm:cxn modelId="{2F89AA2B-C681-4985-AEC9-D32E64DB4E25}" type="presParOf" srcId="{B98B693B-9FE4-45FE-9EC4-DFD119588B9D}" destId="{786AD026-02C1-46F3-B8CA-FB8E2F6B3A59}" srcOrd="2" destOrd="0" presId="urn:microsoft.com/office/officeart/2018/2/layout/IconVerticalSolidList"/>
    <dgm:cxn modelId="{F9D54A09-8D79-4702-ABB4-09ADE2633C27}" type="presParOf" srcId="{786AD026-02C1-46F3-B8CA-FB8E2F6B3A59}" destId="{AD13C511-8C96-42BD-9D4E-16999BEE2019}" srcOrd="0" destOrd="0" presId="urn:microsoft.com/office/officeart/2018/2/layout/IconVerticalSolidList"/>
    <dgm:cxn modelId="{226CCFA5-5FF0-47D2-AB44-23067EBA2C2F}" type="presParOf" srcId="{786AD026-02C1-46F3-B8CA-FB8E2F6B3A59}" destId="{B6287305-6C38-49D3-9372-4CC0EB58FFA0}" srcOrd="1" destOrd="0" presId="urn:microsoft.com/office/officeart/2018/2/layout/IconVerticalSolidList"/>
    <dgm:cxn modelId="{B431B4E1-346D-449D-8341-53B7D87B5D2C}" type="presParOf" srcId="{786AD026-02C1-46F3-B8CA-FB8E2F6B3A59}" destId="{257D4C5B-42CD-480D-95ED-5631D40D62AC}" srcOrd="2" destOrd="0" presId="urn:microsoft.com/office/officeart/2018/2/layout/IconVerticalSolidList"/>
    <dgm:cxn modelId="{9DC15A83-E66F-4580-93E5-11B592029C9C}" type="presParOf" srcId="{786AD026-02C1-46F3-B8CA-FB8E2F6B3A59}" destId="{FE018947-D7C0-4AA9-8A49-EAE261264971}" srcOrd="3" destOrd="0" presId="urn:microsoft.com/office/officeart/2018/2/layout/IconVerticalSolidList"/>
    <dgm:cxn modelId="{04E015CA-55F3-4D58-AAAA-271AE179C58A}" type="presParOf" srcId="{B98B693B-9FE4-45FE-9EC4-DFD119588B9D}" destId="{AD3D3AE7-A2AA-4C10-A3BF-7BB917043061}" srcOrd="3" destOrd="0" presId="urn:microsoft.com/office/officeart/2018/2/layout/IconVerticalSolidList"/>
    <dgm:cxn modelId="{EE917A80-E633-4D78-9CE7-4977544EB65A}" type="presParOf" srcId="{B98B693B-9FE4-45FE-9EC4-DFD119588B9D}" destId="{C0A34ADA-76CF-444A-AC3A-8BE47D6F6C21}" srcOrd="4" destOrd="0" presId="urn:microsoft.com/office/officeart/2018/2/layout/IconVerticalSolidList"/>
    <dgm:cxn modelId="{1E487F11-0815-4F5B-B46D-41D25C56A894}" type="presParOf" srcId="{C0A34ADA-76CF-444A-AC3A-8BE47D6F6C21}" destId="{EEDE9AE6-B3FD-4CC8-8B89-6BAC9171F83A}" srcOrd="0" destOrd="0" presId="urn:microsoft.com/office/officeart/2018/2/layout/IconVerticalSolidList"/>
    <dgm:cxn modelId="{828A6D3A-4994-4B99-B952-A371CF9508DE}" type="presParOf" srcId="{C0A34ADA-76CF-444A-AC3A-8BE47D6F6C21}" destId="{396E5E28-3B79-4018-9B29-DBD91B04B802}" srcOrd="1" destOrd="0" presId="urn:microsoft.com/office/officeart/2018/2/layout/IconVerticalSolidList"/>
    <dgm:cxn modelId="{78015CB8-8C16-4F29-97CC-C8B87BC383FF}" type="presParOf" srcId="{C0A34ADA-76CF-444A-AC3A-8BE47D6F6C21}" destId="{3B20ADDB-B107-484A-A3BF-336274E85139}" srcOrd="2" destOrd="0" presId="urn:microsoft.com/office/officeart/2018/2/layout/IconVerticalSolidList"/>
    <dgm:cxn modelId="{1451C966-07BE-462F-B2D7-853578B42609}" type="presParOf" srcId="{C0A34ADA-76CF-444A-AC3A-8BE47D6F6C21}" destId="{8205C1E1-7AD0-41C0-BB4E-E5E5DEABBE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CB0A114-0D56-4EEB-B7D8-C5EBCE2402A1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C320A4-2604-43DA-9EC6-7BCBA6DC97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/>
              <a:ea typeface="MS Pゴシック"/>
              <a:cs typeface="Arial"/>
            </a:rPr>
            <a:t>Online survey</a:t>
          </a:r>
          <a:r>
            <a:rPr lang="en-US" dirty="0">
              <a:latin typeface="Arial"/>
              <a:cs typeface="Arial"/>
            </a:rPr>
            <a:t> invitations sent out in </a:t>
          </a:r>
          <a:r>
            <a:rPr lang="en-US" dirty="0">
              <a:latin typeface="Arial"/>
              <a:ea typeface="MS Pゴシック"/>
              <a:cs typeface="Arial"/>
            </a:rPr>
            <a:t>fall </a:t>
          </a:r>
          <a:r>
            <a:rPr lang="en-US" dirty="0">
              <a:latin typeface="Arial"/>
              <a:cs typeface="Arial"/>
            </a:rPr>
            <a:t>to list of recent alumni</a:t>
          </a:r>
        </a:p>
      </dgm:t>
    </dgm:pt>
    <dgm:pt modelId="{264E3399-E078-429D-BA68-9C1B16329ADC}" type="parTrans" cxnId="{8475A7FA-47B3-4A47-8B06-848034BB1AF2}">
      <dgm:prSet/>
      <dgm:spPr/>
      <dgm:t>
        <a:bodyPr/>
        <a:lstStyle/>
        <a:p>
          <a:endParaRPr lang="en-US"/>
        </a:p>
      </dgm:t>
    </dgm:pt>
    <dgm:pt modelId="{057AF542-1BC8-4373-A3E7-1764FA1EDA9E}" type="sibTrans" cxnId="{8475A7FA-47B3-4A47-8B06-848034BB1AF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79A74E4-4574-432F-A098-1055C5A4AC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Survey covers a range of content related to multiple sections of the self-study</a:t>
          </a:r>
        </a:p>
      </dgm:t>
    </dgm:pt>
    <dgm:pt modelId="{DB33AD51-84E3-4035-A973-7B828BFDF67D}" type="parTrans" cxnId="{1B8F96E4-653E-4424-8675-EEE1967FF4F0}">
      <dgm:prSet/>
      <dgm:spPr/>
      <dgm:t>
        <a:bodyPr/>
        <a:lstStyle/>
        <a:p>
          <a:endParaRPr lang="en-US"/>
        </a:p>
      </dgm:t>
    </dgm:pt>
    <dgm:pt modelId="{3C93D424-407B-4F91-AA7D-F9C267DF30B0}" type="sibTrans" cxnId="{1B8F96E4-653E-4424-8675-EEE1967FF4F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B344A0-3D06-4B12-9831-5AAF719789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Requires updated contact information</a:t>
          </a:r>
        </a:p>
      </dgm:t>
    </dgm:pt>
    <dgm:pt modelId="{1FDB5791-0A15-4931-BD0D-E5D4A39C6D57}" type="parTrans" cxnId="{AB13B5D3-4207-4B4F-A36E-D40716C8D51D}">
      <dgm:prSet/>
      <dgm:spPr/>
      <dgm:t>
        <a:bodyPr/>
        <a:lstStyle/>
        <a:p>
          <a:endParaRPr lang="en-US"/>
        </a:p>
      </dgm:t>
    </dgm:pt>
    <dgm:pt modelId="{F297AC40-EE1C-4431-9D28-D0A548A82240}" type="sibTrans" cxnId="{AB13B5D3-4207-4B4F-A36E-D40716C8D51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C1255F-11F4-41ED-8F2E-84DD7EAE24DF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Arial"/>
              <a:cs typeface="Arial"/>
            </a:rPr>
            <a:t>Completion rates are always a challenge</a:t>
          </a:r>
          <a:r>
            <a:rPr lang="en-US" dirty="0">
              <a:latin typeface="Arial"/>
              <a:ea typeface="MS Pゴシック"/>
              <a:cs typeface="Arial"/>
            </a:rPr>
            <a:t>, </a:t>
          </a:r>
          <a:r>
            <a:rPr lang="en-US" dirty="0">
              <a:latin typeface="Arial"/>
              <a:cs typeface="Arial"/>
            </a:rPr>
            <a:t>so</a:t>
          </a:r>
          <a:r>
            <a:rPr lang="en-US" dirty="0">
              <a:latin typeface="Arial"/>
              <a:ea typeface="MS Pゴシック"/>
              <a:cs typeface="Arial"/>
            </a:rPr>
            <a:t> (a) </a:t>
          </a:r>
          <a:r>
            <a:rPr lang="en-US" dirty="0">
              <a:latin typeface="Arial"/>
              <a:cs typeface="Arial"/>
            </a:rPr>
            <a:t>resend invitations and …</a:t>
          </a:r>
          <a:r>
            <a:rPr lang="en-US" dirty="0">
              <a:latin typeface="Arial"/>
              <a:ea typeface="MS Pゴシック"/>
              <a:cs typeface="Arial"/>
            </a:rPr>
            <a:t> (b) ... </a:t>
          </a:r>
        </a:p>
      </dgm:t>
    </dgm:pt>
    <dgm:pt modelId="{786236EA-D6E5-4C5B-8741-B2F8A07CCEDE}" type="parTrans" cxnId="{744632E7-8532-431B-8582-AA457DF19524}">
      <dgm:prSet/>
      <dgm:spPr/>
      <dgm:t>
        <a:bodyPr/>
        <a:lstStyle/>
        <a:p>
          <a:endParaRPr lang="en-US"/>
        </a:p>
      </dgm:t>
    </dgm:pt>
    <dgm:pt modelId="{7D4BD850-AF80-45F8-8254-4D99DC98E38C}" type="sibTrans" cxnId="{744632E7-8532-431B-8582-AA457DF195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7B9007A-1FB9-417C-8883-7896B1CEBFD4}" type="pres">
      <dgm:prSet presAssocID="{7CB0A114-0D56-4EEB-B7D8-C5EBCE2402A1}" presName="root" presStyleCnt="0">
        <dgm:presLayoutVars>
          <dgm:dir/>
          <dgm:resizeHandles val="exact"/>
        </dgm:presLayoutVars>
      </dgm:prSet>
      <dgm:spPr/>
    </dgm:pt>
    <dgm:pt modelId="{1AECD2A4-8E92-483D-8147-08B79F40CBBC}" type="pres">
      <dgm:prSet presAssocID="{7CB0A114-0D56-4EEB-B7D8-C5EBCE2402A1}" presName="container" presStyleCnt="0">
        <dgm:presLayoutVars>
          <dgm:dir/>
          <dgm:resizeHandles val="exact"/>
        </dgm:presLayoutVars>
      </dgm:prSet>
      <dgm:spPr/>
    </dgm:pt>
    <dgm:pt modelId="{77286542-AB95-41B2-B3F1-9A732F8D4A48}" type="pres">
      <dgm:prSet presAssocID="{A6C320A4-2604-43DA-9EC6-7BCBA6DC974D}" presName="compNode" presStyleCnt="0"/>
      <dgm:spPr/>
    </dgm:pt>
    <dgm:pt modelId="{67021CC5-33AB-45A4-8CAF-E92B2655DE1F}" type="pres">
      <dgm:prSet presAssocID="{A6C320A4-2604-43DA-9EC6-7BCBA6DC974D}" presName="iconBgRect" presStyleLbl="bgShp" presStyleIdx="0" presStyleCnt="4"/>
      <dgm:spPr>
        <a:solidFill>
          <a:srgbClr val="003E74"/>
        </a:solidFill>
      </dgm:spPr>
    </dgm:pt>
    <dgm:pt modelId="{FA063C76-82F1-4FB9-B36A-08A2EBB15A6F}" type="pres">
      <dgm:prSet presAssocID="{A6C320A4-2604-43DA-9EC6-7BCBA6DC97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27EB5307-0699-4E39-8A13-6998D7A65334}" type="pres">
      <dgm:prSet presAssocID="{A6C320A4-2604-43DA-9EC6-7BCBA6DC974D}" presName="spaceRect" presStyleCnt="0"/>
      <dgm:spPr/>
    </dgm:pt>
    <dgm:pt modelId="{9BC4608A-0772-4427-B4F4-415F1D2600D2}" type="pres">
      <dgm:prSet presAssocID="{A6C320A4-2604-43DA-9EC6-7BCBA6DC974D}" presName="textRect" presStyleLbl="revTx" presStyleIdx="0" presStyleCnt="4">
        <dgm:presLayoutVars>
          <dgm:chMax val="1"/>
          <dgm:chPref val="1"/>
        </dgm:presLayoutVars>
      </dgm:prSet>
      <dgm:spPr/>
    </dgm:pt>
    <dgm:pt modelId="{4CF02FAE-D78D-4394-8D32-632861C111D0}" type="pres">
      <dgm:prSet presAssocID="{057AF542-1BC8-4373-A3E7-1764FA1EDA9E}" presName="sibTrans" presStyleLbl="sibTrans2D1" presStyleIdx="0" presStyleCnt="0"/>
      <dgm:spPr/>
    </dgm:pt>
    <dgm:pt modelId="{F754343B-7B93-4921-BC96-4C2BA594DE13}" type="pres">
      <dgm:prSet presAssocID="{A79A74E4-4574-432F-A098-1055C5A4ACE5}" presName="compNode" presStyleCnt="0"/>
      <dgm:spPr/>
    </dgm:pt>
    <dgm:pt modelId="{6C55E8A0-7D49-4D56-978A-1B874340FA18}" type="pres">
      <dgm:prSet presAssocID="{A79A74E4-4574-432F-A098-1055C5A4ACE5}" presName="iconBgRect" presStyleLbl="bgShp" presStyleIdx="1" presStyleCnt="4"/>
      <dgm:spPr>
        <a:solidFill>
          <a:srgbClr val="003E74"/>
        </a:solidFill>
      </dgm:spPr>
    </dgm:pt>
    <dgm:pt modelId="{72A41972-9F50-46BF-8ACF-FE2CB595CE56}" type="pres">
      <dgm:prSet presAssocID="{A79A74E4-4574-432F-A098-1055C5A4ACE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20A6B52E-C8FC-47AC-93B7-C9C2716FEB90}" type="pres">
      <dgm:prSet presAssocID="{A79A74E4-4574-432F-A098-1055C5A4ACE5}" presName="spaceRect" presStyleCnt="0"/>
      <dgm:spPr/>
    </dgm:pt>
    <dgm:pt modelId="{5CD3A776-13D3-422F-979F-936949F8E4F4}" type="pres">
      <dgm:prSet presAssocID="{A79A74E4-4574-432F-A098-1055C5A4ACE5}" presName="textRect" presStyleLbl="revTx" presStyleIdx="1" presStyleCnt="4">
        <dgm:presLayoutVars>
          <dgm:chMax val="1"/>
          <dgm:chPref val="1"/>
        </dgm:presLayoutVars>
      </dgm:prSet>
      <dgm:spPr/>
    </dgm:pt>
    <dgm:pt modelId="{E1E79488-1C78-4768-9CAE-F4F7172BAAC0}" type="pres">
      <dgm:prSet presAssocID="{3C93D424-407B-4F91-AA7D-F9C267DF30B0}" presName="sibTrans" presStyleLbl="sibTrans2D1" presStyleIdx="0" presStyleCnt="0"/>
      <dgm:spPr/>
    </dgm:pt>
    <dgm:pt modelId="{5BB72029-C348-480A-92D8-E407D0B584BB}" type="pres">
      <dgm:prSet presAssocID="{EEB344A0-3D06-4B12-9831-5AAF719789B8}" presName="compNode" presStyleCnt="0"/>
      <dgm:spPr/>
    </dgm:pt>
    <dgm:pt modelId="{81B1AA98-9EE8-489B-A379-F743D8A620AE}" type="pres">
      <dgm:prSet presAssocID="{EEB344A0-3D06-4B12-9831-5AAF719789B8}" presName="iconBgRect" presStyleLbl="bgShp" presStyleIdx="2" presStyleCnt="4"/>
      <dgm:spPr>
        <a:solidFill>
          <a:srgbClr val="003E74"/>
        </a:solidFill>
      </dgm:spPr>
    </dgm:pt>
    <dgm:pt modelId="{073F9154-D4A3-4339-84E9-D037DB89ED4F}" type="pres">
      <dgm:prSet presAssocID="{EEB344A0-3D06-4B12-9831-5AAF719789B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186DD9D6-6057-4E9A-BD05-A0DEFCF5538C}" type="pres">
      <dgm:prSet presAssocID="{EEB344A0-3D06-4B12-9831-5AAF719789B8}" presName="spaceRect" presStyleCnt="0"/>
      <dgm:spPr/>
    </dgm:pt>
    <dgm:pt modelId="{199C4C0A-484A-48AF-B011-9B2551BD2718}" type="pres">
      <dgm:prSet presAssocID="{EEB344A0-3D06-4B12-9831-5AAF719789B8}" presName="textRect" presStyleLbl="revTx" presStyleIdx="2" presStyleCnt="4">
        <dgm:presLayoutVars>
          <dgm:chMax val="1"/>
          <dgm:chPref val="1"/>
        </dgm:presLayoutVars>
      </dgm:prSet>
      <dgm:spPr/>
    </dgm:pt>
    <dgm:pt modelId="{42CA24C4-D563-41A2-8434-F8C99618D9F5}" type="pres">
      <dgm:prSet presAssocID="{F297AC40-EE1C-4431-9D28-D0A548A82240}" presName="sibTrans" presStyleLbl="sibTrans2D1" presStyleIdx="0" presStyleCnt="0"/>
      <dgm:spPr/>
    </dgm:pt>
    <dgm:pt modelId="{EEF506E6-E9F1-4A89-9108-B7A9A08E5F11}" type="pres">
      <dgm:prSet presAssocID="{36C1255F-11F4-41ED-8F2E-84DD7EAE24DF}" presName="compNode" presStyleCnt="0"/>
      <dgm:spPr/>
    </dgm:pt>
    <dgm:pt modelId="{CC3A0BA6-9B5D-4935-A4A4-386568EDC46F}" type="pres">
      <dgm:prSet presAssocID="{36C1255F-11F4-41ED-8F2E-84DD7EAE24DF}" presName="iconBgRect" presStyleLbl="bgShp" presStyleIdx="3" presStyleCnt="4"/>
      <dgm:spPr>
        <a:solidFill>
          <a:srgbClr val="003E74"/>
        </a:solidFill>
      </dgm:spPr>
    </dgm:pt>
    <dgm:pt modelId="{5A501C6C-AF0F-4090-AB6B-5911838C7156}" type="pres">
      <dgm:prSet presAssocID="{36C1255F-11F4-41ED-8F2E-84DD7EAE24D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Envelope"/>
        </a:ext>
      </dgm:extLst>
    </dgm:pt>
    <dgm:pt modelId="{F87998E0-04F3-468B-A6E0-9DB1C70A6E77}" type="pres">
      <dgm:prSet presAssocID="{36C1255F-11F4-41ED-8F2E-84DD7EAE24DF}" presName="spaceRect" presStyleCnt="0"/>
      <dgm:spPr/>
    </dgm:pt>
    <dgm:pt modelId="{8679E7F4-5DD8-48A4-8863-D12962DCD79F}" type="pres">
      <dgm:prSet presAssocID="{36C1255F-11F4-41ED-8F2E-84DD7EAE24D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F7A6206-4C52-49BA-985F-3D66A62A5A05}" type="presOf" srcId="{36C1255F-11F4-41ED-8F2E-84DD7EAE24DF}" destId="{8679E7F4-5DD8-48A4-8863-D12962DCD79F}" srcOrd="0" destOrd="0" presId="urn:microsoft.com/office/officeart/2018/2/layout/IconCircleList"/>
    <dgm:cxn modelId="{D758CF26-FA2B-4619-96CF-39500D814477}" type="presOf" srcId="{F297AC40-EE1C-4431-9D28-D0A548A82240}" destId="{42CA24C4-D563-41A2-8434-F8C99618D9F5}" srcOrd="0" destOrd="0" presId="urn:microsoft.com/office/officeart/2018/2/layout/IconCircleList"/>
    <dgm:cxn modelId="{EA5D935B-C1A8-4F82-AE06-A8C817113167}" type="presOf" srcId="{3C93D424-407B-4F91-AA7D-F9C267DF30B0}" destId="{E1E79488-1C78-4768-9CAE-F4F7172BAAC0}" srcOrd="0" destOrd="0" presId="urn:microsoft.com/office/officeart/2018/2/layout/IconCircleList"/>
    <dgm:cxn modelId="{BBA67F67-7B23-4C62-8D34-AFDE36423D5F}" type="presOf" srcId="{057AF542-1BC8-4373-A3E7-1764FA1EDA9E}" destId="{4CF02FAE-D78D-4394-8D32-632861C111D0}" srcOrd="0" destOrd="0" presId="urn:microsoft.com/office/officeart/2018/2/layout/IconCircleList"/>
    <dgm:cxn modelId="{B07A744A-3266-41A2-81BB-7492E5F0C44E}" type="presOf" srcId="{EEB344A0-3D06-4B12-9831-5AAF719789B8}" destId="{199C4C0A-484A-48AF-B011-9B2551BD2718}" srcOrd="0" destOrd="0" presId="urn:microsoft.com/office/officeart/2018/2/layout/IconCircleList"/>
    <dgm:cxn modelId="{35FFBC6C-6D1F-4009-8FCB-F3AAAEC0BC08}" type="presOf" srcId="{A6C320A4-2604-43DA-9EC6-7BCBA6DC974D}" destId="{9BC4608A-0772-4427-B4F4-415F1D2600D2}" srcOrd="0" destOrd="0" presId="urn:microsoft.com/office/officeart/2018/2/layout/IconCircleList"/>
    <dgm:cxn modelId="{84EE9E5A-E715-4995-89DB-D30DC47025D3}" type="presOf" srcId="{7CB0A114-0D56-4EEB-B7D8-C5EBCE2402A1}" destId="{F7B9007A-1FB9-417C-8883-7896B1CEBFD4}" srcOrd="0" destOrd="0" presId="urn:microsoft.com/office/officeart/2018/2/layout/IconCircleList"/>
    <dgm:cxn modelId="{DFC741B7-8E7F-4448-B751-BF53459C0812}" type="presOf" srcId="{A79A74E4-4574-432F-A098-1055C5A4ACE5}" destId="{5CD3A776-13D3-422F-979F-936949F8E4F4}" srcOrd="0" destOrd="0" presId="urn:microsoft.com/office/officeart/2018/2/layout/IconCircleList"/>
    <dgm:cxn modelId="{AB13B5D3-4207-4B4F-A36E-D40716C8D51D}" srcId="{7CB0A114-0D56-4EEB-B7D8-C5EBCE2402A1}" destId="{EEB344A0-3D06-4B12-9831-5AAF719789B8}" srcOrd="2" destOrd="0" parTransId="{1FDB5791-0A15-4931-BD0D-E5D4A39C6D57}" sibTransId="{F297AC40-EE1C-4431-9D28-D0A548A82240}"/>
    <dgm:cxn modelId="{1B8F96E4-653E-4424-8675-EEE1967FF4F0}" srcId="{7CB0A114-0D56-4EEB-B7D8-C5EBCE2402A1}" destId="{A79A74E4-4574-432F-A098-1055C5A4ACE5}" srcOrd="1" destOrd="0" parTransId="{DB33AD51-84E3-4035-A973-7B828BFDF67D}" sibTransId="{3C93D424-407B-4F91-AA7D-F9C267DF30B0}"/>
    <dgm:cxn modelId="{744632E7-8532-431B-8582-AA457DF19524}" srcId="{7CB0A114-0D56-4EEB-B7D8-C5EBCE2402A1}" destId="{36C1255F-11F4-41ED-8F2E-84DD7EAE24DF}" srcOrd="3" destOrd="0" parTransId="{786236EA-D6E5-4C5B-8741-B2F8A07CCEDE}" sibTransId="{7D4BD850-AF80-45F8-8254-4D99DC98E38C}"/>
    <dgm:cxn modelId="{8475A7FA-47B3-4A47-8B06-848034BB1AF2}" srcId="{7CB0A114-0D56-4EEB-B7D8-C5EBCE2402A1}" destId="{A6C320A4-2604-43DA-9EC6-7BCBA6DC974D}" srcOrd="0" destOrd="0" parTransId="{264E3399-E078-429D-BA68-9C1B16329ADC}" sibTransId="{057AF542-1BC8-4373-A3E7-1764FA1EDA9E}"/>
    <dgm:cxn modelId="{D29033BD-078A-43AF-996F-F0ABCD2F0941}" type="presParOf" srcId="{F7B9007A-1FB9-417C-8883-7896B1CEBFD4}" destId="{1AECD2A4-8E92-483D-8147-08B79F40CBBC}" srcOrd="0" destOrd="0" presId="urn:microsoft.com/office/officeart/2018/2/layout/IconCircleList"/>
    <dgm:cxn modelId="{A09240FE-7C41-4063-A910-C6F72421A41B}" type="presParOf" srcId="{1AECD2A4-8E92-483D-8147-08B79F40CBBC}" destId="{77286542-AB95-41B2-B3F1-9A732F8D4A48}" srcOrd="0" destOrd="0" presId="urn:microsoft.com/office/officeart/2018/2/layout/IconCircleList"/>
    <dgm:cxn modelId="{C7FDE15F-F030-47A9-9B6D-BBFC0930AAEB}" type="presParOf" srcId="{77286542-AB95-41B2-B3F1-9A732F8D4A48}" destId="{67021CC5-33AB-45A4-8CAF-E92B2655DE1F}" srcOrd="0" destOrd="0" presId="urn:microsoft.com/office/officeart/2018/2/layout/IconCircleList"/>
    <dgm:cxn modelId="{02932482-BB35-4090-B888-CE0A347F94EA}" type="presParOf" srcId="{77286542-AB95-41B2-B3F1-9A732F8D4A48}" destId="{FA063C76-82F1-4FB9-B36A-08A2EBB15A6F}" srcOrd="1" destOrd="0" presId="urn:microsoft.com/office/officeart/2018/2/layout/IconCircleList"/>
    <dgm:cxn modelId="{D86F4040-C2C9-4F20-99E7-8E4BAC68F71D}" type="presParOf" srcId="{77286542-AB95-41B2-B3F1-9A732F8D4A48}" destId="{27EB5307-0699-4E39-8A13-6998D7A65334}" srcOrd="2" destOrd="0" presId="urn:microsoft.com/office/officeart/2018/2/layout/IconCircleList"/>
    <dgm:cxn modelId="{2EFF8C81-6BC7-4508-888A-84D770E956FF}" type="presParOf" srcId="{77286542-AB95-41B2-B3F1-9A732F8D4A48}" destId="{9BC4608A-0772-4427-B4F4-415F1D2600D2}" srcOrd="3" destOrd="0" presId="urn:microsoft.com/office/officeart/2018/2/layout/IconCircleList"/>
    <dgm:cxn modelId="{F63F7F7D-8777-4931-B1F5-9AA8D435CC67}" type="presParOf" srcId="{1AECD2A4-8E92-483D-8147-08B79F40CBBC}" destId="{4CF02FAE-D78D-4394-8D32-632861C111D0}" srcOrd="1" destOrd="0" presId="urn:microsoft.com/office/officeart/2018/2/layout/IconCircleList"/>
    <dgm:cxn modelId="{EE37D44B-F51C-4876-883B-0C97E14834FF}" type="presParOf" srcId="{1AECD2A4-8E92-483D-8147-08B79F40CBBC}" destId="{F754343B-7B93-4921-BC96-4C2BA594DE13}" srcOrd="2" destOrd="0" presId="urn:microsoft.com/office/officeart/2018/2/layout/IconCircleList"/>
    <dgm:cxn modelId="{C81BA002-4C4A-4D7F-B1CB-9E7F0ABFC503}" type="presParOf" srcId="{F754343B-7B93-4921-BC96-4C2BA594DE13}" destId="{6C55E8A0-7D49-4D56-978A-1B874340FA18}" srcOrd="0" destOrd="0" presId="urn:microsoft.com/office/officeart/2018/2/layout/IconCircleList"/>
    <dgm:cxn modelId="{53CC16EB-B3AE-4AC8-9215-64535BD333AB}" type="presParOf" srcId="{F754343B-7B93-4921-BC96-4C2BA594DE13}" destId="{72A41972-9F50-46BF-8ACF-FE2CB595CE56}" srcOrd="1" destOrd="0" presId="urn:microsoft.com/office/officeart/2018/2/layout/IconCircleList"/>
    <dgm:cxn modelId="{FB4C6192-C602-4165-A082-CF9991EED5BF}" type="presParOf" srcId="{F754343B-7B93-4921-BC96-4C2BA594DE13}" destId="{20A6B52E-C8FC-47AC-93B7-C9C2716FEB90}" srcOrd="2" destOrd="0" presId="urn:microsoft.com/office/officeart/2018/2/layout/IconCircleList"/>
    <dgm:cxn modelId="{37F71B66-5D1E-4ABD-B607-E74C51D069EE}" type="presParOf" srcId="{F754343B-7B93-4921-BC96-4C2BA594DE13}" destId="{5CD3A776-13D3-422F-979F-936949F8E4F4}" srcOrd="3" destOrd="0" presId="urn:microsoft.com/office/officeart/2018/2/layout/IconCircleList"/>
    <dgm:cxn modelId="{A1C5C3B7-874D-4B9A-8035-180F6C42B189}" type="presParOf" srcId="{1AECD2A4-8E92-483D-8147-08B79F40CBBC}" destId="{E1E79488-1C78-4768-9CAE-F4F7172BAAC0}" srcOrd="3" destOrd="0" presId="urn:microsoft.com/office/officeart/2018/2/layout/IconCircleList"/>
    <dgm:cxn modelId="{1B6CA286-DD94-4F99-B4DB-7BEE8A33BB6A}" type="presParOf" srcId="{1AECD2A4-8E92-483D-8147-08B79F40CBBC}" destId="{5BB72029-C348-480A-92D8-E407D0B584BB}" srcOrd="4" destOrd="0" presId="urn:microsoft.com/office/officeart/2018/2/layout/IconCircleList"/>
    <dgm:cxn modelId="{4B41E2DD-9332-4F22-BBFB-B63921C9D47F}" type="presParOf" srcId="{5BB72029-C348-480A-92D8-E407D0B584BB}" destId="{81B1AA98-9EE8-489B-A379-F743D8A620AE}" srcOrd="0" destOrd="0" presId="urn:microsoft.com/office/officeart/2018/2/layout/IconCircleList"/>
    <dgm:cxn modelId="{88C84C19-BD20-4AA5-85E8-C5D602ED0F56}" type="presParOf" srcId="{5BB72029-C348-480A-92D8-E407D0B584BB}" destId="{073F9154-D4A3-4339-84E9-D037DB89ED4F}" srcOrd="1" destOrd="0" presId="urn:microsoft.com/office/officeart/2018/2/layout/IconCircleList"/>
    <dgm:cxn modelId="{82DEDF05-99DD-4709-BF1C-18E187962092}" type="presParOf" srcId="{5BB72029-C348-480A-92D8-E407D0B584BB}" destId="{186DD9D6-6057-4E9A-BD05-A0DEFCF5538C}" srcOrd="2" destOrd="0" presId="urn:microsoft.com/office/officeart/2018/2/layout/IconCircleList"/>
    <dgm:cxn modelId="{72365AEB-6EE9-4B78-9C89-8696E6170850}" type="presParOf" srcId="{5BB72029-C348-480A-92D8-E407D0B584BB}" destId="{199C4C0A-484A-48AF-B011-9B2551BD2718}" srcOrd="3" destOrd="0" presId="urn:microsoft.com/office/officeart/2018/2/layout/IconCircleList"/>
    <dgm:cxn modelId="{8AE453C6-3C22-4B0A-AD82-3C0785DC66CE}" type="presParOf" srcId="{1AECD2A4-8E92-483D-8147-08B79F40CBBC}" destId="{42CA24C4-D563-41A2-8434-F8C99618D9F5}" srcOrd="5" destOrd="0" presId="urn:microsoft.com/office/officeart/2018/2/layout/IconCircleList"/>
    <dgm:cxn modelId="{8B362E5B-EF77-40D1-9CCF-117051FE95C5}" type="presParOf" srcId="{1AECD2A4-8E92-483D-8147-08B79F40CBBC}" destId="{EEF506E6-E9F1-4A89-9108-B7A9A08E5F11}" srcOrd="6" destOrd="0" presId="urn:microsoft.com/office/officeart/2018/2/layout/IconCircleList"/>
    <dgm:cxn modelId="{B8126A9A-29AF-4F93-8992-175E04362A05}" type="presParOf" srcId="{EEF506E6-E9F1-4A89-9108-B7A9A08E5F11}" destId="{CC3A0BA6-9B5D-4935-A4A4-386568EDC46F}" srcOrd="0" destOrd="0" presId="urn:microsoft.com/office/officeart/2018/2/layout/IconCircleList"/>
    <dgm:cxn modelId="{74F8E09D-9BF9-48A9-8772-B9EAE580160A}" type="presParOf" srcId="{EEF506E6-E9F1-4A89-9108-B7A9A08E5F11}" destId="{5A501C6C-AF0F-4090-AB6B-5911838C7156}" srcOrd="1" destOrd="0" presId="urn:microsoft.com/office/officeart/2018/2/layout/IconCircleList"/>
    <dgm:cxn modelId="{31B180CB-0CBB-4914-A4E0-B9C6C57E1BE2}" type="presParOf" srcId="{EEF506E6-E9F1-4A89-9108-B7A9A08E5F11}" destId="{F87998E0-04F3-468B-A6E0-9DB1C70A6E77}" srcOrd="2" destOrd="0" presId="urn:microsoft.com/office/officeart/2018/2/layout/IconCircleList"/>
    <dgm:cxn modelId="{350867A9-D2A1-4639-A355-9A5FF192E422}" type="presParOf" srcId="{EEF506E6-E9F1-4A89-9108-B7A9A08E5F11}" destId="{8679E7F4-5DD8-48A4-8863-D12962DCD79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2A7D89E-E267-42FD-9304-F7F1FC9785B8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1C2673D-6C59-4B07-99EE-ACACFB8D315E}">
      <dgm:prSet/>
      <dgm:spPr/>
      <dgm:t>
        <a:bodyPr/>
        <a:lstStyle/>
        <a:p>
          <a:pPr rtl="0"/>
          <a:r>
            <a:rPr lang="en-US" dirty="0">
              <a:latin typeface="Arial"/>
              <a:ea typeface="MS Pゴシック"/>
              <a:cs typeface="Arial"/>
            </a:rPr>
            <a:t>Program Director follow-up</a:t>
          </a:r>
          <a:r>
            <a:rPr lang="en-US" dirty="0">
              <a:latin typeface="Arial"/>
              <a:cs typeface="Arial"/>
            </a:rPr>
            <a:t> in January</a:t>
          </a:r>
          <a:r>
            <a:rPr lang="en-US" dirty="0">
              <a:latin typeface="Arial"/>
              <a:ea typeface="MS Pゴシック"/>
              <a:cs typeface="Arial"/>
            </a:rPr>
            <a:t> </a:t>
          </a:r>
          <a:r>
            <a:rPr lang="en-US" dirty="0">
              <a:latin typeface="Arial"/>
              <a:cs typeface="Arial"/>
            </a:rPr>
            <a:t>/</a:t>
          </a:r>
          <a:r>
            <a:rPr lang="en-US" dirty="0">
              <a:latin typeface="Arial"/>
              <a:ea typeface="MS Pゴシック"/>
              <a:cs typeface="Arial"/>
            </a:rPr>
            <a:t> </a:t>
          </a:r>
          <a:r>
            <a:rPr lang="en-US" dirty="0">
              <a:latin typeface="Arial"/>
              <a:cs typeface="Arial"/>
            </a:rPr>
            <a:t>February with a subset </a:t>
          </a:r>
          <a:r>
            <a:rPr lang="en-US" dirty="0">
              <a:latin typeface="Arial"/>
              <a:ea typeface="MS Pゴシック"/>
              <a:cs typeface="Arial"/>
            </a:rPr>
            <a:t>of names and</a:t>
          </a:r>
          <a:r>
            <a:rPr lang="en-US" dirty="0">
              <a:latin typeface="Arial"/>
              <a:cs typeface="Arial"/>
            </a:rPr>
            <a:t> invites for live, structured interview</a:t>
          </a:r>
        </a:p>
      </dgm:t>
    </dgm:pt>
    <dgm:pt modelId="{8AA1885A-175D-489E-8B43-F20AD668AE51}" type="parTrans" cxnId="{77D53591-49BD-4DB7-BA11-31C2D6A475D6}">
      <dgm:prSet/>
      <dgm:spPr/>
      <dgm:t>
        <a:bodyPr/>
        <a:lstStyle/>
        <a:p>
          <a:endParaRPr lang="en-US"/>
        </a:p>
      </dgm:t>
    </dgm:pt>
    <dgm:pt modelId="{D3B92BFB-CF86-4402-BC3D-1DED010A02EC}" type="sibTrans" cxnId="{77D53591-49BD-4DB7-BA11-31C2D6A475D6}">
      <dgm:prSet/>
      <dgm:spPr/>
      <dgm:t>
        <a:bodyPr/>
        <a:lstStyle/>
        <a:p>
          <a:endParaRPr lang="en-US"/>
        </a:p>
      </dgm:t>
    </dgm:pt>
    <dgm:pt modelId="{951B22C6-46A2-4B89-A029-18F4AFB65349}">
      <dgm:prSet/>
      <dgm:spPr/>
      <dgm:t>
        <a:bodyPr/>
        <a:lstStyle/>
        <a:p>
          <a:pPr rtl="0"/>
          <a:r>
            <a:rPr lang="en-US" dirty="0">
              <a:latin typeface="Arial"/>
              <a:ea typeface="MS Pゴシック"/>
              <a:cs typeface="Arial"/>
            </a:rPr>
            <a:t>Use a script</a:t>
          </a:r>
          <a:r>
            <a:rPr lang="en-US" dirty="0">
              <a:latin typeface="Arial"/>
              <a:cs typeface="Arial"/>
            </a:rPr>
            <a:t>…</a:t>
          </a:r>
        </a:p>
      </dgm:t>
    </dgm:pt>
    <dgm:pt modelId="{A155385E-5D07-4B5F-8D91-BB02F46CE328}" type="parTrans" cxnId="{62127CDF-96EF-42CD-A1BA-FC98EA74D743}">
      <dgm:prSet/>
      <dgm:spPr/>
      <dgm:t>
        <a:bodyPr/>
        <a:lstStyle/>
        <a:p>
          <a:endParaRPr lang="en-US"/>
        </a:p>
      </dgm:t>
    </dgm:pt>
    <dgm:pt modelId="{44A9589B-F0F7-42B3-815B-3F5062F1E902}" type="sibTrans" cxnId="{62127CDF-96EF-42CD-A1BA-FC98EA74D743}">
      <dgm:prSet/>
      <dgm:spPr/>
      <dgm:t>
        <a:bodyPr/>
        <a:lstStyle/>
        <a:p>
          <a:endParaRPr lang="en-US"/>
        </a:p>
      </dgm:t>
    </dgm:pt>
    <dgm:pt modelId="{F5509016-5D9F-4C35-B453-C2ED46ED5C8F}" type="pres">
      <dgm:prSet presAssocID="{72A7D89E-E267-42FD-9304-F7F1FC9785B8}" presName="outerComposite" presStyleCnt="0">
        <dgm:presLayoutVars>
          <dgm:chMax val="5"/>
          <dgm:dir/>
          <dgm:resizeHandles val="exact"/>
        </dgm:presLayoutVars>
      </dgm:prSet>
      <dgm:spPr/>
    </dgm:pt>
    <dgm:pt modelId="{03917251-05F8-4B74-8CF0-549983FB7E6D}" type="pres">
      <dgm:prSet presAssocID="{72A7D89E-E267-42FD-9304-F7F1FC9785B8}" presName="dummyMaxCanvas" presStyleCnt="0">
        <dgm:presLayoutVars/>
      </dgm:prSet>
      <dgm:spPr/>
    </dgm:pt>
    <dgm:pt modelId="{8E2D6ED4-CF67-45B8-9C24-2B7F6E37E3A4}" type="pres">
      <dgm:prSet presAssocID="{72A7D89E-E267-42FD-9304-F7F1FC9785B8}" presName="TwoNodes_1" presStyleLbl="node1" presStyleIdx="0" presStyleCnt="2">
        <dgm:presLayoutVars>
          <dgm:bulletEnabled val="1"/>
        </dgm:presLayoutVars>
      </dgm:prSet>
      <dgm:spPr>
        <a:solidFill>
          <a:srgbClr val="003E74"/>
        </a:solidFill>
      </dgm:spPr>
    </dgm:pt>
    <dgm:pt modelId="{DFA9AAB3-81F1-437A-A954-ED84253081CD}" type="pres">
      <dgm:prSet presAssocID="{72A7D89E-E267-42FD-9304-F7F1FC9785B8}" presName="TwoNodes_2" presStyleLbl="node1" presStyleIdx="1" presStyleCnt="2">
        <dgm:presLayoutVars>
          <dgm:bulletEnabled val="1"/>
        </dgm:presLayoutVars>
      </dgm:prSet>
      <dgm:spPr>
        <a:solidFill>
          <a:srgbClr val="003E74"/>
        </a:solidFill>
      </dgm:spPr>
    </dgm:pt>
    <dgm:pt modelId="{5D8BBD5F-D175-44A7-9B13-EC4216F82AEE}" type="pres">
      <dgm:prSet presAssocID="{72A7D89E-E267-42FD-9304-F7F1FC9785B8}" presName="TwoConn_1-2" presStyleLbl="fgAccFollowNode1" presStyleIdx="0" presStyleCnt="1">
        <dgm:presLayoutVars>
          <dgm:bulletEnabled val="1"/>
        </dgm:presLayoutVars>
      </dgm:prSet>
      <dgm:spPr>
        <a:solidFill>
          <a:srgbClr val="FFC000"/>
        </a:solidFill>
      </dgm:spPr>
    </dgm:pt>
    <dgm:pt modelId="{A3C258FD-3A86-4FE8-864C-1DB401B58A24}" type="pres">
      <dgm:prSet presAssocID="{72A7D89E-E267-42FD-9304-F7F1FC9785B8}" presName="TwoNodes_1_text" presStyleLbl="node1" presStyleIdx="1" presStyleCnt="2">
        <dgm:presLayoutVars>
          <dgm:bulletEnabled val="1"/>
        </dgm:presLayoutVars>
      </dgm:prSet>
      <dgm:spPr/>
    </dgm:pt>
    <dgm:pt modelId="{20AC156A-599F-41B0-BC2F-DE0EF864BC97}" type="pres">
      <dgm:prSet presAssocID="{72A7D89E-E267-42FD-9304-F7F1FC9785B8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897C803-D504-4621-BECC-5F13CC59C172}" type="presOf" srcId="{951B22C6-46A2-4B89-A029-18F4AFB65349}" destId="{DFA9AAB3-81F1-437A-A954-ED84253081CD}" srcOrd="0" destOrd="0" presId="urn:microsoft.com/office/officeart/2005/8/layout/vProcess5"/>
    <dgm:cxn modelId="{27443916-8091-41A0-9F2C-E1206349ED06}" type="presOf" srcId="{D3B92BFB-CF86-4402-BC3D-1DED010A02EC}" destId="{5D8BBD5F-D175-44A7-9B13-EC4216F82AEE}" srcOrd="0" destOrd="0" presId="urn:microsoft.com/office/officeart/2005/8/layout/vProcess5"/>
    <dgm:cxn modelId="{0CDDDA5F-9649-4CE0-BCFD-5967F8A29965}" type="presOf" srcId="{E1C2673D-6C59-4B07-99EE-ACACFB8D315E}" destId="{A3C258FD-3A86-4FE8-864C-1DB401B58A24}" srcOrd="1" destOrd="0" presId="urn:microsoft.com/office/officeart/2005/8/layout/vProcess5"/>
    <dgm:cxn modelId="{7D8F9843-D95F-486B-BD7C-4127A1532C86}" type="presOf" srcId="{E1C2673D-6C59-4B07-99EE-ACACFB8D315E}" destId="{8E2D6ED4-CF67-45B8-9C24-2B7F6E37E3A4}" srcOrd="0" destOrd="0" presId="urn:microsoft.com/office/officeart/2005/8/layout/vProcess5"/>
    <dgm:cxn modelId="{77D53591-49BD-4DB7-BA11-31C2D6A475D6}" srcId="{72A7D89E-E267-42FD-9304-F7F1FC9785B8}" destId="{E1C2673D-6C59-4B07-99EE-ACACFB8D315E}" srcOrd="0" destOrd="0" parTransId="{8AA1885A-175D-489E-8B43-F20AD668AE51}" sibTransId="{D3B92BFB-CF86-4402-BC3D-1DED010A02EC}"/>
    <dgm:cxn modelId="{081687AE-7912-4F5C-B6F3-7550B07463E4}" type="presOf" srcId="{951B22C6-46A2-4B89-A029-18F4AFB65349}" destId="{20AC156A-599F-41B0-BC2F-DE0EF864BC97}" srcOrd="1" destOrd="0" presId="urn:microsoft.com/office/officeart/2005/8/layout/vProcess5"/>
    <dgm:cxn modelId="{62127CDF-96EF-42CD-A1BA-FC98EA74D743}" srcId="{72A7D89E-E267-42FD-9304-F7F1FC9785B8}" destId="{951B22C6-46A2-4B89-A029-18F4AFB65349}" srcOrd="1" destOrd="0" parTransId="{A155385E-5D07-4B5F-8D91-BB02F46CE328}" sibTransId="{44A9589B-F0F7-42B3-815B-3F5062F1E902}"/>
    <dgm:cxn modelId="{349D18ED-386B-4854-925B-8F7904C40D2E}" type="presOf" srcId="{72A7D89E-E267-42FD-9304-F7F1FC9785B8}" destId="{F5509016-5D9F-4C35-B453-C2ED46ED5C8F}" srcOrd="0" destOrd="0" presId="urn:microsoft.com/office/officeart/2005/8/layout/vProcess5"/>
    <dgm:cxn modelId="{8F99193D-8F0B-481E-89F6-D6EA39AD3908}" type="presParOf" srcId="{F5509016-5D9F-4C35-B453-C2ED46ED5C8F}" destId="{03917251-05F8-4B74-8CF0-549983FB7E6D}" srcOrd="0" destOrd="0" presId="urn:microsoft.com/office/officeart/2005/8/layout/vProcess5"/>
    <dgm:cxn modelId="{B8029B0B-7CB2-4DA0-BB26-9F1160B9F612}" type="presParOf" srcId="{F5509016-5D9F-4C35-B453-C2ED46ED5C8F}" destId="{8E2D6ED4-CF67-45B8-9C24-2B7F6E37E3A4}" srcOrd="1" destOrd="0" presId="urn:microsoft.com/office/officeart/2005/8/layout/vProcess5"/>
    <dgm:cxn modelId="{EB3575F9-D0D5-4BC0-AC6D-7AF606A82C13}" type="presParOf" srcId="{F5509016-5D9F-4C35-B453-C2ED46ED5C8F}" destId="{DFA9AAB3-81F1-437A-A954-ED84253081CD}" srcOrd="2" destOrd="0" presId="urn:microsoft.com/office/officeart/2005/8/layout/vProcess5"/>
    <dgm:cxn modelId="{ED5AA25C-0632-404D-B792-AAD1C84D6360}" type="presParOf" srcId="{F5509016-5D9F-4C35-B453-C2ED46ED5C8F}" destId="{5D8BBD5F-D175-44A7-9B13-EC4216F82AEE}" srcOrd="3" destOrd="0" presId="urn:microsoft.com/office/officeart/2005/8/layout/vProcess5"/>
    <dgm:cxn modelId="{896F9E21-FAF3-4AD5-A1AC-E25C0E5F8DC5}" type="presParOf" srcId="{F5509016-5D9F-4C35-B453-C2ED46ED5C8F}" destId="{A3C258FD-3A86-4FE8-864C-1DB401B58A24}" srcOrd="4" destOrd="0" presId="urn:microsoft.com/office/officeart/2005/8/layout/vProcess5"/>
    <dgm:cxn modelId="{51C8F3A4-8000-4DE7-86CE-5400E2F83549}" type="presParOf" srcId="{F5509016-5D9F-4C35-B453-C2ED46ED5C8F}" destId="{20AC156A-599F-41B0-BC2F-DE0EF864BC9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B71547-FAB2-429F-82C4-59B8FF8FEFF3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CC41264-96B1-4C82-A51C-278BD6BE2101}">
      <dgm:prSet/>
      <dgm:spPr/>
      <dgm:t>
        <a:bodyPr/>
        <a:lstStyle/>
        <a:p>
          <a:r>
            <a:rPr lang="en-US" dirty="0">
              <a:latin typeface="Arial"/>
              <a:cs typeface="Arial"/>
            </a:rPr>
            <a:t>In January PD solicits from faculty recent informal stakeholder interactions</a:t>
          </a:r>
        </a:p>
      </dgm:t>
    </dgm:pt>
    <dgm:pt modelId="{600873B1-6EE9-4916-8B94-5F0FFF845FE3}" type="parTrans" cxnId="{79186748-BA46-4117-ABFC-4615BAC4A7AB}">
      <dgm:prSet/>
      <dgm:spPr/>
      <dgm:t>
        <a:bodyPr/>
        <a:lstStyle/>
        <a:p>
          <a:endParaRPr lang="en-US"/>
        </a:p>
      </dgm:t>
    </dgm:pt>
    <dgm:pt modelId="{B1DF940C-6F47-4DAB-87CA-7E4E2909F101}" type="sibTrans" cxnId="{79186748-BA46-4117-ABFC-4615BAC4A7AB}">
      <dgm:prSet/>
      <dgm:spPr/>
      <dgm:t>
        <a:bodyPr/>
        <a:lstStyle/>
        <a:p>
          <a:endParaRPr lang="en-US"/>
        </a:p>
      </dgm:t>
    </dgm:pt>
    <dgm:pt modelId="{9697FC37-AFC9-4ED0-BF68-BEDF5A824155}">
      <dgm:prSet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PD conducts interview with a selection of potential MPH employers or related public health professionals</a:t>
          </a:r>
          <a:r>
            <a:rPr lang="en-US" dirty="0">
              <a:latin typeface="Arial"/>
              <a:ea typeface="MS Pゴシック"/>
              <a:cs typeface="Arial"/>
            </a:rPr>
            <a:t> </a:t>
          </a:r>
          <a:endParaRPr lang="en-US" dirty="0">
            <a:latin typeface="Arial"/>
            <a:cs typeface="Arial"/>
          </a:endParaRPr>
        </a:p>
      </dgm:t>
    </dgm:pt>
    <dgm:pt modelId="{86341055-D086-4607-B9E8-AF102ECCCCF5}" type="parTrans" cxnId="{D4EA7558-3244-4582-92EA-8CC6F5C081EC}">
      <dgm:prSet/>
      <dgm:spPr/>
      <dgm:t>
        <a:bodyPr/>
        <a:lstStyle/>
        <a:p>
          <a:endParaRPr lang="en-US"/>
        </a:p>
      </dgm:t>
    </dgm:pt>
    <dgm:pt modelId="{76249E9B-4D11-4D46-A0FC-05A54021B8B7}" type="sibTrans" cxnId="{D4EA7558-3244-4582-92EA-8CC6F5C081EC}">
      <dgm:prSet/>
      <dgm:spPr/>
      <dgm:t>
        <a:bodyPr/>
        <a:lstStyle/>
        <a:p>
          <a:endParaRPr lang="en-US"/>
        </a:p>
      </dgm:t>
    </dgm:pt>
    <dgm:pt modelId="{8465A4AE-9B38-448C-9021-AB48C90B711A}">
      <dgm:prSet/>
      <dgm:spPr/>
      <dgm:t>
        <a:bodyPr/>
        <a:lstStyle/>
        <a:p>
          <a:r>
            <a:rPr lang="en-US" dirty="0">
              <a:latin typeface="Arial"/>
              <a:ea typeface="MS Pゴシック"/>
              <a:cs typeface="Arial"/>
            </a:rPr>
            <a:t>Local</a:t>
          </a:r>
          <a:r>
            <a:rPr lang="en-US" dirty="0">
              <a:latin typeface="Arial"/>
              <a:cs typeface="Arial"/>
            </a:rPr>
            <a:t> public health service providers</a:t>
          </a:r>
        </a:p>
      </dgm:t>
    </dgm:pt>
    <dgm:pt modelId="{2F7C2B9A-B5C0-4DC1-BB6C-AF723DE1AB5A}" type="parTrans" cxnId="{C57E1D2A-FB21-4D42-BE80-4D33DEC41703}">
      <dgm:prSet/>
      <dgm:spPr/>
      <dgm:t>
        <a:bodyPr/>
        <a:lstStyle/>
        <a:p>
          <a:endParaRPr lang="en-US"/>
        </a:p>
      </dgm:t>
    </dgm:pt>
    <dgm:pt modelId="{FDF4E4F5-44C7-497C-A026-A2EE4E9AC5DB}" type="sibTrans" cxnId="{C57E1D2A-FB21-4D42-BE80-4D33DEC41703}">
      <dgm:prSet/>
      <dgm:spPr/>
      <dgm:t>
        <a:bodyPr/>
        <a:lstStyle/>
        <a:p>
          <a:endParaRPr lang="en-US"/>
        </a:p>
      </dgm:t>
    </dgm:pt>
    <dgm:pt modelId="{9FD332AF-6264-4A70-86FA-866BB1DB900A}">
      <dgm:prSet/>
      <dgm:spPr/>
      <dgm:t>
        <a:bodyPr/>
        <a:lstStyle/>
        <a:p>
          <a:r>
            <a:rPr lang="en-US" dirty="0">
              <a:latin typeface="Arial"/>
              <a:ea typeface="MS Pゴシック"/>
              <a:cs typeface="Arial"/>
            </a:rPr>
            <a:t>Regional</a:t>
          </a:r>
          <a:r>
            <a:rPr lang="en-US" dirty="0">
              <a:latin typeface="Arial"/>
              <a:cs typeface="Arial"/>
            </a:rPr>
            <a:t> planners</a:t>
          </a:r>
        </a:p>
      </dgm:t>
    </dgm:pt>
    <dgm:pt modelId="{C0F97BFA-C6AB-48E7-8BEE-E2BBAAFFD0CB}" type="parTrans" cxnId="{331538B9-AE6F-4B4C-9222-36F740BCECFD}">
      <dgm:prSet/>
      <dgm:spPr/>
      <dgm:t>
        <a:bodyPr/>
        <a:lstStyle/>
        <a:p>
          <a:endParaRPr lang="en-US"/>
        </a:p>
      </dgm:t>
    </dgm:pt>
    <dgm:pt modelId="{D132EA38-D5F8-437C-829E-8875995A560E}" type="sibTrans" cxnId="{331538B9-AE6F-4B4C-9222-36F740BCECFD}">
      <dgm:prSet/>
      <dgm:spPr/>
      <dgm:t>
        <a:bodyPr/>
        <a:lstStyle/>
        <a:p>
          <a:endParaRPr lang="en-US"/>
        </a:p>
      </dgm:t>
    </dgm:pt>
    <dgm:pt modelId="{B717BBFD-F19C-4E07-A4C1-CFAB3BC481D4}">
      <dgm:prSet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National organization </a:t>
          </a:r>
          <a:r>
            <a:rPr lang="en-US" dirty="0">
              <a:latin typeface="Arial"/>
              <a:ea typeface="MS Pゴシック"/>
              <a:cs typeface="Arial"/>
            </a:rPr>
            <a:t>representatives </a:t>
          </a:r>
          <a:endParaRPr lang="en-US" dirty="0">
            <a:latin typeface="Arial"/>
            <a:cs typeface="Arial"/>
          </a:endParaRPr>
        </a:p>
      </dgm:t>
    </dgm:pt>
    <dgm:pt modelId="{3ECAFC5B-7740-481A-B5B0-916A61CF346C}" type="parTrans" cxnId="{5A47E37C-9C7C-46DB-A848-FA4B8EF51937}">
      <dgm:prSet/>
      <dgm:spPr/>
      <dgm:t>
        <a:bodyPr/>
        <a:lstStyle/>
        <a:p>
          <a:endParaRPr lang="en-US"/>
        </a:p>
      </dgm:t>
    </dgm:pt>
    <dgm:pt modelId="{ED59EC40-0CB1-4FEB-8E51-F6894725B864}" type="sibTrans" cxnId="{5A47E37C-9C7C-46DB-A848-FA4B8EF51937}">
      <dgm:prSet/>
      <dgm:spPr/>
      <dgm:t>
        <a:bodyPr/>
        <a:lstStyle/>
        <a:p>
          <a:endParaRPr lang="en-US"/>
        </a:p>
      </dgm:t>
    </dgm:pt>
    <dgm:pt modelId="{6E5D8C6F-C219-434B-BCC2-EC31BC0D90A3}">
      <dgm:prSet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Interviews focus on perceptions of MPH training effectiveness and trends for the field</a:t>
          </a:r>
          <a:r>
            <a:rPr lang="en-US" dirty="0">
              <a:latin typeface="Arial"/>
              <a:ea typeface="MS Pゴシック"/>
              <a:cs typeface="Arial"/>
            </a:rPr>
            <a:t> </a:t>
          </a:r>
          <a:endParaRPr lang="en-US" dirty="0">
            <a:latin typeface="Arial"/>
            <a:cs typeface="Arial"/>
          </a:endParaRPr>
        </a:p>
      </dgm:t>
    </dgm:pt>
    <dgm:pt modelId="{8D4FD33D-EEC0-480B-B524-8774F2EAEBC1}" type="parTrans" cxnId="{83F2A269-CA93-4D31-9F8A-50FB4A8E70EB}">
      <dgm:prSet/>
      <dgm:spPr/>
      <dgm:t>
        <a:bodyPr/>
        <a:lstStyle/>
        <a:p>
          <a:endParaRPr lang="en-US"/>
        </a:p>
      </dgm:t>
    </dgm:pt>
    <dgm:pt modelId="{D1FD2CCC-F53B-4A47-A428-08DC36828D31}" type="sibTrans" cxnId="{83F2A269-CA93-4D31-9F8A-50FB4A8E70EB}">
      <dgm:prSet/>
      <dgm:spPr/>
      <dgm:t>
        <a:bodyPr/>
        <a:lstStyle/>
        <a:p>
          <a:endParaRPr lang="en-US"/>
        </a:p>
      </dgm:t>
    </dgm:pt>
    <dgm:pt modelId="{28DDE056-3CD1-4DA7-8730-EF07059E4389}" type="pres">
      <dgm:prSet presAssocID="{67B71547-FAB2-429F-82C4-59B8FF8FEFF3}" presName="linear" presStyleCnt="0">
        <dgm:presLayoutVars>
          <dgm:animLvl val="lvl"/>
          <dgm:resizeHandles val="exact"/>
        </dgm:presLayoutVars>
      </dgm:prSet>
      <dgm:spPr/>
    </dgm:pt>
    <dgm:pt modelId="{AFCA71D1-4FCD-427D-AB6E-7742FEFCC894}" type="pres">
      <dgm:prSet presAssocID="{9CC41264-96B1-4C82-A51C-278BD6BE2101}" presName="parentText" presStyleLbl="node1" presStyleIdx="0" presStyleCnt="3">
        <dgm:presLayoutVars>
          <dgm:chMax val="0"/>
          <dgm:bulletEnabled val="1"/>
        </dgm:presLayoutVars>
      </dgm:prSet>
      <dgm:spPr>
        <a:solidFill>
          <a:srgbClr val="003E74"/>
        </a:solidFill>
      </dgm:spPr>
    </dgm:pt>
    <dgm:pt modelId="{10E14B75-6315-4DDC-A459-569E5C060C43}" type="pres">
      <dgm:prSet presAssocID="{B1DF940C-6F47-4DAB-87CA-7E4E2909F101}" presName="spacer" presStyleCnt="0"/>
      <dgm:spPr/>
    </dgm:pt>
    <dgm:pt modelId="{EE0D9F87-202D-4EC1-A0B1-05ACB76B4B77}" type="pres">
      <dgm:prSet presAssocID="{9697FC37-AFC9-4ED0-BF68-BEDF5A824155}" presName="parentText" presStyleLbl="node1" presStyleIdx="1" presStyleCnt="3">
        <dgm:presLayoutVars>
          <dgm:chMax val="0"/>
          <dgm:bulletEnabled val="1"/>
        </dgm:presLayoutVars>
      </dgm:prSet>
      <dgm:spPr>
        <a:solidFill>
          <a:srgbClr val="003E74"/>
        </a:solidFill>
      </dgm:spPr>
    </dgm:pt>
    <dgm:pt modelId="{8B44A7D9-6C64-4096-AD81-CD0A6F486B81}" type="pres">
      <dgm:prSet presAssocID="{9697FC37-AFC9-4ED0-BF68-BEDF5A824155}" presName="childText" presStyleLbl="revTx" presStyleIdx="0" presStyleCnt="1">
        <dgm:presLayoutVars>
          <dgm:bulletEnabled val="1"/>
        </dgm:presLayoutVars>
      </dgm:prSet>
      <dgm:spPr/>
    </dgm:pt>
    <dgm:pt modelId="{F93A3CF5-F409-4EA5-86A4-4CA6D72FD5B3}" type="pres">
      <dgm:prSet presAssocID="{6E5D8C6F-C219-434B-BCC2-EC31BC0D90A3}" presName="parentText" presStyleLbl="node1" presStyleIdx="2" presStyleCnt="3">
        <dgm:presLayoutVars>
          <dgm:chMax val="0"/>
          <dgm:bulletEnabled val="1"/>
        </dgm:presLayoutVars>
      </dgm:prSet>
      <dgm:spPr>
        <a:solidFill>
          <a:srgbClr val="003E74"/>
        </a:solidFill>
      </dgm:spPr>
    </dgm:pt>
  </dgm:ptLst>
  <dgm:cxnLst>
    <dgm:cxn modelId="{0775630F-ACA1-4096-AD4F-9D30D386B58D}" type="presOf" srcId="{9697FC37-AFC9-4ED0-BF68-BEDF5A824155}" destId="{EE0D9F87-202D-4EC1-A0B1-05ACB76B4B77}" srcOrd="0" destOrd="0" presId="urn:microsoft.com/office/officeart/2005/8/layout/vList2"/>
    <dgm:cxn modelId="{26DE011B-9D74-47AF-8FB3-D2134B63F71E}" type="presOf" srcId="{B717BBFD-F19C-4E07-A4C1-CFAB3BC481D4}" destId="{8B44A7D9-6C64-4096-AD81-CD0A6F486B81}" srcOrd="0" destOrd="2" presId="urn:microsoft.com/office/officeart/2005/8/layout/vList2"/>
    <dgm:cxn modelId="{C57E1D2A-FB21-4D42-BE80-4D33DEC41703}" srcId="{9697FC37-AFC9-4ED0-BF68-BEDF5A824155}" destId="{8465A4AE-9B38-448C-9021-AB48C90B711A}" srcOrd="0" destOrd="0" parTransId="{2F7C2B9A-B5C0-4DC1-BB6C-AF723DE1AB5A}" sibTransId="{FDF4E4F5-44C7-497C-A026-A2EE4E9AC5DB}"/>
    <dgm:cxn modelId="{79186748-BA46-4117-ABFC-4615BAC4A7AB}" srcId="{67B71547-FAB2-429F-82C4-59B8FF8FEFF3}" destId="{9CC41264-96B1-4C82-A51C-278BD6BE2101}" srcOrd="0" destOrd="0" parTransId="{600873B1-6EE9-4916-8B94-5F0FFF845FE3}" sibTransId="{B1DF940C-6F47-4DAB-87CA-7E4E2909F101}"/>
    <dgm:cxn modelId="{83F2A269-CA93-4D31-9F8A-50FB4A8E70EB}" srcId="{67B71547-FAB2-429F-82C4-59B8FF8FEFF3}" destId="{6E5D8C6F-C219-434B-BCC2-EC31BC0D90A3}" srcOrd="2" destOrd="0" parTransId="{8D4FD33D-EEC0-480B-B524-8774F2EAEBC1}" sibTransId="{D1FD2CCC-F53B-4A47-A428-08DC36828D31}"/>
    <dgm:cxn modelId="{CC1C5F55-E9AE-475B-81C2-6EF25AFD6986}" type="presOf" srcId="{9FD332AF-6264-4A70-86FA-866BB1DB900A}" destId="{8B44A7D9-6C64-4096-AD81-CD0A6F486B81}" srcOrd="0" destOrd="1" presId="urn:microsoft.com/office/officeart/2005/8/layout/vList2"/>
    <dgm:cxn modelId="{D4EA7558-3244-4582-92EA-8CC6F5C081EC}" srcId="{67B71547-FAB2-429F-82C4-59B8FF8FEFF3}" destId="{9697FC37-AFC9-4ED0-BF68-BEDF5A824155}" srcOrd="1" destOrd="0" parTransId="{86341055-D086-4607-B9E8-AF102ECCCCF5}" sibTransId="{76249E9B-4D11-4D46-A0FC-05A54021B8B7}"/>
    <dgm:cxn modelId="{5A47E37C-9C7C-46DB-A848-FA4B8EF51937}" srcId="{9697FC37-AFC9-4ED0-BF68-BEDF5A824155}" destId="{B717BBFD-F19C-4E07-A4C1-CFAB3BC481D4}" srcOrd="2" destOrd="0" parTransId="{3ECAFC5B-7740-481A-B5B0-916A61CF346C}" sibTransId="{ED59EC40-0CB1-4FEB-8E51-F6894725B864}"/>
    <dgm:cxn modelId="{9200917F-FB71-460E-AC72-7EB10A066D65}" type="presOf" srcId="{9CC41264-96B1-4C82-A51C-278BD6BE2101}" destId="{AFCA71D1-4FCD-427D-AB6E-7742FEFCC894}" srcOrd="0" destOrd="0" presId="urn:microsoft.com/office/officeart/2005/8/layout/vList2"/>
    <dgm:cxn modelId="{034101A8-7F89-4FA1-8F22-68485C1AC850}" type="presOf" srcId="{67B71547-FAB2-429F-82C4-59B8FF8FEFF3}" destId="{28DDE056-3CD1-4DA7-8730-EF07059E4389}" srcOrd="0" destOrd="0" presId="urn:microsoft.com/office/officeart/2005/8/layout/vList2"/>
    <dgm:cxn modelId="{331538B9-AE6F-4B4C-9222-36F740BCECFD}" srcId="{9697FC37-AFC9-4ED0-BF68-BEDF5A824155}" destId="{9FD332AF-6264-4A70-86FA-866BB1DB900A}" srcOrd="1" destOrd="0" parTransId="{C0F97BFA-C6AB-48E7-8BEE-E2BBAAFFD0CB}" sibTransId="{D132EA38-D5F8-437C-829E-8875995A560E}"/>
    <dgm:cxn modelId="{F09C72D6-DF9D-4950-BD52-D0D39B6FC499}" type="presOf" srcId="{8465A4AE-9B38-448C-9021-AB48C90B711A}" destId="{8B44A7D9-6C64-4096-AD81-CD0A6F486B81}" srcOrd="0" destOrd="0" presId="urn:microsoft.com/office/officeart/2005/8/layout/vList2"/>
    <dgm:cxn modelId="{95FBA9E3-21F9-4A7C-BBE6-9725F90E4A4D}" type="presOf" srcId="{6E5D8C6F-C219-434B-BCC2-EC31BC0D90A3}" destId="{F93A3CF5-F409-4EA5-86A4-4CA6D72FD5B3}" srcOrd="0" destOrd="0" presId="urn:microsoft.com/office/officeart/2005/8/layout/vList2"/>
    <dgm:cxn modelId="{7C94FC85-2831-41B2-BD8F-A93315B9F2AF}" type="presParOf" srcId="{28DDE056-3CD1-4DA7-8730-EF07059E4389}" destId="{AFCA71D1-4FCD-427D-AB6E-7742FEFCC894}" srcOrd="0" destOrd="0" presId="urn:microsoft.com/office/officeart/2005/8/layout/vList2"/>
    <dgm:cxn modelId="{AA5CB8A8-32BF-4984-91E3-3A0AAC66D690}" type="presParOf" srcId="{28DDE056-3CD1-4DA7-8730-EF07059E4389}" destId="{10E14B75-6315-4DDC-A459-569E5C060C43}" srcOrd="1" destOrd="0" presId="urn:microsoft.com/office/officeart/2005/8/layout/vList2"/>
    <dgm:cxn modelId="{A686F400-FAA0-43AA-BC4A-068035CAD9C9}" type="presParOf" srcId="{28DDE056-3CD1-4DA7-8730-EF07059E4389}" destId="{EE0D9F87-202D-4EC1-A0B1-05ACB76B4B77}" srcOrd="2" destOrd="0" presId="urn:microsoft.com/office/officeart/2005/8/layout/vList2"/>
    <dgm:cxn modelId="{9A166183-C466-4201-8FE0-B8BAEDC0D3DB}" type="presParOf" srcId="{28DDE056-3CD1-4DA7-8730-EF07059E4389}" destId="{8B44A7D9-6C64-4096-AD81-CD0A6F486B81}" srcOrd="3" destOrd="0" presId="urn:microsoft.com/office/officeart/2005/8/layout/vList2"/>
    <dgm:cxn modelId="{3559B890-ED30-4E32-B56F-8F2F1B0B02C6}" type="presParOf" srcId="{28DDE056-3CD1-4DA7-8730-EF07059E4389}" destId="{F93A3CF5-F409-4EA5-86A4-4CA6D72FD5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2DD7E5E-53AE-4526-9310-3053261E8F7D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A6C7D5F-102A-429A-8E50-19853D820D70}">
      <dgm:prSet/>
      <dgm:spPr>
        <a:solidFill>
          <a:srgbClr val="003E74"/>
        </a:solidFill>
      </dgm:spPr>
      <dgm:t>
        <a:bodyPr/>
        <a:lstStyle/>
        <a:p>
          <a:pPr rtl="0"/>
          <a:r>
            <a:rPr lang="en-US" dirty="0">
              <a:latin typeface="Arial"/>
              <a:ea typeface="MS Pゴシック"/>
              <a:cs typeface="Arial"/>
            </a:rPr>
            <a:t>Build on strengths relative to size of program   </a:t>
          </a:r>
        </a:p>
      </dgm:t>
    </dgm:pt>
    <dgm:pt modelId="{26048499-52DF-4B22-B78F-86AC79E2CD00}" type="parTrans" cxnId="{07BC153A-D076-417A-8A09-4A7352DBB4CE}">
      <dgm:prSet/>
      <dgm:spPr/>
      <dgm:t>
        <a:bodyPr/>
        <a:lstStyle/>
        <a:p>
          <a:endParaRPr lang="en-US"/>
        </a:p>
      </dgm:t>
    </dgm:pt>
    <dgm:pt modelId="{33BECD0A-E830-4C40-8F92-C796B8610A31}" type="sibTrans" cxnId="{07BC153A-D076-417A-8A09-4A7352DBB4CE}">
      <dgm:prSet/>
      <dgm:spPr/>
      <dgm:t>
        <a:bodyPr/>
        <a:lstStyle/>
        <a:p>
          <a:endParaRPr lang="en-US"/>
        </a:p>
      </dgm:t>
    </dgm:pt>
    <dgm:pt modelId="{DAB153DD-A7C5-4E01-9E4B-D3AD50F3FEDF}">
      <dgm:prSet/>
      <dgm:spPr>
        <a:solidFill>
          <a:srgbClr val="003E74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Build your </a:t>
          </a:r>
          <a:r>
            <a:rPr lang="en-US" i="1" dirty="0">
              <a:latin typeface="Arial"/>
              <a:cs typeface="Arial"/>
            </a:rPr>
            <a:t>process </a:t>
          </a:r>
          <a:r>
            <a:rPr lang="en-US" dirty="0">
              <a:latin typeface="Arial"/>
              <a:cs typeface="Arial"/>
            </a:rPr>
            <a:t>within </a:t>
          </a:r>
          <a:r>
            <a:rPr lang="en-US" dirty="0">
              <a:latin typeface="Arial"/>
              <a:ea typeface="MS Pゴシック"/>
              <a:cs typeface="Arial"/>
            </a:rPr>
            <a:t>an explicit </a:t>
          </a:r>
          <a:r>
            <a:rPr lang="en-US" dirty="0">
              <a:latin typeface="Arial"/>
              <a:cs typeface="Arial"/>
            </a:rPr>
            <a:t>feedback </a:t>
          </a:r>
          <a:r>
            <a:rPr lang="en-US" dirty="0">
              <a:latin typeface="Arial"/>
              <a:ea typeface="MS Pゴシック"/>
              <a:cs typeface="Arial"/>
            </a:rPr>
            <a:t>loop</a:t>
          </a:r>
        </a:p>
      </dgm:t>
    </dgm:pt>
    <dgm:pt modelId="{7C1705B5-D486-44CD-BD0F-AA96CC9603C1}" type="parTrans" cxnId="{410118C3-A278-40A3-8DD7-6CABB3A10E7F}">
      <dgm:prSet/>
      <dgm:spPr/>
      <dgm:t>
        <a:bodyPr/>
        <a:lstStyle/>
        <a:p>
          <a:endParaRPr lang="en-US"/>
        </a:p>
      </dgm:t>
    </dgm:pt>
    <dgm:pt modelId="{70036124-EA0C-4E48-9DFA-BFEB9494CFE5}" type="sibTrans" cxnId="{410118C3-A278-40A3-8DD7-6CABB3A10E7F}">
      <dgm:prSet/>
      <dgm:spPr/>
      <dgm:t>
        <a:bodyPr/>
        <a:lstStyle/>
        <a:p>
          <a:endParaRPr lang="en-US"/>
        </a:p>
      </dgm:t>
    </dgm:pt>
    <dgm:pt modelId="{AD8BBA9D-0152-4DA7-875B-92F79C509FD0}">
      <dgm:prSet phldr="0"/>
      <dgm:spPr>
        <a:solidFill>
          <a:srgbClr val="003E74"/>
        </a:solidFill>
      </dgm:spPr>
      <dgm:t>
        <a:bodyPr/>
        <a:lstStyle/>
        <a:p>
          <a:r>
            <a:rPr lang="en-US" dirty="0">
              <a:latin typeface="Arial"/>
              <a:cs typeface="Arial"/>
            </a:rPr>
            <a:t>Have a clear process and a schedule of events</a:t>
          </a:r>
          <a:endParaRPr lang="en-US" dirty="0"/>
        </a:p>
      </dgm:t>
    </dgm:pt>
    <dgm:pt modelId="{9DF9FADA-876C-4057-8275-DC0F6A750F82}" type="parTrans" cxnId="{626386EA-A23B-4939-B396-E884BF8798A5}">
      <dgm:prSet/>
      <dgm:spPr/>
    </dgm:pt>
    <dgm:pt modelId="{48CCB2A9-2214-4267-B7FA-F49D465832E8}" type="sibTrans" cxnId="{626386EA-A23B-4939-B396-E884BF8798A5}">
      <dgm:prSet/>
      <dgm:spPr/>
    </dgm:pt>
    <dgm:pt modelId="{AD8FD4F9-BBAD-4AE5-9DD3-2C7F39E4047F}">
      <dgm:prSet phldr="0"/>
      <dgm:spPr/>
      <dgm:t>
        <a:bodyPr/>
        <a:lstStyle/>
        <a:p>
          <a:pPr rtl="0"/>
          <a:r>
            <a:rPr lang="en-US" dirty="0">
              <a:latin typeface="Arial"/>
              <a:ea typeface="MS Pゴシック"/>
              <a:cs typeface="Arial"/>
            </a:rPr>
            <a:t>Fix what did not work</a:t>
          </a:r>
          <a:endParaRPr lang="en-US" dirty="0">
            <a:latin typeface="Times New Roman"/>
            <a:ea typeface="MS Pゴシック"/>
            <a:cs typeface="Times New Roman"/>
          </a:endParaRPr>
        </a:p>
      </dgm:t>
    </dgm:pt>
    <dgm:pt modelId="{31294B25-3452-4CD3-9777-3E063901E3F9}" type="parTrans" cxnId="{532FE028-47E1-4AE8-876C-4EC1F83291A6}">
      <dgm:prSet/>
      <dgm:spPr/>
    </dgm:pt>
    <dgm:pt modelId="{6359CF96-896D-449B-B1DD-307BCA0EEA1A}" type="sibTrans" cxnId="{532FE028-47E1-4AE8-876C-4EC1F83291A6}">
      <dgm:prSet/>
      <dgm:spPr/>
    </dgm:pt>
    <dgm:pt modelId="{BB13B74B-40A3-45E4-8417-163192E8C7B7}">
      <dgm:prSet phldr="0"/>
      <dgm:spPr/>
      <dgm:t>
        <a:bodyPr/>
        <a:lstStyle/>
        <a:p>
          <a:pPr rtl="0"/>
          <a:r>
            <a:rPr lang="en-US" dirty="0">
              <a:latin typeface="Arial"/>
              <a:ea typeface="MS Pゴシック"/>
              <a:cs typeface="Arial"/>
            </a:rPr>
            <a:t>Review your </a:t>
          </a:r>
          <a:r>
            <a:rPr lang="en-US" i="1" dirty="0">
              <a:latin typeface="Arial"/>
              <a:ea typeface="MS Pゴシック"/>
              <a:cs typeface="Arial"/>
            </a:rPr>
            <a:t>process</a:t>
          </a:r>
          <a:r>
            <a:rPr lang="en-US" dirty="0">
              <a:latin typeface="Arial"/>
              <a:ea typeface="MS Pゴシック"/>
              <a:cs typeface="Arial"/>
            </a:rPr>
            <a:t> </a:t>
          </a:r>
        </a:p>
      </dgm:t>
    </dgm:pt>
    <dgm:pt modelId="{50F4B612-E35E-4520-8EB8-7CF58714D67C}" type="parTrans" cxnId="{CBF605BC-1BDB-4410-8195-1FCFA1B964DF}">
      <dgm:prSet/>
      <dgm:spPr/>
    </dgm:pt>
    <dgm:pt modelId="{368F5C99-3A17-44C1-AB9E-BEE1EB787F38}" type="sibTrans" cxnId="{CBF605BC-1BDB-4410-8195-1FCFA1B964DF}">
      <dgm:prSet/>
      <dgm:spPr/>
    </dgm:pt>
    <dgm:pt modelId="{B08112FE-4BDD-4C0A-ADF3-8F335F13B092}">
      <dgm:prSet phldr="0"/>
      <dgm:spPr/>
      <dgm:t>
        <a:bodyPr/>
        <a:lstStyle/>
        <a:p>
          <a:pPr rtl="0"/>
          <a:r>
            <a:rPr lang="en-US" dirty="0">
              <a:latin typeface="Arial"/>
              <a:ea typeface="MS Pゴシック"/>
              <a:cs typeface="Arial"/>
            </a:rPr>
            <a:t>Incorporate feedback and new ideas</a:t>
          </a:r>
          <a:endParaRPr lang="en-US" dirty="0">
            <a:latin typeface="Times New Roman"/>
            <a:ea typeface="MS Pゴシック"/>
            <a:cs typeface="Times New Roman"/>
          </a:endParaRPr>
        </a:p>
      </dgm:t>
    </dgm:pt>
    <dgm:pt modelId="{933BBECB-00C4-4592-993F-F2DCA8525370}" type="parTrans" cxnId="{C00DE9D5-0107-4206-BD18-37E9C376D781}">
      <dgm:prSet/>
      <dgm:spPr/>
    </dgm:pt>
    <dgm:pt modelId="{50545728-6B7A-4E5C-9C9D-A61D372E37F8}" type="sibTrans" cxnId="{C00DE9D5-0107-4206-BD18-37E9C376D781}">
      <dgm:prSet/>
      <dgm:spPr/>
    </dgm:pt>
    <dgm:pt modelId="{1409049B-8BFF-4C33-8D35-7DE2B39FA767}">
      <dgm:prSet phldr="0"/>
      <dgm:spPr/>
      <dgm:t>
        <a:bodyPr/>
        <a:lstStyle/>
        <a:p>
          <a:r>
            <a:rPr lang="en-US" dirty="0">
              <a:latin typeface="Arial"/>
              <a:ea typeface="MS Pゴシック"/>
              <a:cs typeface="Arial"/>
            </a:rPr>
            <a:t>Questions</a:t>
          </a:r>
          <a:r>
            <a:rPr lang="en-US" dirty="0">
              <a:latin typeface="Arial"/>
              <a:cs typeface="Arial"/>
            </a:rPr>
            <a:t>?</a:t>
          </a:r>
          <a:endParaRPr lang="en-US" dirty="0"/>
        </a:p>
      </dgm:t>
    </dgm:pt>
    <dgm:pt modelId="{1FEED5CE-9044-4A81-A820-4A6730002DF1}" type="parTrans" cxnId="{09DBD756-A417-49AA-A702-7E13DF1E2FD2}">
      <dgm:prSet/>
      <dgm:spPr/>
    </dgm:pt>
    <dgm:pt modelId="{C8C6497B-DCDB-474E-87A7-BFB4A93EDC17}" type="sibTrans" cxnId="{09DBD756-A417-49AA-A702-7E13DF1E2FD2}">
      <dgm:prSet/>
      <dgm:spPr/>
    </dgm:pt>
    <dgm:pt modelId="{D6D54603-D04E-4E69-A249-C242CB4D9536}" type="pres">
      <dgm:prSet presAssocID="{12DD7E5E-53AE-4526-9310-3053261E8F7D}" presName="linear" presStyleCnt="0">
        <dgm:presLayoutVars>
          <dgm:animLvl val="lvl"/>
          <dgm:resizeHandles val="exact"/>
        </dgm:presLayoutVars>
      </dgm:prSet>
      <dgm:spPr/>
    </dgm:pt>
    <dgm:pt modelId="{F89C036B-D123-4B92-A8C9-D1A00DD2666E}" type="pres">
      <dgm:prSet presAssocID="{4A6C7D5F-102A-429A-8E50-19853D820D7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9D83E4D-5EEA-4EF9-A27A-F4F5EC5B0F51}" type="pres">
      <dgm:prSet presAssocID="{33BECD0A-E830-4C40-8F92-C796B8610A31}" presName="spacer" presStyleCnt="0"/>
      <dgm:spPr/>
    </dgm:pt>
    <dgm:pt modelId="{5DC6059E-9C73-4549-BA89-CFE8F3DB172A}" type="pres">
      <dgm:prSet presAssocID="{AD8BBA9D-0152-4DA7-875B-92F79C509FD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D67013-2E90-4BD0-B658-88D8EE72B1D5}" type="pres">
      <dgm:prSet presAssocID="{48CCB2A9-2214-4267-B7FA-F49D465832E8}" presName="spacer" presStyleCnt="0"/>
      <dgm:spPr/>
    </dgm:pt>
    <dgm:pt modelId="{6C9C45AE-53C2-4020-A92E-20B410B4DD42}" type="pres">
      <dgm:prSet presAssocID="{DAB153DD-A7C5-4E01-9E4B-D3AD50F3FE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4BB8D60-D59B-47A7-9448-0475CF578257}" type="pres">
      <dgm:prSet presAssocID="{DAB153DD-A7C5-4E01-9E4B-D3AD50F3FEDF}" presName="childText" presStyleLbl="revTx" presStyleIdx="0" presStyleCnt="1">
        <dgm:presLayoutVars>
          <dgm:bulletEnabled val="1"/>
        </dgm:presLayoutVars>
      </dgm:prSet>
      <dgm:spPr/>
    </dgm:pt>
    <dgm:pt modelId="{22AAFE0D-D1A7-4057-8F10-7A59A252526D}" type="pres">
      <dgm:prSet presAssocID="{1409049B-8BFF-4C33-8D35-7DE2B39FA767}" presName="parentText" presStyleLbl="node1" presStyleIdx="3" presStyleCnt="4">
        <dgm:presLayoutVars>
          <dgm:chMax val="0"/>
          <dgm:bulletEnabled val="1"/>
        </dgm:presLayoutVars>
      </dgm:prSet>
      <dgm:spPr>
        <a:solidFill>
          <a:srgbClr val="003E74"/>
        </a:solidFill>
      </dgm:spPr>
    </dgm:pt>
  </dgm:ptLst>
  <dgm:cxnLst>
    <dgm:cxn modelId="{B09C9A1D-5743-4393-8462-5FC99F523D49}" type="presOf" srcId="{B08112FE-4BDD-4C0A-ADF3-8F335F13B092}" destId="{54BB8D60-D59B-47A7-9448-0475CF578257}" srcOrd="0" destOrd="2" presId="urn:microsoft.com/office/officeart/2005/8/layout/vList2"/>
    <dgm:cxn modelId="{532FE028-47E1-4AE8-876C-4EC1F83291A6}" srcId="{DAB153DD-A7C5-4E01-9E4B-D3AD50F3FEDF}" destId="{AD8FD4F9-BBAD-4AE5-9DD3-2C7F39E4047F}" srcOrd="1" destOrd="0" parTransId="{31294B25-3452-4CD3-9777-3E063901E3F9}" sibTransId="{6359CF96-896D-449B-B1DD-307BCA0EEA1A}"/>
    <dgm:cxn modelId="{07BC153A-D076-417A-8A09-4A7352DBB4CE}" srcId="{12DD7E5E-53AE-4526-9310-3053261E8F7D}" destId="{4A6C7D5F-102A-429A-8E50-19853D820D70}" srcOrd="0" destOrd="0" parTransId="{26048499-52DF-4B22-B78F-86AC79E2CD00}" sibTransId="{33BECD0A-E830-4C40-8F92-C796B8610A31}"/>
    <dgm:cxn modelId="{E6F0E461-4156-4472-AB3E-D82A886FB983}" type="presOf" srcId="{4A6C7D5F-102A-429A-8E50-19853D820D70}" destId="{F89C036B-D123-4B92-A8C9-D1A00DD2666E}" srcOrd="0" destOrd="0" presId="urn:microsoft.com/office/officeart/2005/8/layout/vList2"/>
    <dgm:cxn modelId="{E4ED0F6D-3074-44B9-AB57-1800380DFC07}" type="presOf" srcId="{1409049B-8BFF-4C33-8D35-7DE2B39FA767}" destId="{22AAFE0D-D1A7-4057-8F10-7A59A252526D}" srcOrd="0" destOrd="0" presId="urn:microsoft.com/office/officeart/2005/8/layout/vList2"/>
    <dgm:cxn modelId="{2674E16E-ED40-47CE-9A27-73E685FC58A4}" type="presOf" srcId="{12DD7E5E-53AE-4526-9310-3053261E8F7D}" destId="{D6D54603-D04E-4E69-A249-C242CB4D9536}" srcOrd="0" destOrd="0" presId="urn:microsoft.com/office/officeart/2005/8/layout/vList2"/>
    <dgm:cxn modelId="{F8BE4D75-77E2-49A4-BCF3-5ED43AD2E529}" type="presOf" srcId="{AD8BBA9D-0152-4DA7-875B-92F79C509FD0}" destId="{5DC6059E-9C73-4549-BA89-CFE8F3DB172A}" srcOrd="0" destOrd="0" presId="urn:microsoft.com/office/officeart/2005/8/layout/vList2"/>
    <dgm:cxn modelId="{09DBD756-A417-49AA-A702-7E13DF1E2FD2}" srcId="{12DD7E5E-53AE-4526-9310-3053261E8F7D}" destId="{1409049B-8BFF-4C33-8D35-7DE2B39FA767}" srcOrd="3" destOrd="0" parTransId="{1FEED5CE-9044-4A81-A820-4A6730002DF1}" sibTransId="{C8C6497B-DCDB-474E-87A7-BFB4A93EDC17}"/>
    <dgm:cxn modelId="{37135780-986A-4C9A-84BA-0D67F3871FF4}" type="presOf" srcId="{DAB153DD-A7C5-4E01-9E4B-D3AD50F3FEDF}" destId="{6C9C45AE-53C2-4020-A92E-20B410B4DD42}" srcOrd="0" destOrd="0" presId="urn:microsoft.com/office/officeart/2005/8/layout/vList2"/>
    <dgm:cxn modelId="{CBF605BC-1BDB-4410-8195-1FCFA1B964DF}" srcId="{DAB153DD-A7C5-4E01-9E4B-D3AD50F3FEDF}" destId="{BB13B74B-40A3-45E4-8417-163192E8C7B7}" srcOrd="0" destOrd="0" parTransId="{50F4B612-E35E-4520-8EB8-7CF58714D67C}" sibTransId="{368F5C99-3A17-44C1-AB9E-BEE1EB787F38}"/>
    <dgm:cxn modelId="{FA32E3BE-1B70-4806-8A87-3DB25B178F19}" type="presOf" srcId="{BB13B74B-40A3-45E4-8417-163192E8C7B7}" destId="{54BB8D60-D59B-47A7-9448-0475CF578257}" srcOrd="0" destOrd="0" presId="urn:microsoft.com/office/officeart/2005/8/layout/vList2"/>
    <dgm:cxn modelId="{410118C3-A278-40A3-8DD7-6CABB3A10E7F}" srcId="{12DD7E5E-53AE-4526-9310-3053261E8F7D}" destId="{DAB153DD-A7C5-4E01-9E4B-D3AD50F3FEDF}" srcOrd="2" destOrd="0" parTransId="{7C1705B5-D486-44CD-BD0F-AA96CC9603C1}" sibTransId="{70036124-EA0C-4E48-9DFA-BFEB9494CFE5}"/>
    <dgm:cxn modelId="{C00DE9D5-0107-4206-BD18-37E9C376D781}" srcId="{DAB153DD-A7C5-4E01-9E4B-D3AD50F3FEDF}" destId="{B08112FE-4BDD-4C0A-ADF3-8F335F13B092}" srcOrd="2" destOrd="0" parTransId="{933BBECB-00C4-4592-993F-F2DCA8525370}" sibTransId="{50545728-6B7A-4E5C-9C9D-A61D372E37F8}"/>
    <dgm:cxn modelId="{DA9013DD-A0C5-448D-9606-88EEE8636B8B}" type="presOf" srcId="{AD8FD4F9-BBAD-4AE5-9DD3-2C7F39E4047F}" destId="{54BB8D60-D59B-47A7-9448-0475CF578257}" srcOrd="0" destOrd="1" presId="urn:microsoft.com/office/officeart/2005/8/layout/vList2"/>
    <dgm:cxn modelId="{626386EA-A23B-4939-B396-E884BF8798A5}" srcId="{12DD7E5E-53AE-4526-9310-3053261E8F7D}" destId="{AD8BBA9D-0152-4DA7-875B-92F79C509FD0}" srcOrd="1" destOrd="0" parTransId="{9DF9FADA-876C-4057-8275-DC0F6A750F82}" sibTransId="{48CCB2A9-2214-4267-B7FA-F49D465832E8}"/>
    <dgm:cxn modelId="{AE295648-78FC-4319-B653-1D3F4E916440}" type="presParOf" srcId="{D6D54603-D04E-4E69-A249-C242CB4D9536}" destId="{F89C036B-D123-4B92-A8C9-D1A00DD2666E}" srcOrd="0" destOrd="0" presId="urn:microsoft.com/office/officeart/2005/8/layout/vList2"/>
    <dgm:cxn modelId="{68C0192E-3E6F-4B1F-ADC6-7BBE0062FA86}" type="presParOf" srcId="{D6D54603-D04E-4E69-A249-C242CB4D9536}" destId="{49D83E4D-5EEA-4EF9-A27A-F4F5EC5B0F51}" srcOrd="1" destOrd="0" presId="urn:microsoft.com/office/officeart/2005/8/layout/vList2"/>
    <dgm:cxn modelId="{A325BC17-639B-4C74-A6A7-B1409812DFC0}" type="presParOf" srcId="{D6D54603-D04E-4E69-A249-C242CB4D9536}" destId="{5DC6059E-9C73-4549-BA89-CFE8F3DB172A}" srcOrd="2" destOrd="0" presId="urn:microsoft.com/office/officeart/2005/8/layout/vList2"/>
    <dgm:cxn modelId="{15B149CE-6363-4007-8846-82AA04F152AD}" type="presParOf" srcId="{D6D54603-D04E-4E69-A249-C242CB4D9536}" destId="{EDD67013-2E90-4BD0-B658-88D8EE72B1D5}" srcOrd="3" destOrd="0" presId="urn:microsoft.com/office/officeart/2005/8/layout/vList2"/>
    <dgm:cxn modelId="{56E76C5F-9EE5-42C4-B051-7AC7198BADCD}" type="presParOf" srcId="{D6D54603-D04E-4E69-A249-C242CB4D9536}" destId="{6C9C45AE-53C2-4020-A92E-20B410B4DD42}" srcOrd="4" destOrd="0" presId="urn:microsoft.com/office/officeart/2005/8/layout/vList2"/>
    <dgm:cxn modelId="{BD2536E1-7A93-4624-B1DA-EE72D4419320}" type="presParOf" srcId="{D6D54603-D04E-4E69-A249-C242CB4D9536}" destId="{54BB8D60-D59B-47A7-9448-0475CF578257}" srcOrd="5" destOrd="0" presId="urn:microsoft.com/office/officeart/2005/8/layout/vList2"/>
    <dgm:cxn modelId="{2D14102F-D31C-4B66-8353-51EB3F896339}" type="presParOf" srcId="{D6D54603-D04E-4E69-A249-C242CB4D9536}" destId="{22AAFE0D-D1A7-4057-8F10-7A59A25252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D124E-A0BB-4958-AC16-C921485447D0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29A1C6D-D7D7-440E-900B-E16E82CC03CD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Outline of relevant CEPH criteria and </a:t>
          </a:r>
          <a:r>
            <a:rPr lang="en-US"/>
            <a:t>common challenges</a:t>
          </a:r>
          <a:endParaRPr lang="en-US" dirty="0"/>
        </a:p>
      </dgm:t>
    </dgm:pt>
    <dgm:pt modelId="{BB675501-4105-40D0-A4FA-4AD75719DA65}" type="parTrans" cxnId="{F471D055-8CA1-4B4E-82C8-189017A6E195}">
      <dgm:prSet/>
      <dgm:spPr/>
      <dgm:t>
        <a:bodyPr/>
        <a:lstStyle/>
        <a:p>
          <a:endParaRPr lang="en-US"/>
        </a:p>
      </dgm:t>
    </dgm:pt>
    <dgm:pt modelId="{2608D649-A65B-4EA6-91B1-3B13FCB19334}" type="sibTrans" cxnId="{F471D055-8CA1-4B4E-82C8-189017A6E195}">
      <dgm:prSet/>
      <dgm:spPr/>
      <dgm:t>
        <a:bodyPr/>
        <a:lstStyle/>
        <a:p>
          <a:endParaRPr lang="en-US"/>
        </a:p>
      </dgm:t>
    </dgm:pt>
    <dgm:pt modelId="{F1F7B230-9E5A-41CE-87A1-9D662B3D1359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Panelists</a:t>
          </a:r>
        </a:p>
      </dgm:t>
    </dgm:pt>
    <dgm:pt modelId="{9F795B5E-7116-44C3-9B2A-17AEEC15CFFC}" type="parTrans" cxnId="{83AA589A-7A97-4051-A250-88F4119623BC}">
      <dgm:prSet/>
      <dgm:spPr/>
      <dgm:t>
        <a:bodyPr/>
        <a:lstStyle/>
        <a:p>
          <a:endParaRPr lang="en-US"/>
        </a:p>
      </dgm:t>
    </dgm:pt>
    <dgm:pt modelId="{3EE8FE12-17C9-48B4-9A54-2B08599A3F99}" type="sibTrans" cxnId="{83AA589A-7A97-4051-A250-88F4119623BC}">
      <dgm:prSet/>
      <dgm:spPr/>
      <dgm:t>
        <a:bodyPr/>
        <a:lstStyle/>
        <a:p>
          <a:endParaRPr lang="en-US"/>
        </a:p>
      </dgm:t>
    </dgm:pt>
    <dgm:pt modelId="{9D930232-3CB2-41C3-BDB5-FF754A67B955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Q&amp;A session</a:t>
          </a:r>
        </a:p>
      </dgm:t>
    </dgm:pt>
    <dgm:pt modelId="{958CFAE2-B2C2-47D6-84C9-207561D7B4A1}" type="parTrans" cxnId="{0A3DC406-659A-42F2-8836-A9FAA0296E87}">
      <dgm:prSet/>
      <dgm:spPr/>
      <dgm:t>
        <a:bodyPr/>
        <a:lstStyle/>
        <a:p>
          <a:endParaRPr lang="en-US"/>
        </a:p>
      </dgm:t>
    </dgm:pt>
    <dgm:pt modelId="{08EA679C-FD49-478A-9D12-E56FEE6A1EAA}" type="sibTrans" cxnId="{0A3DC406-659A-42F2-8836-A9FAA0296E87}">
      <dgm:prSet/>
      <dgm:spPr/>
      <dgm:t>
        <a:bodyPr/>
        <a:lstStyle/>
        <a:p>
          <a:endParaRPr lang="en-US"/>
        </a:p>
      </dgm:t>
    </dgm:pt>
    <dgm:pt modelId="{3DE730B4-64AE-42D5-80DD-120B0E4521BA}" type="pres">
      <dgm:prSet presAssocID="{466D124E-A0BB-4958-AC16-C921485447D0}" presName="Name0" presStyleCnt="0">
        <dgm:presLayoutVars>
          <dgm:dir/>
          <dgm:resizeHandles val="exact"/>
        </dgm:presLayoutVars>
      </dgm:prSet>
      <dgm:spPr/>
    </dgm:pt>
    <dgm:pt modelId="{B1267CE8-0AF6-489C-81D5-47F49293451D}" type="pres">
      <dgm:prSet presAssocID="{B29A1C6D-D7D7-440E-900B-E16E82CC03CD}" presName="composite" presStyleCnt="0"/>
      <dgm:spPr/>
    </dgm:pt>
    <dgm:pt modelId="{FD769F66-88C7-4FC4-85A5-01B6FEC02533}" type="pres">
      <dgm:prSet presAssocID="{B29A1C6D-D7D7-440E-900B-E16E82CC03CD}" presName="rect1" presStyleLbl="trAlignAcc1" presStyleIdx="0" presStyleCnt="3">
        <dgm:presLayoutVars>
          <dgm:bulletEnabled val="1"/>
        </dgm:presLayoutVars>
      </dgm:prSet>
      <dgm:spPr/>
    </dgm:pt>
    <dgm:pt modelId="{D644E398-D0A2-484A-8174-F3CF495EEEDA}" type="pres">
      <dgm:prSet presAssocID="{B29A1C6D-D7D7-440E-900B-E16E82CC03CD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505F7678-862E-4993-B3F4-41491B35D8DF}" type="pres">
      <dgm:prSet presAssocID="{2608D649-A65B-4EA6-91B1-3B13FCB19334}" presName="sibTrans" presStyleCnt="0"/>
      <dgm:spPr/>
    </dgm:pt>
    <dgm:pt modelId="{66BB3688-7C68-4CD8-8E8A-028D5D70E62E}" type="pres">
      <dgm:prSet presAssocID="{F1F7B230-9E5A-41CE-87A1-9D662B3D1359}" presName="composite" presStyleCnt="0"/>
      <dgm:spPr/>
    </dgm:pt>
    <dgm:pt modelId="{54DF7B3B-AA72-4408-AA5B-9BB3890986FA}" type="pres">
      <dgm:prSet presAssocID="{F1F7B230-9E5A-41CE-87A1-9D662B3D1359}" presName="rect1" presStyleLbl="trAlignAcc1" presStyleIdx="1" presStyleCnt="3">
        <dgm:presLayoutVars>
          <dgm:bulletEnabled val="1"/>
        </dgm:presLayoutVars>
      </dgm:prSet>
      <dgm:spPr/>
    </dgm:pt>
    <dgm:pt modelId="{83B9E7F1-8FDD-4219-8769-A22439F09797}" type="pres">
      <dgm:prSet presAssocID="{F1F7B230-9E5A-41CE-87A1-9D662B3D1359}" presName="rect2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499C366C-927E-47EA-9542-73BD679CF8C3}" type="pres">
      <dgm:prSet presAssocID="{3EE8FE12-17C9-48B4-9A54-2B08599A3F99}" presName="sibTrans" presStyleCnt="0"/>
      <dgm:spPr/>
    </dgm:pt>
    <dgm:pt modelId="{5B4A5480-066F-4864-925E-EA6897EC3A15}" type="pres">
      <dgm:prSet presAssocID="{9D930232-3CB2-41C3-BDB5-FF754A67B955}" presName="composite" presStyleCnt="0"/>
      <dgm:spPr/>
    </dgm:pt>
    <dgm:pt modelId="{E4483B84-9FBC-4F04-8ACF-330594435412}" type="pres">
      <dgm:prSet presAssocID="{9D930232-3CB2-41C3-BDB5-FF754A67B955}" presName="rect1" presStyleLbl="trAlignAcc1" presStyleIdx="2" presStyleCnt="3">
        <dgm:presLayoutVars>
          <dgm:bulletEnabled val="1"/>
        </dgm:presLayoutVars>
      </dgm:prSet>
      <dgm:spPr/>
    </dgm:pt>
    <dgm:pt modelId="{F0A87F41-09AD-451B-97AC-E0B90F9AE80D}" type="pres">
      <dgm:prSet presAssocID="{9D930232-3CB2-41C3-BDB5-FF754A67B955}" presName="rect2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</dgm:ptLst>
  <dgm:cxnLst>
    <dgm:cxn modelId="{0A3DC406-659A-42F2-8836-A9FAA0296E87}" srcId="{466D124E-A0BB-4958-AC16-C921485447D0}" destId="{9D930232-3CB2-41C3-BDB5-FF754A67B955}" srcOrd="2" destOrd="0" parTransId="{958CFAE2-B2C2-47D6-84C9-207561D7B4A1}" sibTransId="{08EA679C-FD49-478A-9D12-E56FEE6A1EAA}"/>
    <dgm:cxn modelId="{35DADF36-9D16-4B4A-AAEF-E9D161E0C12E}" type="presOf" srcId="{F1F7B230-9E5A-41CE-87A1-9D662B3D1359}" destId="{54DF7B3B-AA72-4408-AA5B-9BB3890986FA}" srcOrd="0" destOrd="0" presId="urn:microsoft.com/office/officeart/2008/layout/PictureStrips"/>
    <dgm:cxn modelId="{F471D055-8CA1-4B4E-82C8-189017A6E195}" srcId="{466D124E-A0BB-4958-AC16-C921485447D0}" destId="{B29A1C6D-D7D7-440E-900B-E16E82CC03CD}" srcOrd="0" destOrd="0" parTransId="{BB675501-4105-40D0-A4FA-4AD75719DA65}" sibTransId="{2608D649-A65B-4EA6-91B1-3B13FCB19334}"/>
    <dgm:cxn modelId="{B113A782-86EF-4E6F-96CB-3B4874D1E630}" type="presOf" srcId="{466D124E-A0BB-4958-AC16-C921485447D0}" destId="{3DE730B4-64AE-42D5-80DD-120B0E4521BA}" srcOrd="0" destOrd="0" presId="urn:microsoft.com/office/officeart/2008/layout/PictureStrips"/>
    <dgm:cxn modelId="{83AA589A-7A97-4051-A250-88F4119623BC}" srcId="{466D124E-A0BB-4958-AC16-C921485447D0}" destId="{F1F7B230-9E5A-41CE-87A1-9D662B3D1359}" srcOrd="1" destOrd="0" parTransId="{9F795B5E-7116-44C3-9B2A-17AEEC15CFFC}" sibTransId="{3EE8FE12-17C9-48B4-9A54-2B08599A3F99}"/>
    <dgm:cxn modelId="{B6A9F8A3-4EB8-4794-9717-FFB9FA7B3416}" type="presOf" srcId="{B29A1C6D-D7D7-440E-900B-E16E82CC03CD}" destId="{FD769F66-88C7-4FC4-85A5-01B6FEC02533}" srcOrd="0" destOrd="0" presId="urn:microsoft.com/office/officeart/2008/layout/PictureStrips"/>
    <dgm:cxn modelId="{8DAD1CDF-40E0-47F9-8B9C-A9D1D9AB15D6}" type="presOf" srcId="{9D930232-3CB2-41C3-BDB5-FF754A67B955}" destId="{E4483B84-9FBC-4F04-8ACF-330594435412}" srcOrd="0" destOrd="0" presId="urn:microsoft.com/office/officeart/2008/layout/PictureStrips"/>
    <dgm:cxn modelId="{9ED7BEBB-9880-4ABD-925A-44F2EFBC7746}" type="presParOf" srcId="{3DE730B4-64AE-42D5-80DD-120B0E4521BA}" destId="{B1267CE8-0AF6-489C-81D5-47F49293451D}" srcOrd="0" destOrd="0" presId="urn:microsoft.com/office/officeart/2008/layout/PictureStrips"/>
    <dgm:cxn modelId="{E2B81756-F2E0-463E-8714-2249D37FDCE2}" type="presParOf" srcId="{B1267CE8-0AF6-489C-81D5-47F49293451D}" destId="{FD769F66-88C7-4FC4-85A5-01B6FEC02533}" srcOrd="0" destOrd="0" presId="urn:microsoft.com/office/officeart/2008/layout/PictureStrips"/>
    <dgm:cxn modelId="{12622652-BACE-46B3-B056-0A72A3608F89}" type="presParOf" srcId="{B1267CE8-0AF6-489C-81D5-47F49293451D}" destId="{D644E398-D0A2-484A-8174-F3CF495EEEDA}" srcOrd="1" destOrd="0" presId="urn:microsoft.com/office/officeart/2008/layout/PictureStrips"/>
    <dgm:cxn modelId="{DD121597-398A-4BEC-BDA3-14C8D905FD3A}" type="presParOf" srcId="{3DE730B4-64AE-42D5-80DD-120B0E4521BA}" destId="{505F7678-862E-4993-B3F4-41491B35D8DF}" srcOrd="1" destOrd="0" presId="urn:microsoft.com/office/officeart/2008/layout/PictureStrips"/>
    <dgm:cxn modelId="{F9B077DA-5069-44DB-A009-725A77C6D415}" type="presParOf" srcId="{3DE730B4-64AE-42D5-80DD-120B0E4521BA}" destId="{66BB3688-7C68-4CD8-8E8A-028D5D70E62E}" srcOrd="2" destOrd="0" presId="urn:microsoft.com/office/officeart/2008/layout/PictureStrips"/>
    <dgm:cxn modelId="{3841B424-6637-43EA-B9E6-342A67F25F5A}" type="presParOf" srcId="{66BB3688-7C68-4CD8-8E8A-028D5D70E62E}" destId="{54DF7B3B-AA72-4408-AA5B-9BB3890986FA}" srcOrd="0" destOrd="0" presId="urn:microsoft.com/office/officeart/2008/layout/PictureStrips"/>
    <dgm:cxn modelId="{4FAD528F-1732-47AA-86E8-85966E0DD843}" type="presParOf" srcId="{66BB3688-7C68-4CD8-8E8A-028D5D70E62E}" destId="{83B9E7F1-8FDD-4219-8769-A22439F09797}" srcOrd="1" destOrd="0" presId="urn:microsoft.com/office/officeart/2008/layout/PictureStrips"/>
    <dgm:cxn modelId="{32BC4F45-AEC7-4C34-A75A-A716DD3A6F5C}" type="presParOf" srcId="{3DE730B4-64AE-42D5-80DD-120B0E4521BA}" destId="{499C366C-927E-47EA-9542-73BD679CF8C3}" srcOrd="3" destOrd="0" presId="urn:microsoft.com/office/officeart/2008/layout/PictureStrips"/>
    <dgm:cxn modelId="{3BCE0377-148F-43A6-A506-F5CC9A1F0ECB}" type="presParOf" srcId="{3DE730B4-64AE-42D5-80DD-120B0E4521BA}" destId="{5B4A5480-066F-4864-925E-EA6897EC3A15}" srcOrd="4" destOrd="0" presId="urn:microsoft.com/office/officeart/2008/layout/PictureStrips"/>
    <dgm:cxn modelId="{81D1DDD1-9D11-4CC4-A9B7-7966B3D3152E}" type="presParOf" srcId="{5B4A5480-066F-4864-925E-EA6897EC3A15}" destId="{E4483B84-9FBC-4F04-8ACF-330594435412}" srcOrd="0" destOrd="0" presId="urn:microsoft.com/office/officeart/2008/layout/PictureStrips"/>
    <dgm:cxn modelId="{9789A50A-8D19-4F98-9837-C5BF25284BA0}" type="presParOf" srcId="{5B4A5480-066F-4864-925E-EA6897EC3A15}" destId="{F0A87F41-09AD-451B-97AC-E0B90F9AE80D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B680A4-F1D1-4EC2-8303-B1821C8ACAA1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08F3059-0513-46AE-9FC7-07E2FD166825}">
      <dgm:prSet custT="1"/>
      <dgm:spPr/>
      <dgm:t>
        <a:bodyPr/>
        <a:lstStyle/>
        <a:p>
          <a:r>
            <a:rPr lang="en-US" sz="2400" b="0" dirty="0"/>
            <a:t>Criteria asks school/program to:</a:t>
          </a:r>
        </a:p>
      </dgm:t>
    </dgm:pt>
    <dgm:pt modelId="{A571E9E5-2559-4C5F-B234-D29852D652E4}" type="parTrans" cxnId="{569E8D2F-B0E5-4D6E-A8D4-DBE594690062}">
      <dgm:prSet/>
      <dgm:spPr/>
      <dgm:t>
        <a:bodyPr/>
        <a:lstStyle/>
        <a:p>
          <a:endParaRPr lang="en-US"/>
        </a:p>
      </dgm:t>
    </dgm:pt>
    <dgm:pt modelId="{886C9205-A993-4B2C-AA73-AA6C711BB7A4}" type="sibTrans" cxnId="{569E8D2F-B0E5-4D6E-A8D4-DBE594690062}">
      <dgm:prSet/>
      <dgm:spPr/>
      <dgm:t>
        <a:bodyPr/>
        <a:lstStyle/>
        <a:p>
          <a:endParaRPr lang="en-US"/>
        </a:p>
      </dgm:t>
    </dgm:pt>
    <dgm:pt modelId="{7F59F49F-4B2F-4BBD-8A1D-87E880F60E0C}">
      <dgm:prSet/>
      <dgm:spPr/>
      <dgm:t>
        <a:bodyPr/>
        <a:lstStyle/>
        <a:p>
          <a:r>
            <a:rPr lang="en-US" b="1" dirty="0"/>
            <a:t>collect and analyze data </a:t>
          </a:r>
          <a:r>
            <a:rPr lang="en-US" b="0" dirty="0"/>
            <a:t>on graduates’ employment or enrollment in further education post-graduation</a:t>
          </a:r>
          <a:endParaRPr lang="en-US" dirty="0"/>
        </a:p>
      </dgm:t>
    </dgm:pt>
    <dgm:pt modelId="{40F07E13-2BB9-466F-9947-E8F2D001491F}" type="parTrans" cxnId="{7BA85F4C-014F-4C2B-A4D2-9F2DDF45A7E6}">
      <dgm:prSet/>
      <dgm:spPr/>
      <dgm:t>
        <a:bodyPr/>
        <a:lstStyle/>
        <a:p>
          <a:endParaRPr lang="en-US"/>
        </a:p>
      </dgm:t>
    </dgm:pt>
    <dgm:pt modelId="{B4EC3CCA-C7D1-4C4A-A5C1-8764D26356A5}" type="sibTrans" cxnId="{7BA85F4C-014F-4C2B-A4D2-9F2DDF45A7E6}">
      <dgm:prSet/>
      <dgm:spPr/>
      <dgm:t>
        <a:bodyPr/>
        <a:lstStyle/>
        <a:p>
          <a:endParaRPr lang="en-US"/>
        </a:p>
      </dgm:t>
    </dgm:pt>
    <dgm:pt modelId="{265B1369-F358-48FC-AAC3-CD05157BC30A}">
      <dgm:prSet/>
      <dgm:spPr/>
      <dgm:t>
        <a:bodyPr/>
        <a:lstStyle/>
        <a:p>
          <a:r>
            <a:rPr lang="en-US" b="0" dirty="0"/>
            <a:t>choose methods that are explicitly designed to </a:t>
          </a:r>
          <a:r>
            <a:rPr lang="en-US" b="1" dirty="0"/>
            <a:t>minimize</a:t>
          </a:r>
          <a:r>
            <a:rPr lang="en-US" b="0" dirty="0"/>
            <a:t> the number of students with </a:t>
          </a:r>
          <a:r>
            <a:rPr lang="en-US" b="1" dirty="0"/>
            <a:t>unknown outcomes </a:t>
          </a:r>
        </a:p>
      </dgm:t>
    </dgm:pt>
    <dgm:pt modelId="{FA5A82D3-F6B1-4396-835C-115A5CD48A59}" type="parTrans" cxnId="{62244AA3-BE40-4BF1-8570-9DC0FB25D9A0}">
      <dgm:prSet/>
      <dgm:spPr/>
      <dgm:t>
        <a:bodyPr/>
        <a:lstStyle/>
        <a:p>
          <a:endParaRPr lang="en-US"/>
        </a:p>
      </dgm:t>
    </dgm:pt>
    <dgm:pt modelId="{A87F3C52-B646-4A94-BE57-4D59E13A910C}" type="sibTrans" cxnId="{62244AA3-BE40-4BF1-8570-9DC0FB25D9A0}">
      <dgm:prSet/>
      <dgm:spPr/>
      <dgm:t>
        <a:bodyPr/>
        <a:lstStyle/>
        <a:p>
          <a:endParaRPr lang="en-US"/>
        </a:p>
      </dgm:t>
    </dgm:pt>
    <dgm:pt modelId="{7FDA037B-5456-4540-A8EA-0A051CD3D18B}">
      <dgm:prSet/>
      <dgm:spPr/>
      <dgm:t>
        <a:bodyPr/>
        <a:lstStyle/>
        <a:p>
          <a:r>
            <a:rPr lang="en-US" b="0" dirty="0"/>
            <a:t>achieve </a:t>
          </a:r>
          <a:r>
            <a:rPr lang="en-US" b="1" dirty="0"/>
            <a:t>rates of 80% or greater </a:t>
          </a:r>
          <a:r>
            <a:rPr lang="en-US" b="0" dirty="0"/>
            <a:t>employment or enrollment in further education</a:t>
          </a:r>
          <a:endParaRPr lang="en-US" dirty="0"/>
        </a:p>
      </dgm:t>
    </dgm:pt>
    <dgm:pt modelId="{8C506B1F-F0F1-417B-BE55-A52A9246A20D}" type="parTrans" cxnId="{00B2A2E2-CA5D-4D8F-AF9A-E901CA9BBC75}">
      <dgm:prSet/>
      <dgm:spPr/>
      <dgm:t>
        <a:bodyPr/>
        <a:lstStyle/>
        <a:p>
          <a:endParaRPr lang="en-US"/>
        </a:p>
      </dgm:t>
    </dgm:pt>
    <dgm:pt modelId="{CB394728-D0F0-4B7E-BBC7-31D1AE212E26}" type="sibTrans" cxnId="{00B2A2E2-CA5D-4D8F-AF9A-E901CA9BBC75}">
      <dgm:prSet/>
      <dgm:spPr/>
      <dgm:t>
        <a:bodyPr/>
        <a:lstStyle/>
        <a:p>
          <a:endParaRPr lang="en-US"/>
        </a:p>
      </dgm:t>
    </dgm:pt>
    <dgm:pt modelId="{21BD67B5-E6C8-48F7-BDA2-23D18B129CDC}">
      <dgm:prSet custT="1"/>
      <dgm:spPr/>
      <dgm:t>
        <a:bodyPr/>
        <a:lstStyle/>
        <a:p>
          <a:r>
            <a:rPr lang="en-US" sz="2400" b="0" dirty="0"/>
            <a:t>Most common challenge:</a:t>
          </a:r>
        </a:p>
      </dgm:t>
    </dgm:pt>
    <dgm:pt modelId="{85542C88-D306-44D6-81DC-B9F9E649F4A3}" type="parTrans" cxnId="{0C1023BD-D450-4162-ACB4-7B9DF5143498}">
      <dgm:prSet/>
      <dgm:spPr/>
      <dgm:t>
        <a:bodyPr/>
        <a:lstStyle/>
        <a:p>
          <a:endParaRPr lang="en-US"/>
        </a:p>
      </dgm:t>
    </dgm:pt>
    <dgm:pt modelId="{A476BB9B-4051-4847-A581-32F38A82FC59}" type="sibTrans" cxnId="{0C1023BD-D450-4162-ACB4-7B9DF5143498}">
      <dgm:prSet/>
      <dgm:spPr/>
      <dgm:t>
        <a:bodyPr/>
        <a:lstStyle/>
        <a:p>
          <a:endParaRPr lang="en-US"/>
        </a:p>
      </dgm:t>
    </dgm:pt>
    <dgm:pt modelId="{7EC2D95F-A0C0-4D32-8C1F-3587EDAFC3A6}">
      <dgm:prSet/>
      <dgm:spPr/>
      <dgm:t>
        <a:bodyPr/>
        <a:lstStyle/>
        <a:p>
          <a:r>
            <a:rPr lang="en-US" b="0" dirty="0"/>
            <a:t>High unknowns / methods not designed to reduce unknowns</a:t>
          </a:r>
          <a:endParaRPr lang="en-US" dirty="0"/>
        </a:p>
      </dgm:t>
    </dgm:pt>
    <dgm:pt modelId="{5E152666-5467-4A7D-8192-B27029A59BB9}" type="parTrans" cxnId="{40A603BE-E270-48E1-9695-C91E2F2A4D35}">
      <dgm:prSet/>
      <dgm:spPr/>
      <dgm:t>
        <a:bodyPr/>
        <a:lstStyle/>
        <a:p>
          <a:endParaRPr lang="en-US"/>
        </a:p>
      </dgm:t>
    </dgm:pt>
    <dgm:pt modelId="{18181C35-A39F-4680-ABD1-C8BE378E1113}" type="sibTrans" cxnId="{40A603BE-E270-48E1-9695-C91E2F2A4D35}">
      <dgm:prSet/>
      <dgm:spPr/>
      <dgm:t>
        <a:bodyPr/>
        <a:lstStyle/>
        <a:p>
          <a:endParaRPr lang="en-US"/>
        </a:p>
      </dgm:t>
    </dgm:pt>
    <dgm:pt modelId="{7DFAFA4C-9AEA-4C5C-928B-9DAB8BCA5D60}" type="pres">
      <dgm:prSet presAssocID="{0CB680A4-F1D1-4EC2-8303-B1821C8ACAA1}" presName="linear" presStyleCnt="0">
        <dgm:presLayoutVars>
          <dgm:animLvl val="lvl"/>
          <dgm:resizeHandles val="exact"/>
        </dgm:presLayoutVars>
      </dgm:prSet>
      <dgm:spPr/>
    </dgm:pt>
    <dgm:pt modelId="{5B0B7138-068E-41EA-8133-EE5AA5EE9D81}" type="pres">
      <dgm:prSet presAssocID="{908F3059-0513-46AE-9FC7-07E2FD16682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4B54064-D22A-4955-8A1C-B73382A88238}" type="pres">
      <dgm:prSet presAssocID="{908F3059-0513-46AE-9FC7-07E2FD166825}" presName="childText" presStyleLbl="revTx" presStyleIdx="0" presStyleCnt="2">
        <dgm:presLayoutVars>
          <dgm:bulletEnabled val="1"/>
        </dgm:presLayoutVars>
      </dgm:prSet>
      <dgm:spPr/>
    </dgm:pt>
    <dgm:pt modelId="{79A98309-DDDA-4C10-B38F-18FFFE47A7A0}" type="pres">
      <dgm:prSet presAssocID="{21BD67B5-E6C8-48F7-BDA2-23D18B129CD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6397DE8-7DAD-4979-81B1-42444E95A8BF}" type="pres">
      <dgm:prSet presAssocID="{21BD67B5-E6C8-48F7-BDA2-23D18B129CD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8600F06-04B1-41DC-ABFB-CDCB41B26713}" type="presOf" srcId="{265B1369-F358-48FC-AAC3-CD05157BC30A}" destId="{64B54064-D22A-4955-8A1C-B73382A88238}" srcOrd="0" destOrd="1" presId="urn:microsoft.com/office/officeart/2005/8/layout/vList2"/>
    <dgm:cxn modelId="{2E5A111A-943E-4520-A326-D7808E127F00}" type="presOf" srcId="{7EC2D95F-A0C0-4D32-8C1F-3587EDAFC3A6}" destId="{A6397DE8-7DAD-4979-81B1-42444E95A8BF}" srcOrd="0" destOrd="0" presId="urn:microsoft.com/office/officeart/2005/8/layout/vList2"/>
    <dgm:cxn modelId="{569E8D2F-B0E5-4D6E-A8D4-DBE594690062}" srcId="{0CB680A4-F1D1-4EC2-8303-B1821C8ACAA1}" destId="{908F3059-0513-46AE-9FC7-07E2FD166825}" srcOrd="0" destOrd="0" parTransId="{A571E9E5-2559-4C5F-B234-D29852D652E4}" sibTransId="{886C9205-A993-4B2C-AA73-AA6C711BB7A4}"/>
    <dgm:cxn modelId="{7BA85F4C-014F-4C2B-A4D2-9F2DDF45A7E6}" srcId="{908F3059-0513-46AE-9FC7-07E2FD166825}" destId="{7F59F49F-4B2F-4BBD-8A1D-87E880F60E0C}" srcOrd="0" destOrd="0" parTransId="{40F07E13-2BB9-466F-9947-E8F2D001491F}" sibTransId="{B4EC3CCA-C7D1-4C4A-A5C1-8764D26356A5}"/>
    <dgm:cxn modelId="{7BF21654-EA37-41EA-A0D5-EB0C9886DA88}" type="presOf" srcId="{908F3059-0513-46AE-9FC7-07E2FD166825}" destId="{5B0B7138-068E-41EA-8133-EE5AA5EE9D81}" srcOrd="0" destOrd="0" presId="urn:microsoft.com/office/officeart/2005/8/layout/vList2"/>
    <dgm:cxn modelId="{5FA1A478-5E28-4D05-A435-AD6C9C94E057}" type="presOf" srcId="{21BD67B5-E6C8-48F7-BDA2-23D18B129CDC}" destId="{79A98309-DDDA-4C10-B38F-18FFFE47A7A0}" srcOrd="0" destOrd="0" presId="urn:microsoft.com/office/officeart/2005/8/layout/vList2"/>
    <dgm:cxn modelId="{62244AA3-BE40-4BF1-8570-9DC0FB25D9A0}" srcId="{908F3059-0513-46AE-9FC7-07E2FD166825}" destId="{265B1369-F358-48FC-AAC3-CD05157BC30A}" srcOrd="1" destOrd="0" parTransId="{FA5A82D3-F6B1-4396-835C-115A5CD48A59}" sibTransId="{A87F3C52-B646-4A94-BE57-4D59E13A910C}"/>
    <dgm:cxn modelId="{AC9E00BD-8D76-4316-8E04-79BDA6ADD4A3}" type="presOf" srcId="{7FDA037B-5456-4540-A8EA-0A051CD3D18B}" destId="{64B54064-D22A-4955-8A1C-B73382A88238}" srcOrd="0" destOrd="2" presId="urn:microsoft.com/office/officeart/2005/8/layout/vList2"/>
    <dgm:cxn modelId="{0C1023BD-D450-4162-ACB4-7B9DF5143498}" srcId="{0CB680A4-F1D1-4EC2-8303-B1821C8ACAA1}" destId="{21BD67B5-E6C8-48F7-BDA2-23D18B129CDC}" srcOrd="1" destOrd="0" parTransId="{85542C88-D306-44D6-81DC-B9F9E649F4A3}" sibTransId="{A476BB9B-4051-4847-A581-32F38A82FC59}"/>
    <dgm:cxn modelId="{40A603BE-E270-48E1-9695-C91E2F2A4D35}" srcId="{21BD67B5-E6C8-48F7-BDA2-23D18B129CDC}" destId="{7EC2D95F-A0C0-4D32-8C1F-3587EDAFC3A6}" srcOrd="0" destOrd="0" parTransId="{5E152666-5467-4A7D-8192-B27029A59BB9}" sibTransId="{18181C35-A39F-4680-ABD1-C8BE378E1113}"/>
    <dgm:cxn modelId="{3F36B2BE-0632-4BD3-B05E-230F0A3818AB}" type="presOf" srcId="{7F59F49F-4B2F-4BBD-8A1D-87E880F60E0C}" destId="{64B54064-D22A-4955-8A1C-B73382A88238}" srcOrd="0" destOrd="0" presId="urn:microsoft.com/office/officeart/2005/8/layout/vList2"/>
    <dgm:cxn modelId="{F8716CDC-1FB1-4E3F-A79C-60E56F28A4AB}" type="presOf" srcId="{0CB680A4-F1D1-4EC2-8303-B1821C8ACAA1}" destId="{7DFAFA4C-9AEA-4C5C-928B-9DAB8BCA5D60}" srcOrd="0" destOrd="0" presId="urn:microsoft.com/office/officeart/2005/8/layout/vList2"/>
    <dgm:cxn modelId="{00B2A2E2-CA5D-4D8F-AF9A-E901CA9BBC75}" srcId="{908F3059-0513-46AE-9FC7-07E2FD166825}" destId="{7FDA037B-5456-4540-A8EA-0A051CD3D18B}" srcOrd="2" destOrd="0" parTransId="{8C506B1F-F0F1-417B-BE55-A52A9246A20D}" sibTransId="{CB394728-D0F0-4B7E-BBC7-31D1AE212E26}"/>
    <dgm:cxn modelId="{0CCFBAD8-0CC6-4C20-89B1-23BFFA5339AA}" type="presParOf" srcId="{7DFAFA4C-9AEA-4C5C-928B-9DAB8BCA5D60}" destId="{5B0B7138-068E-41EA-8133-EE5AA5EE9D81}" srcOrd="0" destOrd="0" presId="urn:microsoft.com/office/officeart/2005/8/layout/vList2"/>
    <dgm:cxn modelId="{28ABA072-6EF1-464C-99F3-6D89C1CBAE10}" type="presParOf" srcId="{7DFAFA4C-9AEA-4C5C-928B-9DAB8BCA5D60}" destId="{64B54064-D22A-4955-8A1C-B73382A88238}" srcOrd="1" destOrd="0" presId="urn:microsoft.com/office/officeart/2005/8/layout/vList2"/>
    <dgm:cxn modelId="{4D1B6F86-B6DE-455F-9C52-AAB9049749B3}" type="presParOf" srcId="{7DFAFA4C-9AEA-4C5C-928B-9DAB8BCA5D60}" destId="{79A98309-DDDA-4C10-B38F-18FFFE47A7A0}" srcOrd="2" destOrd="0" presId="urn:microsoft.com/office/officeart/2005/8/layout/vList2"/>
    <dgm:cxn modelId="{3AC3DBB9-BB78-4E39-A323-129E922DB29B}" type="presParOf" srcId="{7DFAFA4C-9AEA-4C5C-928B-9DAB8BCA5D60}" destId="{A6397DE8-7DAD-4979-81B1-42444E95A8B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D45136-BC9E-4E76-9AE7-6C5F81919D37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8553E95-D69F-4831-AAB4-A6A04EC444E4}">
      <dgm:prSet custT="1"/>
      <dgm:spPr/>
      <dgm:t>
        <a:bodyPr/>
        <a:lstStyle/>
        <a:p>
          <a:r>
            <a:rPr lang="en-US" sz="2400" b="0" dirty="0"/>
            <a:t>Criteria asks school/program to:</a:t>
          </a:r>
        </a:p>
      </dgm:t>
    </dgm:pt>
    <dgm:pt modelId="{A88C1ECE-7A8A-4D82-A7DF-BA4289AACE52}" type="parTrans" cxnId="{0348EE13-7CF9-4E3E-94C6-88C9ACA2AC59}">
      <dgm:prSet/>
      <dgm:spPr/>
      <dgm:t>
        <a:bodyPr/>
        <a:lstStyle/>
        <a:p>
          <a:endParaRPr lang="en-US"/>
        </a:p>
      </dgm:t>
    </dgm:pt>
    <dgm:pt modelId="{79C09E70-D449-4319-9A10-439E96F2F586}" type="sibTrans" cxnId="{0348EE13-7CF9-4E3E-94C6-88C9ACA2AC59}">
      <dgm:prSet/>
      <dgm:spPr/>
      <dgm:t>
        <a:bodyPr/>
        <a:lstStyle/>
        <a:p>
          <a:endParaRPr lang="en-US"/>
        </a:p>
      </dgm:t>
    </dgm:pt>
    <dgm:pt modelId="{814EA23D-1A7D-4805-9521-16B5292476FD}">
      <dgm:prSet/>
      <dgm:spPr/>
      <dgm:t>
        <a:bodyPr/>
        <a:lstStyle/>
        <a:p>
          <a:r>
            <a:rPr lang="en-US" b="0" dirty="0"/>
            <a:t>Collect information on </a:t>
          </a:r>
          <a:r>
            <a:rPr lang="en-US" b="1" dirty="0"/>
            <a:t>alumni perceptions of their preparation </a:t>
          </a:r>
          <a:r>
            <a:rPr lang="en-US" b="0" dirty="0"/>
            <a:t>for the workforce. </a:t>
          </a:r>
          <a:endParaRPr lang="en-US" dirty="0"/>
        </a:p>
      </dgm:t>
    </dgm:pt>
    <dgm:pt modelId="{392FDF7F-ABC3-4FB9-864E-C188C18A8AF8}" type="parTrans" cxnId="{BDEC59B2-1AA7-4725-8A76-DD30F9682D94}">
      <dgm:prSet/>
      <dgm:spPr/>
      <dgm:t>
        <a:bodyPr/>
        <a:lstStyle/>
        <a:p>
          <a:endParaRPr lang="en-US"/>
        </a:p>
      </dgm:t>
    </dgm:pt>
    <dgm:pt modelId="{AF1FF060-F68C-4EDB-94CD-9E254A9C4C1E}" type="sibTrans" cxnId="{BDEC59B2-1AA7-4725-8A76-DD30F9682D94}">
      <dgm:prSet/>
      <dgm:spPr/>
      <dgm:t>
        <a:bodyPr/>
        <a:lstStyle/>
        <a:p>
          <a:endParaRPr lang="en-US"/>
        </a:p>
      </dgm:t>
    </dgm:pt>
    <dgm:pt modelId="{357126CF-B5C7-44BE-B3BE-D45CC37913F4}">
      <dgm:prSet/>
      <dgm:spPr/>
      <dgm:t>
        <a:bodyPr/>
        <a:lstStyle/>
        <a:p>
          <a:r>
            <a:rPr lang="en-US" b="0" dirty="0"/>
            <a:t>Data collection </a:t>
          </a:r>
          <a:r>
            <a:rPr lang="en-US" b="1" dirty="0"/>
            <a:t>must elicit information </a:t>
          </a:r>
          <a:r>
            <a:rPr lang="en-US" b="0" dirty="0"/>
            <a:t>on:</a:t>
          </a:r>
          <a:endParaRPr lang="en-US" dirty="0"/>
        </a:p>
      </dgm:t>
    </dgm:pt>
    <dgm:pt modelId="{659F6D4F-76B0-42C0-8261-65E087C75BBF}" type="parTrans" cxnId="{D48A4C1C-7812-434C-BF5C-ED9BDDB24F1B}">
      <dgm:prSet/>
      <dgm:spPr/>
      <dgm:t>
        <a:bodyPr/>
        <a:lstStyle/>
        <a:p>
          <a:endParaRPr lang="en-US"/>
        </a:p>
      </dgm:t>
    </dgm:pt>
    <dgm:pt modelId="{FAC18658-2987-4633-9B30-22CEF318F515}" type="sibTrans" cxnId="{D48A4C1C-7812-434C-BF5C-ED9BDDB24F1B}">
      <dgm:prSet/>
      <dgm:spPr/>
      <dgm:t>
        <a:bodyPr/>
        <a:lstStyle/>
        <a:p>
          <a:endParaRPr lang="en-US"/>
        </a:p>
      </dgm:t>
    </dgm:pt>
    <dgm:pt modelId="{F310315D-3579-4760-A3EB-0576D0E5E7D5}">
      <dgm:prSet/>
      <dgm:spPr/>
      <dgm:t>
        <a:bodyPr/>
        <a:lstStyle/>
        <a:p>
          <a:r>
            <a:rPr lang="en-US" b="0" dirty="0"/>
            <a:t>Define qualitative and/or quantitative methods designed to provide </a:t>
          </a:r>
          <a:r>
            <a:rPr lang="en-US" b="1" dirty="0"/>
            <a:t>useful information </a:t>
          </a:r>
        </a:p>
      </dgm:t>
    </dgm:pt>
    <dgm:pt modelId="{BC991528-4345-4B0F-BC08-50B3F2D1AE3A}" type="parTrans" cxnId="{D1968128-36D7-4F2D-83FE-29584EBA5B4B}">
      <dgm:prSet/>
      <dgm:spPr/>
      <dgm:t>
        <a:bodyPr/>
        <a:lstStyle/>
        <a:p>
          <a:endParaRPr lang="en-US"/>
        </a:p>
      </dgm:t>
    </dgm:pt>
    <dgm:pt modelId="{9B13E324-9164-48D7-95FF-AC89D27A27A9}" type="sibTrans" cxnId="{D1968128-36D7-4F2D-83FE-29584EBA5B4B}">
      <dgm:prSet/>
      <dgm:spPr/>
      <dgm:t>
        <a:bodyPr/>
        <a:lstStyle/>
        <a:p>
          <a:endParaRPr lang="en-US"/>
        </a:p>
      </dgm:t>
    </dgm:pt>
    <dgm:pt modelId="{6A2C49C0-6CD7-46BD-AFB0-A1F8E8DC8F5B}">
      <dgm:prSet/>
      <dgm:spPr/>
      <dgm:t>
        <a:bodyPr/>
        <a:lstStyle/>
        <a:p>
          <a:r>
            <a:rPr lang="en-US" b="0" dirty="0"/>
            <a:t>Documents and regularly examine methodology, making revisions as necessary, to ensure useful data. </a:t>
          </a:r>
          <a:endParaRPr lang="en-US" dirty="0"/>
        </a:p>
      </dgm:t>
    </dgm:pt>
    <dgm:pt modelId="{A1D205AE-F759-4423-8C89-A1E24E3B009D}" type="parTrans" cxnId="{8A8C7E99-B884-4762-B4FB-580294504075}">
      <dgm:prSet/>
      <dgm:spPr/>
      <dgm:t>
        <a:bodyPr/>
        <a:lstStyle/>
        <a:p>
          <a:endParaRPr lang="en-US"/>
        </a:p>
      </dgm:t>
    </dgm:pt>
    <dgm:pt modelId="{A17BB0F1-D9BC-4474-8F9B-4AA591449E48}" type="sibTrans" cxnId="{8A8C7E99-B884-4762-B4FB-580294504075}">
      <dgm:prSet/>
      <dgm:spPr/>
      <dgm:t>
        <a:bodyPr/>
        <a:lstStyle/>
        <a:p>
          <a:endParaRPr lang="en-US"/>
        </a:p>
      </dgm:t>
    </dgm:pt>
    <dgm:pt modelId="{13256BED-A1E4-456F-8599-CB17EEF206D7}">
      <dgm:prSet/>
      <dgm:spPr/>
      <dgm:t>
        <a:bodyPr/>
        <a:lstStyle/>
        <a:p>
          <a:r>
            <a:rPr lang="en-US" b="0" dirty="0"/>
            <a:t>what skills are most </a:t>
          </a:r>
          <a:r>
            <a:rPr lang="en-US" b="1" dirty="0"/>
            <a:t>useful and applicable </a:t>
          </a:r>
          <a:r>
            <a:rPr lang="en-US" b="0" dirty="0"/>
            <a:t>in post-graduation destinations; </a:t>
          </a:r>
          <a:endParaRPr lang="en-US" dirty="0"/>
        </a:p>
      </dgm:t>
    </dgm:pt>
    <dgm:pt modelId="{5CE45474-D553-410A-A385-0E21BD129B42}" type="parTrans" cxnId="{262A57AB-31B6-4962-B589-37AE65BE26A6}">
      <dgm:prSet/>
      <dgm:spPr/>
      <dgm:t>
        <a:bodyPr/>
        <a:lstStyle/>
        <a:p>
          <a:endParaRPr lang="en-US"/>
        </a:p>
      </dgm:t>
    </dgm:pt>
    <dgm:pt modelId="{B8697259-4CBE-404C-A21E-04F2054C7568}" type="sibTrans" cxnId="{262A57AB-31B6-4962-B589-37AE65BE26A6}">
      <dgm:prSet/>
      <dgm:spPr/>
      <dgm:t>
        <a:bodyPr/>
        <a:lstStyle/>
        <a:p>
          <a:endParaRPr lang="en-US"/>
        </a:p>
      </dgm:t>
    </dgm:pt>
    <dgm:pt modelId="{08B00FC7-19B7-4008-8AAD-EE43BEF3E818}">
      <dgm:prSet/>
      <dgm:spPr/>
      <dgm:t>
        <a:bodyPr/>
        <a:lstStyle/>
        <a:p>
          <a:r>
            <a:rPr lang="en-US" b="0" dirty="0"/>
            <a:t>areas in which graduates feel </a:t>
          </a:r>
          <a:r>
            <a:rPr lang="en-US" b="1" dirty="0"/>
            <a:t>well prepared</a:t>
          </a:r>
          <a:r>
            <a:rPr lang="en-US" b="0" dirty="0"/>
            <a:t>; </a:t>
          </a:r>
          <a:endParaRPr lang="en-US" dirty="0"/>
        </a:p>
      </dgm:t>
    </dgm:pt>
    <dgm:pt modelId="{40EBC5DF-210B-457D-804C-02B64912CB85}" type="parTrans" cxnId="{89A5D467-7DAE-4A4E-A49C-7F9239FA3F31}">
      <dgm:prSet/>
      <dgm:spPr/>
      <dgm:t>
        <a:bodyPr/>
        <a:lstStyle/>
        <a:p>
          <a:endParaRPr lang="en-US"/>
        </a:p>
      </dgm:t>
    </dgm:pt>
    <dgm:pt modelId="{C2D5646C-B1E8-4E96-8B62-1D3B11F2C488}" type="sibTrans" cxnId="{89A5D467-7DAE-4A4E-A49C-7F9239FA3F31}">
      <dgm:prSet/>
      <dgm:spPr/>
      <dgm:t>
        <a:bodyPr/>
        <a:lstStyle/>
        <a:p>
          <a:endParaRPr lang="en-US"/>
        </a:p>
      </dgm:t>
    </dgm:pt>
    <dgm:pt modelId="{425475E1-CC0A-4E38-8385-FB9014E5401B}">
      <dgm:prSet/>
      <dgm:spPr/>
      <dgm:t>
        <a:bodyPr/>
        <a:lstStyle/>
        <a:p>
          <a:r>
            <a:rPr lang="en-US" b="0" dirty="0"/>
            <a:t>and areas in which they would have benefitted from </a:t>
          </a:r>
          <a:r>
            <a:rPr lang="en-US" b="1" dirty="0"/>
            <a:t>more training </a:t>
          </a:r>
          <a:r>
            <a:rPr lang="en-US" b="0" dirty="0"/>
            <a:t>or preparation</a:t>
          </a:r>
          <a:endParaRPr lang="en-US" dirty="0"/>
        </a:p>
      </dgm:t>
    </dgm:pt>
    <dgm:pt modelId="{FD96484E-136F-45D7-9FAD-F6490420A562}" type="parTrans" cxnId="{CB9A3869-39A8-44B9-BB76-53A55C9682C8}">
      <dgm:prSet/>
      <dgm:spPr/>
      <dgm:t>
        <a:bodyPr/>
        <a:lstStyle/>
        <a:p>
          <a:endParaRPr lang="en-US"/>
        </a:p>
      </dgm:t>
    </dgm:pt>
    <dgm:pt modelId="{863AF677-2928-4FCD-B86F-134E5358C6C1}" type="sibTrans" cxnId="{CB9A3869-39A8-44B9-BB76-53A55C9682C8}">
      <dgm:prSet/>
      <dgm:spPr/>
      <dgm:t>
        <a:bodyPr/>
        <a:lstStyle/>
        <a:p>
          <a:endParaRPr lang="en-US"/>
        </a:p>
      </dgm:t>
    </dgm:pt>
    <dgm:pt modelId="{E3DA9E69-2A0A-4057-A228-9E2CCB59C2AF}">
      <dgm:prSet custT="1"/>
      <dgm:spPr/>
      <dgm:t>
        <a:bodyPr/>
        <a:lstStyle/>
        <a:p>
          <a:r>
            <a:rPr lang="en-US" sz="2400" b="0" dirty="0"/>
            <a:t>Most common challenge:</a:t>
          </a:r>
        </a:p>
      </dgm:t>
    </dgm:pt>
    <dgm:pt modelId="{40C57631-54B4-4E2D-B456-8B5584B3DDB7}" type="parTrans" cxnId="{67CCF1E4-0621-4259-A7F6-81F340B5CFBF}">
      <dgm:prSet/>
      <dgm:spPr/>
      <dgm:t>
        <a:bodyPr/>
        <a:lstStyle/>
        <a:p>
          <a:endParaRPr lang="en-US"/>
        </a:p>
      </dgm:t>
    </dgm:pt>
    <dgm:pt modelId="{23E711E0-57DC-4CE1-BB8F-B85EED7B9A7C}" type="sibTrans" cxnId="{67CCF1E4-0621-4259-A7F6-81F340B5CFBF}">
      <dgm:prSet/>
      <dgm:spPr/>
      <dgm:t>
        <a:bodyPr/>
        <a:lstStyle/>
        <a:p>
          <a:endParaRPr lang="en-US"/>
        </a:p>
      </dgm:t>
    </dgm:pt>
    <dgm:pt modelId="{87F3C698-C0B6-4775-B14C-204C77FE429C}">
      <dgm:prSet/>
      <dgm:spPr/>
      <dgm:t>
        <a:bodyPr/>
        <a:lstStyle/>
        <a:p>
          <a:r>
            <a:rPr lang="en-US" b="0" dirty="0"/>
            <a:t>Doesn’t generate useful information</a:t>
          </a:r>
          <a:endParaRPr lang="en-US" dirty="0"/>
        </a:p>
      </dgm:t>
    </dgm:pt>
    <dgm:pt modelId="{E192B06E-96B7-43AC-848F-965A6ADD2097}" type="parTrans" cxnId="{88FED2DD-4C36-483F-ABB5-BF7A48F240AD}">
      <dgm:prSet/>
      <dgm:spPr/>
      <dgm:t>
        <a:bodyPr/>
        <a:lstStyle/>
        <a:p>
          <a:endParaRPr lang="en-US"/>
        </a:p>
      </dgm:t>
    </dgm:pt>
    <dgm:pt modelId="{FFB33EE7-3EC8-465F-80A3-258065D6C3E2}" type="sibTrans" cxnId="{88FED2DD-4C36-483F-ABB5-BF7A48F240AD}">
      <dgm:prSet/>
      <dgm:spPr/>
      <dgm:t>
        <a:bodyPr/>
        <a:lstStyle/>
        <a:p>
          <a:endParaRPr lang="en-US"/>
        </a:p>
      </dgm:t>
    </dgm:pt>
    <dgm:pt modelId="{014540F0-C263-4103-9FEE-3AEA5A585626}">
      <dgm:prSet/>
      <dgm:spPr/>
      <dgm:t>
        <a:bodyPr/>
        <a:lstStyle/>
        <a:p>
          <a:r>
            <a:rPr lang="en-US" b="0" dirty="0"/>
            <a:t>Relies on survey with low response rate</a:t>
          </a:r>
          <a:endParaRPr lang="en-US" dirty="0"/>
        </a:p>
      </dgm:t>
    </dgm:pt>
    <dgm:pt modelId="{5A986AA5-EFD5-4F14-B88A-CFA86637775D}" type="parTrans" cxnId="{64A9008D-6DEF-498E-AE3A-EC3D5772173A}">
      <dgm:prSet/>
      <dgm:spPr/>
      <dgm:t>
        <a:bodyPr/>
        <a:lstStyle/>
        <a:p>
          <a:endParaRPr lang="en-US"/>
        </a:p>
      </dgm:t>
    </dgm:pt>
    <dgm:pt modelId="{531B42C4-65BD-4936-9563-9877934D6595}" type="sibTrans" cxnId="{64A9008D-6DEF-498E-AE3A-EC3D5772173A}">
      <dgm:prSet/>
      <dgm:spPr/>
      <dgm:t>
        <a:bodyPr/>
        <a:lstStyle/>
        <a:p>
          <a:endParaRPr lang="en-US"/>
        </a:p>
      </dgm:t>
    </dgm:pt>
    <dgm:pt modelId="{05D7B613-0499-49EA-BD96-E67E625D3F03}">
      <dgm:prSet/>
      <dgm:spPr/>
      <dgm:t>
        <a:bodyPr/>
        <a:lstStyle/>
        <a:p>
          <a:r>
            <a:rPr lang="en-US" b="0" dirty="0"/>
            <a:t>Asks the wrong questions</a:t>
          </a:r>
          <a:endParaRPr lang="en-US" dirty="0"/>
        </a:p>
      </dgm:t>
    </dgm:pt>
    <dgm:pt modelId="{B5621101-F912-49E0-BDA7-AE36FD45A7A7}" type="parTrans" cxnId="{3B156818-8E57-4832-90AC-85A9D92E3126}">
      <dgm:prSet/>
      <dgm:spPr/>
      <dgm:t>
        <a:bodyPr/>
        <a:lstStyle/>
        <a:p>
          <a:endParaRPr lang="en-US"/>
        </a:p>
      </dgm:t>
    </dgm:pt>
    <dgm:pt modelId="{201FFB0A-7B36-4384-B65D-D8E48FBFC81C}" type="sibTrans" cxnId="{3B156818-8E57-4832-90AC-85A9D92E3126}">
      <dgm:prSet/>
      <dgm:spPr/>
      <dgm:t>
        <a:bodyPr/>
        <a:lstStyle/>
        <a:p>
          <a:endParaRPr lang="en-US"/>
        </a:p>
      </dgm:t>
    </dgm:pt>
    <dgm:pt modelId="{206B93F1-5486-495D-8C47-698B600E46BC}">
      <dgm:prSet/>
      <dgm:spPr/>
      <dgm:t>
        <a:bodyPr/>
        <a:lstStyle/>
        <a:p>
          <a:r>
            <a:rPr lang="en-US" b="0" dirty="0"/>
            <a:t>Overly reliant on one method</a:t>
          </a:r>
          <a:endParaRPr lang="en-US" dirty="0"/>
        </a:p>
      </dgm:t>
    </dgm:pt>
    <dgm:pt modelId="{2A130439-098B-404F-9866-AABFF571CA8D}" type="parTrans" cxnId="{C432B783-AA3B-4DBA-BA0D-04D785F8A255}">
      <dgm:prSet/>
      <dgm:spPr/>
      <dgm:t>
        <a:bodyPr/>
        <a:lstStyle/>
        <a:p>
          <a:endParaRPr lang="en-US"/>
        </a:p>
      </dgm:t>
    </dgm:pt>
    <dgm:pt modelId="{74003ADA-5344-4208-9B96-AD48EBF535D8}" type="sibTrans" cxnId="{C432B783-AA3B-4DBA-BA0D-04D785F8A255}">
      <dgm:prSet/>
      <dgm:spPr/>
      <dgm:t>
        <a:bodyPr/>
        <a:lstStyle/>
        <a:p>
          <a:endParaRPr lang="en-US"/>
        </a:p>
      </dgm:t>
    </dgm:pt>
    <dgm:pt modelId="{F1ABE195-1418-41B1-B409-1FA2686D2765}" type="pres">
      <dgm:prSet presAssocID="{EAD45136-BC9E-4E76-9AE7-6C5F81919D37}" presName="linear" presStyleCnt="0">
        <dgm:presLayoutVars>
          <dgm:animLvl val="lvl"/>
          <dgm:resizeHandles val="exact"/>
        </dgm:presLayoutVars>
      </dgm:prSet>
      <dgm:spPr/>
    </dgm:pt>
    <dgm:pt modelId="{4361E573-0C79-4E76-8FA4-07B19146DD32}" type="pres">
      <dgm:prSet presAssocID="{78553E95-D69F-4831-AAB4-A6A04EC444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2ABC32D-BAB2-4955-8C0E-5EC429A1BA76}" type="pres">
      <dgm:prSet presAssocID="{78553E95-D69F-4831-AAB4-A6A04EC444E4}" presName="childText" presStyleLbl="revTx" presStyleIdx="0" presStyleCnt="2">
        <dgm:presLayoutVars>
          <dgm:bulletEnabled val="1"/>
        </dgm:presLayoutVars>
      </dgm:prSet>
      <dgm:spPr/>
    </dgm:pt>
    <dgm:pt modelId="{A660A037-74D0-45B6-8019-1F7511CF4C86}" type="pres">
      <dgm:prSet presAssocID="{E3DA9E69-2A0A-4057-A228-9E2CCB59C2A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DAB5BED-819F-4A0C-AC2C-1497EA7E4EA8}" type="pres">
      <dgm:prSet presAssocID="{E3DA9E69-2A0A-4057-A228-9E2CCB59C2A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DF95B01-816B-436B-94A7-0B5788B62042}" type="presOf" srcId="{05D7B613-0499-49EA-BD96-E67E625D3F03}" destId="{9DAB5BED-819F-4A0C-AC2C-1497EA7E4EA8}" srcOrd="0" destOrd="2" presId="urn:microsoft.com/office/officeart/2005/8/layout/vList2"/>
    <dgm:cxn modelId="{28C68B01-183E-43C4-ACE9-F195ADC75987}" type="presOf" srcId="{87F3C698-C0B6-4775-B14C-204C77FE429C}" destId="{9DAB5BED-819F-4A0C-AC2C-1497EA7E4EA8}" srcOrd="0" destOrd="0" presId="urn:microsoft.com/office/officeart/2005/8/layout/vList2"/>
    <dgm:cxn modelId="{5CF3F001-8636-461A-816B-7DCEFAE88C75}" type="presOf" srcId="{357126CF-B5C7-44BE-B3BE-D45CC37913F4}" destId="{72ABC32D-BAB2-4955-8C0E-5EC429A1BA76}" srcOrd="0" destOrd="1" presId="urn:microsoft.com/office/officeart/2005/8/layout/vList2"/>
    <dgm:cxn modelId="{0348EE13-7CF9-4E3E-94C6-88C9ACA2AC59}" srcId="{EAD45136-BC9E-4E76-9AE7-6C5F81919D37}" destId="{78553E95-D69F-4831-AAB4-A6A04EC444E4}" srcOrd="0" destOrd="0" parTransId="{A88C1ECE-7A8A-4D82-A7DF-BA4289AACE52}" sibTransId="{79C09E70-D449-4319-9A10-439E96F2F586}"/>
    <dgm:cxn modelId="{3B156818-8E57-4832-90AC-85A9D92E3126}" srcId="{87F3C698-C0B6-4775-B14C-204C77FE429C}" destId="{05D7B613-0499-49EA-BD96-E67E625D3F03}" srcOrd="1" destOrd="0" parTransId="{B5621101-F912-49E0-BDA7-AE36FD45A7A7}" sibTransId="{201FFB0A-7B36-4384-B65D-D8E48FBFC81C}"/>
    <dgm:cxn modelId="{D48A4C1C-7812-434C-BF5C-ED9BDDB24F1B}" srcId="{78553E95-D69F-4831-AAB4-A6A04EC444E4}" destId="{357126CF-B5C7-44BE-B3BE-D45CC37913F4}" srcOrd="1" destOrd="0" parTransId="{659F6D4F-76B0-42C0-8261-65E087C75BBF}" sibTransId="{FAC18658-2987-4633-9B30-22CEF318F515}"/>
    <dgm:cxn modelId="{6D26851E-F6CD-4E7B-B112-68F9BFCB3E27}" type="presOf" srcId="{78553E95-D69F-4831-AAB4-A6A04EC444E4}" destId="{4361E573-0C79-4E76-8FA4-07B19146DD32}" srcOrd="0" destOrd="0" presId="urn:microsoft.com/office/officeart/2005/8/layout/vList2"/>
    <dgm:cxn modelId="{57494E23-96FB-450B-91EE-1B21F81BC207}" type="presOf" srcId="{014540F0-C263-4103-9FEE-3AEA5A585626}" destId="{9DAB5BED-819F-4A0C-AC2C-1497EA7E4EA8}" srcOrd="0" destOrd="1" presId="urn:microsoft.com/office/officeart/2005/8/layout/vList2"/>
    <dgm:cxn modelId="{D1968128-36D7-4F2D-83FE-29584EBA5B4B}" srcId="{78553E95-D69F-4831-AAB4-A6A04EC444E4}" destId="{F310315D-3579-4760-A3EB-0576D0E5E7D5}" srcOrd="2" destOrd="0" parTransId="{BC991528-4345-4B0F-BC08-50B3F2D1AE3A}" sibTransId="{9B13E324-9164-48D7-95FF-AC89D27A27A9}"/>
    <dgm:cxn modelId="{9465AA3B-4E4A-4E66-8712-FD99FA4B1B75}" type="presOf" srcId="{08B00FC7-19B7-4008-8AAD-EE43BEF3E818}" destId="{72ABC32D-BAB2-4955-8C0E-5EC429A1BA76}" srcOrd="0" destOrd="3" presId="urn:microsoft.com/office/officeart/2005/8/layout/vList2"/>
    <dgm:cxn modelId="{E4FC713C-EE3C-457D-BA95-279D104AAE60}" type="presOf" srcId="{206B93F1-5486-495D-8C47-698B600E46BC}" destId="{9DAB5BED-819F-4A0C-AC2C-1497EA7E4EA8}" srcOrd="0" destOrd="3" presId="urn:microsoft.com/office/officeart/2005/8/layout/vList2"/>
    <dgm:cxn modelId="{4ED90640-C989-4FAC-BD1A-971AE1697DB9}" type="presOf" srcId="{13256BED-A1E4-456F-8599-CB17EEF206D7}" destId="{72ABC32D-BAB2-4955-8C0E-5EC429A1BA76}" srcOrd="0" destOrd="2" presId="urn:microsoft.com/office/officeart/2005/8/layout/vList2"/>
    <dgm:cxn modelId="{89A5D467-7DAE-4A4E-A49C-7F9239FA3F31}" srcId="{357126CF-B5C7-44BE-B3BE-D45CC37913F4}" destId="{08B00FC7-19B7-4008-8AAD-EE43BEF3E818}" srcOrd="1" destOrd="0" parTransId="{40EBC5DF-210B-457D-804C-02B64912CB85}" sibTransId="{C2D5646C-B1E8-4E96-8B62-1D3B11F2C488}"/>
    <dgm:cxn modelId="{CB9A3869-39A8-44B9-BB76-53A55C9682C8}" srcId="{357126CF-B5C7-44BE-B3BE-D45CC37913F4}" destId="{425475E1-CC0A-4E38-8385-FB9014E5401B}" srcOrd="2" destOrd="0" parTransId="{FD96484E-136F-45D7-9FAD-F6490420A562}" sibTransId="{863AF677-2928-4FCD-B86F-134E5358C6C1}"/>
    <dgm:cxn modelId="{C432B783-AA3B-4DBA-BA0D-04D785F8A255}" srcId="{87F3C698-C0B6-4775-B14C-204C77FE429C}" destId="{206B93F1-5486-495D-8C47-698B600E46BC}" srcOrd="2" destOrd="0" parTransId="{2A130439-098B-404F-9866-AABFF571CA8D}" sibTransId="{74003ADA-5344-4208-9B96-AD48EBF535D8}"/>
    <dgm:cxn modelId="{64A9008D-6DEF-498E-AE3A-EC3D5772173A}" srcId="{87F3C698-C0B6-4775-B14C-204C77FE429C}" destId="{014540F0-C263-4103-9FEE-3AEA5A585626}" srcOrd="0" destOrd="0" parTransId="{5A986AA5-EFD5-4F14-B88A-CFA86637775D}" sibTransId="{531B42C4-65BD-4936-9563-9877934D6595}"/>
    <dgm:cxn modelId="{8A8C7E99-B884-4762-B4FB-580294504075}" srcId="{78553E95-D69F-4831-AAB4-A6A04EC444E4}" destId="{6A2C49C0-6CD7-46BD-AFB0-A1F8E8DC8F5B}" srcOrd="3" destOrd="0" parTransId="{A1D205AE-F759-4423-8C89-A1E24E3B009D}" sibTransId="{A17BB0F1-D9BC-4474-8F9B-4AA591449E48}"/>
    <dgm:cxn modelId="{78EBA29E-CF4F-4FEE-A4D1-1D7FE3282171}" type="presOf" srcId="{EAD45136-BC9E-4E76-9AE7-6C5F81919D37}" destId="{F1ABE195-1418-41B1-B409-1FA2686D2765}" srcOrd="0" destOrd="0" presId="urn:microsoft.com/office/officeart/2005/8/layout/vList2"/>
    <dgm:cxn modelId="{262A57AB-31B6-4962-B589-37AE65BE26A6}" srcId="{357126CF-B5C7-44BE-B3BE-D45CC37913F4}" destId="{13256BED-A1E4-456F-8599-CB17EEF206D7}" srcOrd="0" destOrd="0" parTransId="{5CE45474-D553-410A-A385-0E21BD129B42}" sibTransId="{B8697259-4CBE-404C-A21E-04F2054C7568}"/>
    <dgm:cxn modelId="{BDEC59B2-1AA7-4725-8A76-DD30F9682D94}" srcId="{78553E95-D69F-4831-AAB4-A6A04EC444E4}" destId="{814EA23D-1A7D-4805-9521-16B5292476FD}" srcOrd="0" destOrd="0" parTransId="{392FDF7F-ABC3-4FB9-864E-C188C18A8AF8}" sibTransId="{AF1FF060-F68C-4EDB-94CD-9E254A9C4C1E}"/>
    <dgm:cxn modelId="{729702B7-9C01-433F-A4C3-5AE68EDB0DE8}" type="presOf" srcId="{6A2C49C0-6CD7-46BD-AFB0-A1F8E8DC8F5B}" destId="{72ABC32D-BAB2-4955-8C0E-5EC429A1BA76}" srcOrd="0" destOrd="6" presId="urn:microsoft.com/office/officeart/2005/8/layout/vList2"/>
    <dgm:cxn modelId="{5A6824C1-6F60-4470-952D-9ACF3E3930F9}" type="presOf" srcId="{F310315D-3579-4760-A3EB-0576D0E5E7D5}" destId="{72ABC32D-BAB2-4955-8C0E-5EC429A1BA76}" srcOrd="0" destOrd="5" presId="urn:microsoft.com/office/officeart/2005/8/layout/vList2"/>
    <dgm:cxn modelId="{2D5FADC2-8449-49A4-9829-42FBBDC3B6EA}" type="presOf" srcId="{425475E1-CC0A-4E38-8385-FB9014E5401B}" destId="{72ABC32D-BAB2-4955-8C0E-5EC429A1BA76}" srcOrd="0" destOrd="4" presId="urn:microsoft.com/office/officeart/2005/8/layout/vList2"/>
    <dgm:cxn modelId="{673328DD-2C11-44E5-AF21-E4CE7BF53961}" type="presOf" srcId="{E3DA9E69-2A0A-4057-A228-9E2CCB59C2AF}" destId="{A660A037-74D0-45B6-8019-1F7511CF4C86}" srcOrd="0" destOrd="0" presId="urn:microsoft.com/office/officeart/2005/8/layout/vList2"/>
    <dgm:cxn modelId="{88FED2DD-4C36-483F-ABB5-BF7A48F240AD}" srcId="{E3DA9E69-2A0A-4057-A228-9E2CCB59C2AF}" destId="{87F3C698-C0B6-4775-B14C-204C77FE429C}" srcOrd="0" destOrd="0" parTransId="{E192B06E-96B7-43AC-848F-965A6ADD2097}" sibTransId="{FFB33EE7-3EC8-465F-80A3-258065D6C3E2}"/>
    <dgm:cxn modelId="{67CCF1E4-0621-4259-A7F6-81F340B5CFBF}" srcId="{EAD45136-BC9E-4E76-9AE7-6C5F81919D37}" destId="{E3DA9E69-2A0A-4057-A228-9E2CCB59C2AF}" srcOrd="1" destOrd="0" parTransId="{40C57631-54B4-4E2D-B456-8B5584B3DDB7}" sibTransId="{23E711E0-57DC-4CE1-BB8F-B85EED7B9A7C}"/>
    <dgm:cxn modelId="{ADC41AFF-81CC-4C8D-BA8E-3009F8F9C850}" type="presOf" srcId="{814EA23D-1A7D-4805-9521-16B5292476FD}" destId="{72ABC32D-BAB2-4955-8C0E-5EC429A1BA76}" srcOrd="0" destOrd="0" presId="urn:microsoft.com/office/officeart/2005/8/layout/vList2"/>
    <dgm:cxn modelId="{364A9B77-FF0C-4302-A534-9422E1243098}" type="presParOf" srcId="{F1ABE195-1418-41B1-B409-1FA2686D2765}" destId="{4361E573-0C79-4E76-8FA4-07B19146DD32}" srcOrd="0" destOrd="0" presId="urn:microsoft.com/office/officeart/2005/8/layout/vList2"/>
    <dgm:cxn modelId="{3391B0CE-6815-40D5-892D-5BB1A8A9D657}" type="presParOf" srcId="{F1ABE195-1418-41B1-B409-1FA2686D2765}" destId="{72ABC32D-BAB2-4955-8C0E-5EC429A1BA76}" srcOrd="1" destOrd="0" presId="urn:microsoft.com/office/officeart/2005/8/layout/vList2"/>
    <dgm:cxn modelId="{F7EED512-A26D-4051-87BF-F05021A696CF}" type="presParOf" srcId="{F1ABE195-1418-41B1-B409-1FA2686D2765}" destId="{A660A037-74D0-45B6-8019-1F7511CF4C86}" srcOrd="2" destOrd="0" presId="urn:microsoft.com/office/officeart/2005/8/layout/vList2"/>
    <dgm:cxn modelId="{96D58F58-556F-4975-A2F1-A02C6D8C94C5}" type="presParOf" srcId="{F1ABE195-1418-41B1-B409-1FA2686D2765}" destId="{9DAB5BED-819F-4A0C-AC2C-1497EA7E4EA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F1F290-71C6-4189-A55F-C9557CEA7F66}" type="doc">
      <dgm:prSet loTypeId="urn:microsoft.com/office/officeart/2005/8/layout/list1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44121D6-D539-4B56-AE08-1C33693CD1C7}">
      <dgm:prSet custT="1"/>
      <dgm:spPr/>
      <dgm:t>
        <a:bodyPr/>
        <a:lstStyle/>
        <a:p>
          <a:r>
            <a:rPr lang="en-US" sz="2000" b="0" u="none" dirty="0">
              <a:latin typeface="+mn-lt"/>
            </a:rPr>
            <a:t>Criteria asks school/program to:</a:t>
          </a:r>
        </a:p>
      </dgm:t>
    </dgm:pt>
    <dgm:pt modelId="{01FE08B0-B525-462C-A600-3A90EA8E56B9}" type="parTrans" cxnId="{50DA4232-85D7-4709-9EBA-131646703642}">
      <dgm:prSet/>
      <dgm:spPr/>
      <dgm:t>
        <a:bodyPr/>
        <a:lstStyle/>
        <a:p>
          <a:endParaRPr lang="en-US"/>
        </a:p>
      </dgm:t>
    </dgm:pt>
    <dgm:pt modelId="{0AE70670-FE70-4F9D-B712-08836970225D}" type="sibTrans" cxnId="{50DA4232-85D7-4709-9EBA-131646703642}">
      <dgm:prSet/>
      <dgm:spPr/>
      <dgm:t>
        <a:bodyPr/>
        <a:lstStyle/>
        <a:p>
          <a:endParaRPr lang="en-US"/>
        </a:p>
      </dgm:t>
    </dgm:pt>
    <dgm:pt modelId="{A375579A-5579-4F2A-A9A1-E458D357DD53}">
      <dgm:prSet custT="1"/>
      <dgm:spPr/>
      <dgm:t>
        <a:bodyPr/>
        <a:lstStyle/>
        <a:p>
          <a:r>
            <a:rPr lang="en-US" sz="1600" b="0" u="none" dirty="0">
              <a:latin typeface="+mn-lt"/>
            </a:rPr>
            <a:t>stakeholders not adequately engaged, or not engaged consistently (e.g.,  Advisory Board lapses)</a:t>
          </a:r>
        </a:p>
      </dgm:t>
    </dgm:pt>
    <dgm:pt modelId="{B6B7BCB1-186E-4CDD-B433-5D646E8A96D3}" type="parTrans" cxnId="{55FE4087-2F7C-444E-BA9A-C07EED5874AD}">
      <dgm:prSet/>
      <dgm:spPr/>
      <dgm:t>
        <a:bodyPr/>
        <a:lstStyle/>
        <a:p>
          <a:endParaRPr lang="en-US"/>
        </a:p>
      </dgm:t>
    </dgm:pt>
    <dgm:pt modelId="{D41AA5D9-E5D3-410F-8EA2-40E66F1D8F71}" type="sibTrans" cxnId="{55FE4087-2F7C-444E-BA9A-C07EED5874AD}">
      <dgm:prSet/>
      <dgm:spPr/>
      <dgm:t>
        <a:bodyPr/>
        <a:lstStyle/>
        <a:p>
          <a:endParaRPr lang="en-US"/>
        </a:p>
      </dgm:t>
    </dgm:pt>
    <dgm:pt modelId="{D4DB969A-0EE1-4A12-9057-C2C3A3A7BBCA}">
      <dgm:prSet custT="1"/>
      <dgm:spPr/>
      <dgm:t>
        <a:bodyPr/>
        <a:lstStyle/>
        <a:p>
          <a:r>
            <a:rPr lang="en-US" sz="1800" b="0" u="none" dirty="0">
              <a:latin typeface="+mn-lt"/>
            </a:rPr>
            <a:t>Most common challenges:</a:t>
          </a:r>
        </a:p>
      </dgm:t>
    </dgm:pt>
    <dgm:pt modelId="{EDE1CFEA-F320-4DDC-91BD-9D67053D366D}" type="parTrans" cxnId="{0D1563FC-0B35-42BD-B961-2B6A5919E8A2}">
      <dgm:prSet/>
      <dgm:spPr/>
      <dgm:t>
        <a:bodyPr/>
        <a:lstStyle/>
        <a:p>
          <a:endParaRPr lang="en-US"/>
        </a:p>
      </dgm:t>
    </dgm:pt>
    <dgm:pt modelId="{12B0F31A-ECDC-428F-AF0C-2300364FA1E8}" type="sibTrans" cxnId="{0D1563FC-0B35-42BD-B961-2B6A5919E8A2}">
      <dgm:prSet/>
      <dgm:spPr/>
      <dgm:t>
        <a:bodyPr/>
        <a:lstStyle/>
        <a:p>
          <a:endParaRPr lang="en-US"/>
        </a:p>
      </dgm:t>
    </dgm:pt>
    <dgm:pt modelId="{8DADE876-41F3-4BFC-B230-588BDFC52F5A}">
      <dgm:prSet custT="1"/>
      <dgm:spPr/>
      <dgm:t>
        <a:bodyPr/>
        <a:lstStyle/>
        <a:p>
          <a:r>
            <a:rPr lang="en-US" sz="1600" b="1" u="none" dirty="0">
              <a:latin typeface="+mn-lt"/>
              <a:ea typeface="+mn-ea"/>
              <a:cs typeface="Times New Roman" panose="02020603050405020304" pitchFamily="18" charset="0"/>
            </a:rPr>
            <a:t>engage</a:t>
          </a:r>
          <a:r>
            <a:rPr lang="en-US" sz="1600" b="0" u="none" dirty="0">
              <a:latin typeface="+mn-lt"/>
              <a:ea typeface="+mn-ea"/>
              <a:cs typeface="Times New Roman" panose="02020603050405020304" pitchFamily="18" charset="0"/>
            </a:rPr>
            <a:t> community stakeholders, alumni, employers, and other relevant community partners. </a:t>
          </a:r>
          <a:endParaRPr lang="en-US" sz="1600" b="0" u="none" dirty="0">
            <a:latin typeface="+mn-lt"/>
          </a:endParaRPr>
        </a:p>
      </dgm:t>
    </dgm:pt>
    <dgm:pt modelId="{9BCB694E-B4CC-4AA5-9538-EA9D09A53647}" type="parTrans" cxnId="{6A8F841A-EB70-4967-AB1F-467C77B6EC95}">
      <dgm:prSet/>
      <dgm:spPr/>
      <dgm:t>
        <a:bodyPr/>
        <a:lstStyle/>
        <a:p>
          <a:endParaRPr lang="en-US"/>
        </a:p>
      </dgm:t>
    </dgm:pt>
    <dgm:pt modelId="{F4569897-B112-45AF-94EB-0595F078AB22}" type="sibTrans" cxnId="{6A8F841A-EB70-4967-AB1F-467C77B6EC95}">
      <dgm:prSet/>
      <dgm:spPr/>
      <dgm:t>
        <a:bodyPr/>
        <a:lstStyle/>
        <a:p>
          <a:endParaRPr lang="en-US"/>
        </a:p>
      </dgm:t>
    </dgm:pt>
    <dgm:pt modelId="{2633415A-7091-4A92-946B-34B6B1D7EEC7}">
      <dgm:prSet custT="1"/>
      <dgm:spPr/>
      <dgm:t>
        <a:bodyPr/>
        <a:lstStyle/>
        <a:p>
          <a:r>
            <a:rPr lang="en-US" sz="1600" b="0" u="none" dirty="0">
              <a:latin typeface="+mn-lt"/>
              <a:ea typeface="+mn-ea"/>
              <a:cs typeface="Times New Roman" panose="02020603050405020304" pitchFamily="18" charset="0"/>
            </a:rPr>
            <a:t>ensure that stakeholders </a:t>
          </a:r>
          <a:r>
            <a:rPr lang="en-US" sz="1600" b="1" u="none" dirty="0">
              <a:latin typeface="+mn-lt"/>
              <a:ea typeface="+mn-ea"/>
              <a:cs typeface="Times New Roman" panose="02020603050405020304" pitchFamily="18" charset="0"/>
            </a:rPr>
            <a:t>provide regular feedback </a:t>
          </a:r>
          <a:r>
            <a:rPr lang="en-US" sz="1600" b="0" u="none" dirty="0">
              <a:latin typeface="+mn-lt"/>
              <a:ea typeface="+mn-ea"/>
              <a:cs typeface="Times New Roman" panose="02020603050405020304" pitchFamily="18" charset="0"/>
            </a:rPr>
            <a:t>on its student outcomes, curriculum, and overall planning processes</a:t>
          </a:r>
          <a:endParaRPr lang="en-US" sz="1600" b="0" u="none" dirty="0">
            <a:latin typeface="+mn-lt"/>
          </a:endParaRPr>
        </a:p>
      </dgm:t>
    </dgm:pt>
    <dgm:pt modelId="{9A6221E5-AFB1-4D29-9509-1948964F2BCF}" type="parTrans" cxnId="{16871FC5-EA9E-49C1-8B5C-BBD3B261A9FB}">
      <dgm:prSet/>
      <dgm:spPr/>
      <dgm:t>
        <a:bodyPr/>
        <a:lstStyle/>
        <a:p>
          <a:endParaRPr lang="en-US"/>
        </a:p>
      </dgm:t>
    </dgm:pt>
    <dgm:pt modelId="{46F9CE86-FD4D-4C73-B633-8BDA4E709F22}" type="sibTrans" cxnId="{16871FC5-EA9E-49C1-8B5C-BBD3B261A9FB}">
      <dgm:prSet/>
      <dgm:spPr/>
      <dgm:t>
        <a:bodyPr/>
        <a:lstStyle/>
        <a:p>
          <a:endParaRPr lang="en-US"/>
        </a:p>
      </dgm:t>
    </dgm:pt>
    <dgm:pt modelId="{15609533-D011-4059-AAC1-62BCF0A98A1A}">
      <dgm:prSet custT="1"/>
      <dgm:spPr/>
      <dgm:t>
        <a:bodyPr/>
        <a:lstStyle/>
        <a:p>
          <a:r>
            <a:rPr lang="en-US" sz="1600" b="0" u="none" dirty="0">
              <a:latin typeface="+mn-lt"/>
              <a:ea typeface="+mn-ea"/>
              <a:cs typeface="Times New Roman" panose="02020603050405020304" pitchFamily="18" charset="0"/>
            </a:rPr>
            <a:t>define qualitative and/or quantitative methods designed to provide </a:t>
          </a:r>
          <a:r>
            <a:rPr lang="en-US" sz="1600" b="1" u="none" dirty="0">
              <a:latin typeface="+mn-lt"/>
              <a:ea typeface="+mn-ea"/>
              <a:cs typeface="Times New Roman" panose="02020603050405020304" pitchFamily="18" charset="0"/>
            </a:rPr>
            <a:t>useful information</a:t>
          </a:r>
          <a:endParaRPr lang="en-US" sz="1600" b="1" u="none" dirty="0">
            <a:latin typeface="+mn-lt"/>
          </a:endParaRPr>
        </a:p>
      </dgm:t>
    </dgm:pt>
    <dgm:pt modelId="{6AFA25AB-EAE8-455C-80DB-AEC51B09A650}" type="parTrans" cxnId="{77F6896C-9E88-4E62-9869-432016CBF083}">
      <dgm:prSet/>
      <dgm:spPr/>
      <dgm:t>
        <a:bodyPr/>
        <a:lstStyle/>
        <a:p>
          <a:endParaRPr lang="en-US"/>
        </a:p>
      </dgm:t>
    </dgm:pt>
    <dgm:pt modelId="{742CA061-0F6F-48B2-882E-4D8D8F6F639F}" type="sibTrans" cxnId="{77F6896C-9E88-4E62-9869-432016CBF083}">
      <dgm:prSet/>
      <dgm:spPr/>
      <dgm:t>
        <a:bodyPr/>
        <a:lstStyle/>
        <a:p>
          <a:endParaRPr lang="en-US"/>
        </a:p>
      </dgm:t>
    </dgm:pt>
    <dgm:pt modelId="{8770B911-B117-482A-8F5B-6A156E04C89B}">
      <dgm:prSet custT="1"/>
      <dgm:spPr/>
      <dgm:t>
        <a:bodyPr/>
        <a:lstStyle/>
        <a:p>
          <a:r>
            <a:rPr lang="en-US" sz="1600" b="0" u="none" dirty="0">
              <a:latin typeface="+mn-lt"/>
              <a:ea typeface="+mn-ea"/>
              <a:cs typeface="Times New Roman" panose="02020603050405020304" pitchFamily="18" charset="0"/>
            </a:rPr>
            <a:t>gather useful information from </a:t>
          </a:r>
          <a:r>
            <a:rPr lang="en-US" sz="1600" b="1" u="none" dirty="0">
              <a:latin typeface="+mn-lt"/>
              <a:ea typeface="+mn-ea"/>
              <a:cs typeface="Times New Roman" panose="02020603050405020304" pitchFamily="18" charset="0"/>
            </a:rPr>
            <a:t>employers</a:t>
          </a:r>
          <a:r>
            <a:rPr lang="en-US" sz="1600" b="0" u="none" dirty="0">
              <a:latin typeface="+mn-lt"/>
              <a:ea typeface="+mn-ea"/>
              <a:cs typeface="Times New Roman" panose="02020603050405020304" pitchFamily="18" charset="0"/>
            </a:rPr>
            <a:t> of graduates to assess student outcomes and the curriculum</a:t>
          </a:r>
          <a:endParaRPr lang="en-US" sz="1600" b="0" u="none" dirty="0">
            <a:latin typeface="+mn-lt"/>
          </a:endParaRPr>
        </a:p>
      </dgm:t>
    </dgm:pt>
    <dgm:pt modelId="{0866E275-AC5C-42CE-81C9-913860484857}" type="parTrans" cxnId="{0CF1A51B-96C0-4CC8-8227-A4382E1E477F}">
      <dgm:prSet/>
      <dgm:spPr/>
      <dgm:t>
        <a:bodyPr/>
        <a:lstStyle/>
        <a:p>
          <a:endParaRPr lang="en-US"/>
        </a:p>
      </dgm:t>
    </dgm:pt>
    <dgm:pt modelId="{4B4DA4D0-307B-4074-BEA9-5F99DC3CE5C2}" type="sibTrans" cxnId="{0CF1A51B-96C0-4CC8-8227-A4382E1E477F}">
      <dgm:prSet/>
      <dgm:spPr/>
      <dgm:t>
        <a:bodyPr/>
        <a:lstStyle/>
        <a:p>
          <a:endParaRPr lang="en-US"/>
        </a:p>
      </dgm:t>
    </dgm:pt>
    <dgm:pt modelId="{19AB1F86-2448-4723-B46C-5C05899D5700}">
      <dgm:prSet custT="1"/>
      <dgm:spPr/>
      <dgm:t>
        <a:bodyPr/>
        <a:lstStyle/>
        <a:p>
          <a:r>
            <a:rPr lang="en-US" sz="1600" b="0" u="none" dirty="0">
              <a:latin typeface="+mn-lt"/>
            </a:rPr>
            <a:t>no useful data from employers</a:t>
          </a:r>
        </a:p>
      </dgm:t>
    </dgm:pt>
    <dgm:pt modelId="{9C489099-2593-4523-979F-E1BD21F8B374}" type="parTrans" cxnId="{EE480111-D667-407A-98CD-CCD548A03EDC}">
      <dgm:prSet/>
      <dgm:spPr/>
    </dgm:pt>
    <dgm:pt modelId="{63E143D0-1EFC-48A6-9A4F-E1B9857BCBC2}" type="sibTrans" cxnId="{EE480111-D667-407A-98CD-CCD548A03EDC}">
      <dgm:prSet/>
      <dgm:spPr/>
    </dgm:pt>
    <dgm:pt modelId="{AF5DE3CD-0EE0-4ABD-A533-B5E07338D84A}" type="pres">
      <dgm:prSet presAssocID="{8FF1F290-71C6-4189-A55F-C9557CEA7F66}" presName="linear" presStyleCnt="0">
        <dgm:presLayoutVars>
          <dgm:dir/>
          <dgm:animLvl val="lvl"/>
          <dgm:resizeHandles val="exact"/>
        </dgm:presLayoutVars>
      </dgm:prSet>
      <dgm:spPr/>
    </dgm:pt>
    <dgm:pt modelId="{62B92164-9B6E-43E7-802B-2608BD111883}" type="pres">
      <dgm:prSet presAssocID="{844121D6-D539-4B56-AE08-1C33693CD1C7}" presName="parentLin" presStyleCnt="0"/>
      <dgm:spPr/>
    </dgm:pt>
    <dgm:pt modelId="{4450FD41-3F06-4CCC-BF15-688E038BC4B5}" type="pres">
      <dgm:prSet presAssocID="{844121D6-D539-4B56-AE08-1C33693CD1C7}" presName="parentLeftMargin" presStyleLbl="node1" presStyleIdx="0" presStyleCnt="2"/>
      <dgm:spPr/>
    </dgm:pt>
    <dgm:pt modelId="{6D73E992-ED77-4115-95E9-A1CD7B2E98EC}" type="pres">
      <dgm:prSet presAssocID="{844121D6-D539-4B56-AE08-1C33693CD1C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B282C5F-7EA2-471A-9B82-D0B0C82437B5}" type="pres">
      <dgm:prSet presAssocID="{844121D6-D539-4B56-AE08-1C33693CD1C7}" presName="negativeSpace" presStyleCnt="0"/>
      <dgm:spPr/>
    </dgm:pt>
    <dgm:pt modelId="{555DF41C-2CDC-41AF-8F0C-F0786CE644B2}" type="pres">
      <dgm:prSet presAssocID="{844121D6-D539-4B56-AE08-1C33693CD1C7}" presName="childText" presStyleLbl="conFgAcc1" presStyleIdx="0" presStyleCnt="2">
        <dgm:presLayoutVars>
          <dgm:bulletEnabled val="1"/>
        </dgm:presLayoutVars>
      </dgm:prSet>
      <dgm:spPr/>
    </dgm:pt>
    <dgm:pt modelId="{20AE2AF2-05D2-42EB-87DF-6EFE8780CCBE}" type="pres">
      <dgm:prSet presAssocID="{0AE70670-FE70-4F9D-B712-08836970225D}" presName="spaceBetweenRectangles" presStyleCnt="0"/>
      <dgm:spPr/>
    </dgm:pt>
    <dgm:pt modelId="{0D64D4B6-C7A8-4846-A3FB-EECBA6CD78B4}" type="pres">
      <dgm:prSet presAssocID="{D4DB969A-0EE1-4A12-9057-C2C3A3A7BBCA}" presName="parentLin" presStyleCnt="0"/>
      <dgm:spPr/>
    </dgm:pt>
    <dgm:pt modelId="{389C556E-3C6D-4D44-B86F-76314F36B0C6}" type="pres">
      <dgm:prSet presAssocID="{D4DB969A-0EE1-4A12-9057-C2C3A3A7BBCA}" presName="parentLeftMargin" presStyleLbl="node1" presStyleIdx="0" presStyleCnt="2"/>
      <dgm:spPr/>
    </dgm:pt>
    <dgm:pt modelId="{A9B1994A-96B3-4120-BA7E-EC8FA6C47786}" type="pres">
      <dgm:prSet presAssocID="{D4DB969A-0EE1-4A12-9057-C2C3A3A7BBC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11CAEA6-4D51-4C19-904B-735B808C09F5}" type="pres">
      <dgm:prSet presAssocID="{D4DB969A-0EE1-4A12-9057-C2C3A3A7BBCA}" presName="negativeSpace" presStyleCnt="0"/>
      <dgm:spPr/>
    </dgm:pt>
    <dgm:pt modelId="{8C4B5DE0-0F84-4C00-BD0E-EB957CB424DD}" type="pres">
      <dgm:prSet presAssocID="{D4DB969A-0EE1-4A12-9057-C2C3A3A7BBC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E480111-D667-407A-98CD-CCD548A03EDC}" srcId="{D4DB969A-0EE1-4A12-9057-C2C3A3A7BBCA}" destId="{19AB1F86-2448-4723-B46C-5C05899D5700}" srcOrd="1" destOrd="0" parTransId="{9C489099-2593-4523-979F-E1BD21F8B374}" sibTransId="{63E143D0-1EFC-48A6-9A4F-E1B9857BCBC2}"/>
    <dgm:cxn modelId="{6A8F841A-EB70-4967-AB1F-467C77B6EC95}" srcId="{844121D6-D539-4B56-AE08-1C33693CD1C7}" destId="{8DADE876-41F3-4BFC-B230-588BDFC52F5A}" srcOrd="0" destOrd="0" parTransId="{9BCB694E-B4CC-4AA5-9538-EA9D09A53647}" sibTransId="{F4569897-B112-45AF-94EB-0595F078AB22}"/>
    <dgm:cxn modelId="{0CF1A51B-96C0-4CC8-8227-A4382E1E477F}" srcId="{844121D6-D539-4B56-AE08-1C33693CD1C7}" destId="{8770B911-B117-482A-8F5B-6A156E04C89B}" srcOrd="3" destOrd="0" parTransId="{0866E275-AC5C-42CE-81C9-913860484857}" sibTransId="{4B4DA4D0-307B-4074-BEA9-5F99DC3CE5C2}"/>
    <dgm:cxn modelId="{9066B42C-9825-4262-BA14-A884D2F7C007}" type="presOf" srcId="{8DADE876-41F3-4BFC-B230-588BDFC52F5A}" destId="{555DF41C-2CDC-41AF-8F0C-F0786CE644B2}" srcOrd="0" destOrd="0" presId="urn:microsoft.com/office/officeart/2005/8/layout/list1"/>
    <dgm:cxn modelId="{50DA4232-85D7-4709-9EBA-131646703642}" srcId="{8FF1F290-71C6-4189-A55F-C9557CEA7F66}" destId="{844121D6-D539-4B56-AE08-1C33693CD1C7}" srcOrd="0" destOrd="0" parTransId="{01FE08B0-B525-462C-A600-3A90EA8E56B9}" sibTransId="{0AE70670-FE70-4F9D-B712-08836970225D}"/>
    <dgm:cxn modelId="{927B3C62-EB34-41F1-B78A-5D984C9361B3}" type="presOf" srcId="{A375579A-5579-4F2A-A9A1-E458D357DD53}" destId="{8C4B5DE0-0F84-4C00-BD0E-EB957CB424DD}" srcOrd="0" destOrd="0" presId="urn:microsoft.com/office/officeart/2005/8/layout/list1"/>
    <dgm:cxn modelId="{77F6896C-9E88-4E62-9869-432016CBF083}" srcId="{844121D6-D539-4B56-AE08-1C33693CD1C7}" destId="{15609533-D011-4059-AAC1-62BCF0A98A1A}" srcOrd="2" destOrd="0" parTransId="{6AFA25AB-EAE8-455C-80DB-AEC51B09A650}" sibTransId="{742CA061-0F6F-48B2-882E-4D8D8F6F639F}"/>
    <dgm:cxn modelId="{AD56956E-C28B-4A4D-AFB4-BB1E034831B2}" type="presOf" srcId="{D4DB969A-0EE1-4A12-9057-C2C3A3A7BBCA}" destId="{A9B1994A-96B3-4120-BA7E-EC8FA6C47786}" srcOrd="1" destOrd="0" presId="urn:microsoft.com/office/officeart/2005/8/layout/list1"/>
    <dgm:cxn modelId="{55FE4087-2F7C-444E-BA9A-C07EED5874AD}" srcId="{D4DB969A-0EE1-4A12-9057-C2C3A3A7BBCA}" destId="{A375579A-5579-4F2A-A9A1-E458D357DD53}" srcOrd="0" destOrd="0" parTransId="{B6B7BCB1-186E-4CDD-B433-5D646E8A96D3}" sibTransId="{D41AA5D9-E5D3-410F-8EA2-40E66F1D8F71}"/>
    <dgm:cxn modelId="{29DEE28C-A732-414F-B478-30A0FE39603F}" type="presOf" srcId="{19AB1F86-2448-4723-B46C-5C05899D5700}" destId="{8C4B5DE0-0F84-4C00-BD0E-EB957CB424DD}" srcOrd="0" destOrd="1" presId="urn:microsoft.com/office/officeart/2005/8/layout/list1"/>
    <dgm:cxn modelId="{E32E6D96-1EC3-467B-9018-D654680C1BA6}" type="presOf" srcId="{8770B911-B117-482A-8F5B-6A156E04C89B}" destId="{555DF41C-2CDC-41AF-8F0C-F0786CE644B2}" srcOrd="0" destOrd="3" presId="urn:microsoft.com/office/officeart/2005/8/layout/list1"/>
    <dgm:cxn modelId="{57A060A3-4F53-4851-9808-091C758E06F8}" type="presOf" srcId="{15609533-D011-4059-AAC1-62BCF0A98A1A}" destId="{555DF41C-2CDC-41AF-8F0C-F0786CE644B2}" srcOrd="0" destOrd="2" presId="urn:microsoft.com/office/officeart/2005/8/layout/list1"/>
    <dgm:cxn modelId="{16871FC5-EA9E-49C1-8B5C-BBD3B261A9FB}" srcId="{844121D6-D539-4B56-AE08-1C33693CD1C7}" destId="{2633415A-7091-4A92-946B-34B6B1D7EEC7}" srcOrd="1" destOrd="0" parTransId="{9A6221E5-AFB1-4D29-9509-1948964F2BCF}" sibTransId="{46F9CE86-FD4D-4C73-B633-8BDA4E709F22}"/>
    <dgm:cxn modelId="{81F374C8-336C-449C-9718-4829944F6AE5}" type="presOf" srcId="{844121D6-D539-4B56-AE08-1C33693CD1C7}" destId="{4450FD41-3F06-4CCC-BF15-688E038BC4B5}" srcOrd="0" destOrd="0" presId="urn:microsoft.com/office/officeart/2005/8/layout/list1"/>
    <dgm:cxn modelId="{77EC11CE-86F8-473D-A5F3-999608CF0940}" type="presOf" srcId="{2633415A-7091-4A92-946B-34B6B1D7EEC7}" destId="{555DF41C-2CDC-41AF-8F0C-F0786CE644B2}" srcOrd="0" destOrd="1" presId="urn:microsoft.com/office/officeart/2005/8/layout/list1"/>
    <dgm:cxn modelId="{B42ECFCF-F235-4958-830D-AFAE33C1377D}" type="presOf" srcId="{8FF1F290-71C6-4189-A55F-C9557CEA7F66}" destId="{AF5DE3CD-0EE0-4ABD-A533-B5E07338D84A}" srcOrd="0" destOrd="0" presId="urn:microsoft.com/office/officeart/2005/8/layout/list1"/>
    <dgm:cxn modelId="{872B00DC-3753-446F-A44A-56B62A093442}" type="presOf" srcId="{D4DB969A-0EE1-4A12-9057-C2C3A3A7BBCA}" destId="{389C556E-3C6D-4D44-B86F-76314F36B0C6}" srcOrd="0" destOrd="0" presId="urn:microsoft.com/office/officeart/2005/8/layout/list1"/>
    <dgm:cxn modelId="{0D1563FC-0B35-42BD-B961-2B6A5919E8A2}" srcId="{8FF1F290-71C6-4189-A55F-C9557CEA7F66}" destId="{D4DB969A-0EE1-4A12-9057-C2C3A3A7BBCA}" srcOrd="1" destOrd="0" parTransId="{EDE1CFEA-F320-4DDC-91BD-9D67053D366D}" sibTransId="{12B0F31A-ECDC-428F-AF0C-2300364FA1E8}"/>
    <dgm:cxn modelId="{E2DDD7FD-630C-4462-B05D-2A20CE13F51B}" type="presOf" srcId="{844121D6-D539-4B56-AE08-1C33693CD1C7}" destId="{6D73E992-ED77-4115-95E9-A1CD7B2E98EC}" srcOrd="1" destOrd="0" presId="urn:microsoft.com/office/officeart/2005/8/layout/list1"/>
    <dgm:cxn modelId="{6C103B47-F818-41F4-A090-3AEEDFD05923}" type="presParOf" srcId="{AF5DE3CD-0EE0-4ABD-A533-B5E07338D84A}" destId="{62B92164-9B6E-43E7-802B-2608BD111883}" srcOrd="0" destOrd="0" presId="urn:microsoft.com/office/officeart/2005/8/layout/list1"/>
    <dgm:cxn modelId="{1C12EDEC-FD4C-4A25-AB76-A49D2D91D322}" type="presParOf" srcId="{62B92164-9B6E-43E7-802B-2608BD111883}" destId="{4450FD41-3F06-4CCC-BF15-688E038BC4B5}" srcOrd="0" destOrd="0" presId="urn:microsoft.com/office/officeart/2005/8/layout/list1"/>
    <dgm:cxn modelId="{47384D75-0575-4992-813B-5C6E7724DBC0}" type="presParOf" srcId="{62B92164-9B6E-43E7-802B-2608BD111883}" destId="{6D73E992-ED77-4115-95E9-A1CD7B2E98EC}" srcOrd="1" destOrd="0" presId="urn:microsoft.com/office/officeart/2005/8/layout/list1"/>
    <dgm:cxn modelId="{110449BD-CB33-4B8D-88E2-9FF2E3053257}" type="presParOf" srcId="{AF5DE3CD-0EE0-4ABD-A533-B5E07338D84A}" destId="{6B282C5F-7EA2-471A-9B82-D0B0C82437B5}" srcOrd="1" destOrd="0" presId="urn:microsoft.com/office/officeart/2005/8/layout/list1"/>
    <dgm:cxn modelId="{9D742BD9-28D7-4D87-92B3-B7B750D88B68}" type="presParOf" srcId="{AF5DE3CD-0EE0-4ABD-A533-B5E07338D84A}" destId="{555DF41C-2CDC-41AF-8F0C-F0786CE644B2}" srcOrd="2" destOrd="0" presId="urn:microsoft.com/office/officeart/2005/8/layout/list1"/>
    <dgm:cxn modelId="{983548B9-B624-41C2-8DAF-280397F2B83D}" type="presParOf" srcId="{AF5DE3CD-0EE0-4ABD-A533-B5E07338D84A}" destId="{20AE2AF2-05D2-42EB-87DF-6EFE8780CCBE}" srcOrd="3" destOrd="0" presId="urn:microsoft.com/office/officeart/2005/8/layout/list1"/>
    <dgm:cxn modelId="{2508826E-F96E-470F-BBF9-E4FBA0EE9BD5}" type="presParOf" srcId="{AF5DE3CD-0EE0-4ABD-A533-B5E07338D84A}" destId="{0D64D4B6-C7A8-4846-A3FB-EECBA6CD78B4}" srcOrd="4" destOrd="0" presId="urn:microsoft.com/office/officeart/2005/8/layout/list1"/>
    <dgm:cxn modelId="{141341EC-37BE-465D-AB24-AC6792288314}" type="presParOf" srcId="{0D64D4B6-C7A8-4846-A3FB-EECBA6CD78B4}" destId="{389C556E-3C6D-4D44-B86F-76314F36B0C6}" srcOrd="0" destOrd="0" presId="urn:microsoft.com/office/officeart/2005/8/layout/list1"/>
    <dgm:cxn modelId="{B2A4FA6A-72DC-4B77-83D2-68C24208A8F7}" type="presParOf" srcId="{0D64D4B6-C7A8-4846-A3FB-EECBA6CD78B4}" destId="{A9B1994A-96B3-4120-BA7E-EC8FA6C47786}" srcOrd="1" destOrd="0" presId="urn:microsoft.com/office/officeart/2005/8/layout/list1"/>
    <dgm:cxn modelId="{EB1E6C7D-5F11-45EA-9CA1-FFB7F47A4EFB}" type="presParOf" srcId="{AF5DE3CD-0EE0-4ABD-A533-B5E07338D84A}" destId="{611CAEA6-4D51-4C19-904B-735B808C09F5}" srcOrd="5" destOrd="0" presId="urn:microsoft.com/office/officeart/2005/8/layout/list1"/>
    <dgm:cxn modelId="{40A77711-5A74-407A-B996-56E6271CB426}" type="presParOf" srcId="{AF5DE3CD-0EE0-4ABD-A533-B5E07338D84A}" destId="{8C4B5DE0-0F84-4C00-BD0E-EB957CB424D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2F9EC4-C103-4D33-9B1B-7A5A3C89D87F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8A604BB-A351-43CA-8004-8E7DF997E6A3}">
      <dgm:prSet custT="1"/>
      <dgm:spPr/>
      <dgm:t>
        <a:bodyPr/>
        <a:lstStyle/>
        <a:p>
          <a:r>
            <a:rPr lang="en-US" sz="2400" b="0" dirty="0"/>
            <a:t>Criteria asks programs to collect information on:</a:t>
          </a:r>
        </a:p>
      </dgm:t>
    </dgm:pt>
    <dgm:pt modelId="{C4CEE82B-F55D-445B-A1CC-2B499BC947AB}" type="parTrans" cxnId="{7FFB047D-405B-402B-B375-4A25B5A82B64}">
      <dgm:prSet/>
      <dgm:spPr/>
      <dgm:t>
        <a:bodyPr/>
        <a:lstStyle/>
        <a:p>
          <a:endParaRPr lang="en-US"/>
        </a:p>
      </dgm:t>
    </dgm:pt>
    <dgm:pt modelId="{2AF84283-2588-48F0-8F7A-7B9B13569509}" type="sibTrans" cxnId="{7FFB047D-405B-402B-B375-4A25B5A82B64}">
      <dgm:prSet/>
      <dgm:spPr/>
      <dgm:t>
        <a:bodyPr/>
        <a:lstStyle/>
        <a:p>
          <a:endParaRPr lang="en-US"/>
        </a:p>
      </dgm:t>
    </dgm:pt>
    <dgm:pt modelId="{55CB0162-852D-4481-AF18-A64151B69BAE}">
      <dgm:prSet custT="1"/>
      <dgm:spPr/>
      <dgm:t>
        <a:bodyPr/>
        <a:lstStyle/>
        <a:p>
          <a:r>
            <a:rPr lang="en-US" sz="1800" b="1" i="0" baseline="0" dirty="0"/>
            <a:t>alignment of the curriculum </a:t>
          </a:r>
          <a:r>
            <a:rPr lang="en-US" sz="1800" b="0" i="0" baseline="0" dirty="0"/>
            <a:t>with workforce needs</a:t>
          </a:r>
          <a:endParaRPr lang="en-US" sz="1800" dirty="0"/>
        </a:p>
      </dgm:t>
    </dgm:pt>
    <dgm:pt modelId="{1CFA23ED-BE84-4BB6-8ADA-2984CCC6934C}" type="parTrans" cxnId="{FBA7589C-F70D-464B-B462-5BFD4B14175E}">
      <dgm:prSet/>
      <dgm:spPr/>
      <dgm:t>
        <a:bodyPr/>
        <a:lstStyle/>
        <a:p>
          <a:endParaRPr lang="en-US"/>
        </a:p>
      </dgm:t>
    </dgm:pt>
    <dgm:pt modelId="{B2A22C4D-223A-4F85-990C-C086AED291A6}" type="sibTrans" cxnId="{FBA7589C-F70D-464B-B462-5BFD4B14175E}">
      <dgm:prSet/>
      <dgm:spPr/>
      <dgm:t>
        <a:bodyPr/>
        <a:lstStyle/>
        <a:p>
          <a:endParaRPr lang="en-US"/>
        </a:p>
      </dgm:t>
    </dgm:pt>
    <dgm:pt modelId="{3D7D7873-3D6E-4BE0-997B-B9499FFF9EA6}">
      <dgm:prSet custT="1"/>
      <dgm:spPr/>
      <dgm:t>
        <a:bodyPr/>
        <a:lstStyle/>
        <a:p>
          <a:r>
            <a:rPr lang="en-US" sz="1800" b="1" i="0" baseline="0" dirty="0"/>
            <a:t>preparation of graduates </a:t>
          </a:r>
          <a:r>
            <a:rPr lang="en-US" sz="1800" b="0" i="0" baseline="0" dirty="0"/>
            <a:t>for the workforce</a:t>
          </a:r>
          <a:endParaRPr lang="en-US" sz="1800" dirty="0"/>
        </a:p>
      </dgm:t>
    </dgm:pt>
    <dgm:pt modelId="{6B32F579-85AF-497D-AD11-368482D21240}" type="parTrans" cxnId="{76BD05C5-AFDA-4896-9F39-D2AA2376E895}">
      <dgm:prSet/>
      <dgm:spPr/>
      <dgm:t>
        <a:bodyPr/>
        <a:lstStyle/>
        <a:p>
          <a:endParaRPr lang="en-US"/>
        </a:p>
      </dgm:t>
    </dgm:pt>
    <dgm:pt modelId="{784DFCF8-6E31-4546-A6B6-826F0BF430A3}" type="sibTrans" cxnId="{76BD05C5-AFDA-4896-9F39-D2AA2376E895}">
      <dgm:prSet/>
      <dgm:spPr/>
      <dgm:t>
        <a:bodyPr/>
        <a:lstStyle/>
        <a:p>
          <a:endParaRPr lang="en-US"/>
        </a:p>
      </dgm:t>
    </dgm:pt>
    <dgm:pt modelId="{56E7D3FF-4694-4BF0-B488-8E30847778C0}">
      <dgm:prSet custT="1"/>
      <dgm:spPr/>
      <dgm:t>
        <a:bodyPr/>
        <a:lstStyle/>
        <a:p>
          <a:r>
            <a:rPr lang="en-US" sz="1800" b="1" i="0" baseline="0" dirty="0"/>
            <a:t>alumni perceptions </a:t>
          </a:r>
          <a:r>
            <a:rPr lang="en-US" sz="1800" b="0" i="0" baseline="0" dirty="0"/>
            <a:t>of readiness and preparation for the workforce and/or further education</a:t>
          </a:r>
          <a:endParaRPr lang="en-US" sz="1800" dirty="0"/>
        </a:p>
      </dgm:t>
    </dgm:pt>
    <dgm:pt modelId="{7B86649E-0CD7-4B14-8AD3-7E4A475E9909}" type="parTrans" cxnId="{4F2DAEB4-602C-4498-9D98-71973E186ADF}">
      <dgm:prSet/>
      <dgm:spPr/>
      <dgm:t>
        <a:bodyPr/>
        <a:lstStyle/>
        <a:p>
          <a:endParaRPr lang="en-US"/>
        </a:p>
      </dgm:t>
    </dgm:pt>
    <dgm:pt modelId="{857F7ADA-06C2-4D7E-A59B-FF5E0E11BAAB}" type="sibTrans" cxnId="{4F2DAEB4-602C-4498-9D98-71973E186ADF}">
      <dgm:prSet/>
      <dgm:spPr/>
      <dgm:t>
        <a:bodyPr/>
        <a:lstStyle/>
        <a:p>
          <a:endParaRPr lang="en-US"/>
        </a:p>
      </dgm:t>
    </dgm:pt>
    <dgm:pt modelId="{5B0428ED-22B7-43E0-B20C-078D1106A8ED}">
      <dgm:prSet custT="1"/>
      <dgm:spPr/>
      <dgm:t>
        <a:bodyPr/>
        <a:lstStyle/>
        <a:p>
          <a:r>
            <a:rPr lang="en-US" sz="1800" b="0" dirty="0"/>
            <a:t>Data collected from both alumni and relevant community stakeholders</a:t>
          </a:r>
          <a:endParaRPr lang="en-US" sz="1800" dirty="0"/>
        </a:p>
      </dgm:t>
    </dgm:pt>
    <dgm:pt modelId="{709C9745-8B2C-4B95-ACE4-5AF1868E3E06}" type="parTrans" cxnId="{829AF300-6389-4ACA-8F69-D58F9BB78C88}">
      <dgm:prSet/>
      <dgm:spPr/>
      <dgm:t>
        <a:bodyPr/>
        <a:lstStyle/>
        <a:p>
          <a:endParaRPr lang="en-US"/>
        </a:p>
      </dgm:t>
    </dgm:pt>
    <dgm:pt modelId="{7F75C097-8246-46C3-B2A3-E415C9388406}" type="sibTrans" cxnId="{829AF300-6389-4ACA-8F69-D58F9BB78C88}">
      <dgm:prSet/>
      <dgm:spPr/>
      <dgm:t>
        <a:bodyPr/>
        <a:lstStyle/>
        <a:p>
          <a:endParaRPr lang="en-US"/>
        </a:p>
      </dgm:t>
    </dgm:pt>
    <dgm:pt modelId="{74AEE6B9-DA83-4E29-9EB9-956BDF4CEB4E}">
      <dgm:prSet custT="1"/>
      <dgm:spPr/>
      <dgm:t>
        <a:bodyPr/>
        <a:lstStyle/>
        <a:p>
          <a:r>
            <a:rPr lang="en-US" sz="1800" b="1" dirty="0"/>
            <a:t>Schedule</a:t>
          </a:r>
          <a:r>
            <a:rPr lang="en-US" sz="1800" b="0" dirty="0"/>
            <a:t> for reviewing data</a:t>
          </a:r>
          <a:endParaRPr lang="en-US" sz="1800" dirty="0"/>
        </a:p>
      </dgm:t>
    </dgm:pt>
    <dgm:pt modelId="{16A28C6F-E3E6-491D-ADF1-88B6E92892D7}" type="parTrans" cxnId="{B7CC992E-3726-4049-A4B0-B6F3123C2972}">
      <dgm:prSet/>
      <dgm:spPr/>
      <dgm:t>
        <a:bodyPr/>
        <a:lstStyle/>
        <a:p>
          <a:endParaRPr lang="en-US"/>
        </a:p>
      </dgm:t>
    </dgm:pt>
    <dgm:pt modelId="{6B2C97C9-1733-4ACC-937F-5FC86E31B2E4}" type="sibTrans" cxnId="{B7CC992E-3726-4049-A4B0-B6F3123C2972}">
      <dgm:prSet/>
      <dgm:spPr/>
      <dgm:t>
        <a:bodyPr/>
        <a:lstStyle/>
        <a:p>
          <a:endParaRPr lang="en-US"/>
        </a:p>
      </dgm:t>
    </dgm:pt>
    <dgm:pt modelId="{F4074C80-9D67-44B5-B5C5-BEA475EB52C7}">
      <dgm:prSet custT="1"/>
      <dgm:spPr/>
      <dgm:t>
        <a:bodyPr/>
        <a:lstStyle/>
        <a:p>
          <a:r>
            <a:rPr lang="en-US" sz="2400" b="0" dirty="0"/>
            <a:t>Most common challenges:</a:t>
          </a:r>
        </a:p>
      </dgm:t>
    </dgm:pt>
    <dgm:pt modelId="{839F138A-3D86-44EF-AF51-C481748C8A48}" type="parTrans" cxnId="{704DF30E-9780-43B3-8EC2-F191AFC33C84}">
      <dgm:prSet/>
      <dgm:spPr/>
      <dgm:t>
        <a:bodyPr/>
        <a:lstStyle/>
        <a:p>
          <a:endParaRPr lang="en-US"/>
        </a:p>
      </dgm:t>
    </dgm:pt>
    <dgm:pt modelId="{10FE0254-F335-44DE-B1C0-F0089A1A7618}" type="sibTrans" cxnId="{704DF30E-9780-43B3-8EC2-F191AFC33C84}">
      <dgm:prSet/>
      <dgm:spPr/>
      <dgm:t>
        <a:bodyPr/>
        <a:lstStyle/>
        <a:p>
          <a:endParaRPr lang="en-US"/>
        </a:p>
      </dgm:t>
    </dgm:pt>
    <dgm:pt modelId="{A7147FE4-5E68-4CAA-BD11-28707AC40647}">
      <dgm:prSet custT="1"/>
      <dgm:spPr/>
      <dgm:t>
        <a:bodyPr/>
        <a:lstStyle/>
        <a:p>
          <a:r>
            <a:rPr lang="en-US" sz="1800" b="0" dirty="0"/>
            <a:t>Lack of data from employer perspective</a:t>
          </a:r>
          <a:endParaRPr lang="en-US" sz="1800" dirty="0"/>
        </a:p>
      </dgm:t>
    </dgm:pt>
    <dgm:pt modelId="{62399C7E-5BD4-4888-AD27-A7A80F240530}" type="parTrans" cxnId="{25EA9428-C8C2-4219-9AD9-4B38A9C0C3B5}">
      <dgm:prSet/>
      <dgm:spPr/>
      <dgm:t>
        <a:bodyPr/>
        <a:lstStyle/>
        <a:p>
          <a:endParaRPr lang="en-US"/>
        </a:p>
      </dgm:t>
    </dgm:pt>
    <dgm:pt modelId="{F82FFECB-5374-4664-BE8C-38ECE0FAB3A9}" type="sibTrans" cxnId="{25EA9428-C8C2-4219-9AD9-4B38A9C0C3B5}">
      <dgm:prSet/>
      <dgm:spPr/>
      <dgm:t>
        <a:bodyPr/>
        <a:lstStyle/>
        <a:p>
          <a:endParaRPr lang="en-US"/>
        </a:p>
      </dgm:t>
    </dgm:pt>
    <dgm:pt modelId="{AB42DD82-6155-4E65-8F56-F73326F4E8D2}">
      <dgm:prSet custT="1"/>
      <dgm:spPr/>
      <dgm:t>
        <a:bodyPr/>
        <a:lstStyle/>
        <a:p>
          <a:r>
            <a:rPr lang="en-US" sz="1800" dirty="0"/>
            <a:t>Alumni data aren’t useful or informative</a:t>
          </a:r>
        </a:p>
      </dgm:t>
    </dgm:pt>
    <dgm:pt modelId="{696CD5BE-D20F-4D6E-9288-B96B55B7970E}" type="parTrans" cxnId="{96B25513-857B-427F-A391-282F62DAA2AC}">
      <dgm:prSet/>
      <dgm:spPr/>
      <dgm:t>
        <a:bodyPr/>
        <a:lstStyle/>
        <a:p>
          <a:endParaRPr lang="en-US"/>
        </a:p>
      </dgm:t>
    </dgm:pt>
    <dgm:pt modelId="{7C83D47D-6304-45E8-8B57-5D49490F8BA1}" type="sibTrans" cxnId="{96B25513-857B-427F-A391-282F62DAA2AC}">
      <dgm:prSet/>
      <dgm:spPr/>
      <dgm:t>
        <a:bodyPr/>
        <a:lstStyle/>
        <a:p>
          <a:endParaRPr lang="en-US"/>
        </a:p>
      </dgm:t>
    </dgm:pt>
    <dgm:pt modelId="{4AF28DE9-934F-44DA-9C4F-C49D62C75C48}" type="pres">
      <dgm:prSet presAssocID="{E22F9EC4-C103-4D33-9B1B-7A5A3C89D87F}" presName="linear" presStyleCnt="0">
        <dgm:presLayoutVars>
          <dgm:animLvl val="lvl"/>
          <dgm:resizeHandles val="exact"/>
        </dgm:presLayoutVars>
      </dgm:prSet>
      <dgm:spPr/>
    </dgm:pt>
    <dgm:pt modelId="{409175D4-83BA-4F17-B232-ABF7A3F4CA44}" type="pres">
      <dgm:prSet presAssocID="{F8A604BB-A351-43CA-8004-8E7DF997E6A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F791A26-7E4C-4CA6-9FC1-FDAB6EE71C60}" type="pres">
      <dgm:prSet presAssocID="{F8A604BB-A351-43CA-8004-8E7DF997E6A3}" presName="childText" presStyleLbl="revTx" presStyleIdx="0" presStyleCnt="2">
        <dgm:presLayoutVars>
          <dgm:bulletEnabled val="1"/>
        </dgm:presLayoutVars>
      </dgm:prSet>
      <dgm:spPr/>
    </dgm:pt>
    <dgm:pt modelId="{2817BADC-E146-480B-AE74-1FD45AF7E704}" type="pres">
      <dgm:prSet presAssocID="{F4074C80-9D67-44B5-B5C5-BEA475EB52C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9815551-DCEB-4158-8F63-4F243DF5B58C}" type="pres">
      <dgm:prSet presAssocID="{F4074C80-9D67-44B5-B5C5-BEA475EB52C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9AF300-6389-4ACA-8F69-D58F9BB78C88}" srcId="{F8A604BB-A351-43CA-8004-8E7DF997E6A3}" destId="{5B0428ED-22B7-43E0-B20C-078D1106A8ED}" srcOrd="3" destOrd="0" parTransId="{709C9745-8B2C-4B95-ACE4-5AF1868E3E06}" sibTransId="{7F75C097-8246-46C3-B2A3-E415C9388406}"/>
    <dgm:cxn modelId="{BE6FE80D-0359-456B-82FB-7AE28A760496}" type="presOf" srcId="{AB42DD82-6155-4E65-8F56-F73326F4E8D2}" destId="{A9815551-DCEB-4158-8F63-4F243DF5B58C}" srcOrd="0" destOrd="1" presId="urn:microsoft.com/office/officeart/2005/8/layout/vList2"/>
    <dgm:cxn modelId="{704DF30E-9780-43B3-8EC2-F191AFC33C84}" srcId="{E22F9EC4-C103-4D33-9B1B-7A5A3C89D87F}" destId="{F4074C80-9D67-44B5-B5C5-BEA475EB52C7}" srcOrd="1" destOrd="0" parTransId="{839F138A-3D86-44EF-AF51-C481748C8A48}" sibTransId="{10FE0254-F335-44DE-B1C0-F0089A1A7618}"/>
    <dgm:cxn modelId="{96B25513-857B-427F-A391-282F62DAA2AC}" srcId="{F4074C80-9D67-44B5-B5C5-BEA475EB52C7}" destId="{AB42DD82-6155-4E65-8F56-F73326F4E8D2}" srcOrd="1" destOrd="0" parTransId="{696CD5BE-D20F-4D6E-9288-B96B55B7970E}" sibTransId="{7C83D47D-6304-45E8-8B57-5D49490F8BA1}"/>
    <dgm:cxn modelId="{66541121-DE0E-4DF9-BF3A-F1CD03400290}" type="presOf" srcId="{3D7D7873-3D6E-4BE0-997B-B9499FFF9EA6}" destId="{EF791A26-7E4C-4CA6-9FC1-FDAB6EE71C60}" srcOrd="0" destOrd="1" presId="urn:microsoft.com/office/officeart/2005/8/layout/vList2"/>
    <dgm:cxn modelId="{25EA9428-C8C2-4219-9AD9-4B38A9C0C3B5}" srcId="{F4074C80-9D67-44B5-B5C5-BEA475EB52C7}" destId="{A7147FE4-5E68-4CAA-BD11-28707AC40647}" srcOrd="0" destOrd="0" parTransId="{62399C7E-5BD4-4888-AD27-A7A80F240530}" sibTransId="{F82FFECB-5374-4664-BE8C-38ECE0FAB3A9}"/>
    <dgm:cxn modelId="{B7CC992E-3726-4049-A4B0-B6F3123C2972}" srcId="{F8A604BB-A351-43CA-8004-8E7DF997E6A3}" destId="{74AEE6B9-DA83-4E29-9EB9-956BDF4CEB4E}" srcOrd="4" destOrd="0" parTransId="{16A28C6F-E3E6-491D-ADF1-88B6E92892D7}" sibTransId="{6B2C97C9-1733-4ACC-937F-5FC86E31B2E4}"/>
    <dgm:cxn modelId="{9F284B58-81F8-4545-83DC-FB2487F04BEA}" type="presOf" srcId="{74AEE6B9-DA83-4E29-9EB9-956BDF4CEB4E}" destId="{EF791A26-7E4C-4CA6-9FC1-FDAB6EE71C60}" srcOrd="0" destOrd="4" presId="urn:microsoft.com/office/officeart/2005/8/layout/vList2"/>
    <dgm:cxn modelId="{0B98687C-A0DB-4DF8-9364-E0E58346B563}" type="presOf" srcId="{56E7D3FF-4694-4BF0-B488-8E30847778C0}" destId="{EF791A26-7E4C-4CA6-9FC1-FDAB6EE71C60}" srcOrd="0" destOrd="2" presId="urn:microsoft.com/office/officeart/2005/8/layout/vList2"/>
    <dgm:cxn modelId="{7FFB047D-405B-402B-B375-4A25B5A82B64}" srcId="{E22F9EC4-C103-4D33-9B1B-7A5A3C89D87F}" destId="{F8A604BB-A351-43CA-8004-8E7DF997E6A3}" srcOrd="0" destOrd="0" parTransId="{C4CEE82B-F55D-445B-A1CC-2B499BC947AB}" sibTransId="{2AF84283-2588-48F0-8F7A-7B9B13569509}"/>
    <dgm:cxn modelId="{FBA7589C-F70D-464B-B462-5BFD4B14175E}" srcId="{F8A604BB-A351-43CA-8004-8E7DF997E6A3}" destId="{55CB0162-852D-4481-AF18-A64151B69BAE}" srcOrd="0" destOrd="0" parTransId="{1CFA23ED-BE84-4BB6-8ADA-2984CCC6934C}" sibTransId="{B2A22C4D-223A-4F85-990C-C086AED291A6}"/>
    <dgm:cxn modelId="{1DF7D19C-0B18-4B45-B291-3374E5C3F33E}" type="presOf" srcId="{E22F9EC4-C103-4D33-9B1B-7A5A3C89D87F}" destId="{4AF28DE9-934F-44DA-9C4F-C49D62C75C48}" srcOrd="0" destOrd="0" presId="urn:microsoft.com/office/officeart/2005/8/layout/vList2"/>
    <dgm:cxn modelId="{82CAC9A4-71FF-4660-AC6A-CE264C3A94B7}" type="presOf" srcId="{A7147FE4-5E68-4CAA-BD11-28707AC40647}" destId="{A9815551-DCEB-4158-8F63-4F243DF5B58C}" srcOrd="0" destOrd="0" presId="urn:microsoft.com/office/officeart/2005/8/layout/vList2"/>
    <dgm:cxn modelId="{0AD6E9A8-CB5F-4894-9BA0-D2F7D25E9426}" type="presOf" srcId="{5B0428ED-22B7-43E0-B20C-078D1106A8ED}" destId="{EF791A26-7E4C-4CA6-9FC1-FDAB6EE71C60}" srcOrd="0" destOrd="3" presId="urn:microsoft.com/office/officeart/2005/8/layout/vList2"/>
    <dgm:cxn modelId="{4F2DAEB4-602C-4498-9D98-71973E186ADF}" srcId="{F8A604BB-A351-43CA-8004-8E7DF997E6A3}" destId="{56E7D3FF-4694-4BF0-B488-8E30847778C0}" srcOrd="2" destOrd="0" parTransId="{7B86649E-0CD7-4B14-8AD3-7E4A475E9909}" sibTransId="{857F7ADA-06C2-4D7E-A59B-FF5E0E11BAAB}"/>
    <dgm:cxn modelId="{76BD05C5-AFDA-4896-9F39-D2AA2376E895}" srcId="{F8A604BB-A351-43CA-8004-8E7DF997E6A3}" destId="{3D7D7873-3D6E-4BE0-997B-B9499FFF9EA6}" srcOrd="1" destOrd="0" parTransId="{6B32F579-85AF-497D-AD11-368482D21240}" sibTransId="{784DFCF8-6E31-4546-A6B6-826F0BF430A3}"/>
    <dgm:cxn modelId="{5F35D9CC-F3ED-444B-89FE-095357799407}" type="presOf" srcId="{F4074C80-9D67-44B5-B5C5-BEA475EB52C7}" destId="{2817BADC-E146-480B-AE74-1FD45AF7E704}" srcOrd="0" destOrd="0" presId="urn:microsoft.com/office/officeart/2005/8/layout/vList2"/>
    <dgm:cxn modelId="{F84E3DDC-6D4A-43C5-B94B-F82671483698}" type="presOf" srcId="{55CB0162-852D-4481-AF18-A64151B69BAE}" destId="{EF791A26-7E4C-4CA6-9FC1-FDAB6EE71C60}" srcOrd="0" destOrd="0" presId="urn:microsoft.com/office/officeart/2005/8/layout/vList2"/>
    <dgm:cxn modelId="{B04899F5-6F32-4756-9138-8BAAED7B601A}" type="presOf" srcId="{F8A604BB-A351-43CA-8004-8E7DF997E6A3}" destId="{409175D4-83BA-4F17-B232-ABF7A3F4CA44}" srcOrd="0" destOrd="0" presId="urn:microsoft.com/office/officeart/2005/8/layout/vList2"/>
    <dgm:cxn modelId="{7F1BA5AC-1B7C-4754-9C1B-3937E009DC3D}" type="presParOf" srcId="{4AF28DE9-934F-44DA-9C4F-C49D62C75C48}" destId="{409175D4-83BA-4F17-B232-ABF7A3F4CA44}" srcOrd="0" destOrd="0" presId="urn:microsoft.com/office/officeart/2005/8/layout/vList2"/>
    <dgm:cxn modelId="{B4BD2039-2167-4C3E-8350-BAA976428974}" type="presParOf" srcId="{4AF28DE9-934F-44DA-9C4F-C49D62C75C48}" destId="{EF791A26-7E4C-4CA6-9FC1-FDAB6EE71C60}" srcOrd="1" destOrd="0" presId="urn:microsoft.com/office/officeart/2005/8/layout/vList2"/>
    <dgm:cxn modelId="{1760B8AE-752D-4EF3-AC93-5DC147704FD8}" type="presParOf" srcId="{4AF28DE9-934F-44DA-9C4F-C49D62C75C48}" destId="{2817BADC-E146-480B-AE74-1FD45AF7E704}" srcOrd="2" destOrd="0" presId="urn:microsoft.com/office/officeart/2005/8/layout/vList2"/>
    <dgm:cxn modelId="{F675300B-FB41-482B-BF9A-31ED8C343C35}" type="presParOf" srcId="{4AF28DE9-934F-44DA-9C4F-C49D62C75C48}" destId="{A9815551-DCEB-4158-8F63-4F243DF5B58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5C0EB1-2BCB-4878-8264-4F42B57F469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CE4C06F-470E-4351-86A9-67562743D0DD}">
      <dgm:prSet/>
      <dgm:spPr/>
      <dgm:t>
        <a:bodyPr/>
        <a:lstStyle/>
        <a:p>
          <a:pPr>
            <a:defRPr cap="all"/>
          </a:pPr>
          <a:r>
            <a:rPr lang="en-US"/>
            <a:t>Individual networks</a:t>
          </a:r>
        </a:p>
      </dgm:t>
    </dgm:pt>
    <dgm:pt modelId="{2F5E248E-1408-4393-8EB9-D0DDB6632E31}" type="parTrans" cxnId="{D5B4C205-CB3D-4CC5-8B03-BBCAB11F4FD4}">
      <dgm:prSet/>
      <dgm:spPr/>
      <dgm:t>
        <a:bodyPr/>
        <a:lstStyle/>
        <a:p>
          <a:endParaRPr lang="en-US"/>
        </a:p>
      </dgm:t>
    </dgm:pt>
    <dgm:pt modelId="{B699BEE9-32D9-4550-8D50-6EF39A4E5501}" type="sibTrans" cxnId="{D5B4C205-CB3D-4CC5-8B03-BBCAB11F4FD4}">
      <dgm:prSet/>
      <dgm:spPr/>
      <dgm:t>
        <a:bodyPr/>
        <a:lstStyle/>
        <a:p>
          <a:endParaRPr lang="en-US"/>
        </a:p>
      </dgm:t>
    </dgm:pt>
    <dgm:pt modelId="{BA3B3E36-0BAA-46D7-B43E-85303209F1E7}">
      <dgm:prSet/>
      <dgm:spPr/>
      <dgm:t>
        <a:bodyPr/>
        <a:lstStyle/>
        <a:p>
          <a:pPr>
            <a:defRPr cap="all"/>
          </a:pPr>
          <a:r>
            <a:rPr lang="en-US"/>
            <a:t>Alumni network</a:t>
          </a:r>
        </a:p>
      </dgm:t>
    </dgm:pt>
    <dgm:pt modelId="{1F1F62A2-2175-4709-99FB-22DFC24E194A}" type="parTrans" cxnId="{DFE58D06-BBFE-4626-AC00-46B66CBCD19A}">
      <dgm:prSet/>
      <dgm:spPr/>
      <dgm:t>
        <a:bodyPr/>
        <a:lstStyle/>
        <a:p>
          <a:endParaRPr lang="en-US"/>
        </a:p>
      </dgm:t>
    </dgm:pt>
    <dgm:pt modelId="{F2C11ADE-9917-42F8-B44D-E2A041874FC0}" type="sibTrans" cxnId="{DFE58D06-BBFE-4626-AC00-46B66CBCD19A}">
      <dgm:prSet/>
      <dgm:spPr/>
      <dgm:t>
        <a:bodyPr/>
        <a:lstStyle/>
        <a:p>
          <a:endParaRPr lang="en-US"/>
        </a:p>
      </dgm:t>
    </dgm:pt>
    <dgm:pt modelId="{F515518B-6897-43CD-BE30-1F4DDFB47FC0}" type="pres">
      <dgm:prSet presAssocID="{AB5C0EB1-2BCB-4878-8264-4F42B57F4693}" presName="root" presStyleCnt="0">
        <dgm:presLayoutVars>
          <dgm:dir/>
          <dgm:resizeHandles val="exact"/>
        </dgm:presLayoutVars>
      </dgm:prSet>
      <dgm:spPr/>
    </dgm:pt>
    <dgm:pt modelId="{5F8C2BE7-2B16-499B-BDE8-5E42E064129F}" type="pres">
      <dgm:prSet presAssocID="{3CE4C06F-470E-4351-86A9-67562743D0DD}" presName="compNode" presStyleCnt="0"/>
      <dgm:spPr/>
    </dgm:pt>
    <dgm:pt modelId="{3106FEF5-9F81-4D34-A9FB-793CB834FB69}" type="pres">
      <dgm:prSet presAssocID="{3CE4C06F-470E-4351-86A9-67562743D0DD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EF341589-CD84-4E57-8653-A3A6D75051A9}" type="pres">
      <dgm:prSet presAssocID="{3CE4C06F-470E-4351-86A9-67562743D0D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52FD580E-30C0-4BA1-858C-1F6038EA672F}" type="pres">
      <dgm:prSet presAssocID="{3CE4C06F-470E-4351-86A9-67562743D0DD}" presName="spaceRect" presStyleCnt="0"/>
      <dgm:spPr/>
    </dgm:pt>
    <dgm:pt modelId="{4563B23E-CDFF-4411-90A3-723F9C238163}" type="pres">
      <dgm:prSet presAssocID="{3CE4C06F-470E-4351-86A9-67562743D0DD}" presName="textRect" presStyleLbl="revTx" presStyleIdx="0" presStyleCnt="2">
        <dgm:presLayoutVars>
          <dgm:chMax val="1"/>
          <dgm:chPref val="1"/>
        </dgm:presLayoutVars>
      </dgm:prSet>
      <dgm:spPr/>
    </dgm:pt>
    <dgm:pt modelId="{81B66404-3114-422D-9360-041D202F1920}" type="pres">
      <dgm:prSet presAssocID="{B699BEE9-32D9-4550-8D50-6EF39A4E5501}" presName="sibTrans" presStyleCnt="0"/>
      <dgm:spPr/>
    </dgm:pt>
    <dgm:pt modelId="{43E4F2B1-C9B7-40B9-9B44-10571F8D7300}" type="pres">
      <dgm:prSet presAssocID="{BA3B3E36-0BAA-46D7-B43E-85303209F1E7}" presName="compNode" presStyleCnt="0"/>
      <dgm:spPr/>
    </dgm:pt>
    <dgm:pt modelId="{F41BFF7A-DE5F-47F1-A6C5-8DA2F6AB5D89}" type="pres">
      <dgm:prSet presAssocID="{BA3B3E36-0BAA-46D7-B43E-85303209F1E7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80E4BCD2-F968-49CE-8D09-76A6041AC3F5}" type="pres">
      <dgm:prSet presAssocID="{BA3B3E36-0BAA-46D7-B43E-85303209F1E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4E301F43-E342-4239-AAF6-99BC847077B7}" type="pres">
      <dgm:prSet presAssocID="{BA3B3E36-0BAA-46D7-B43E-85303209F1E7}" presName="spaceRect" presStyleCnt="0"/>
      <dgm:spPr/>
    </dgm:pt>
    <dgm:pt modelId="{16E21416-8886-4CB6-AB94-F7EEB3DCC306}" type="pres">
      <dgm:prSet presAssocID="{BA3B3E36-0BAA-46D7-B43E-85303209F1E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5B4C205-CB3D-4CC5-8B03-BBCAB11F4FD4}" srcId="{AB5C0EB1-2BCB-4878-8264-4F42B57F4693}" destId="{3CE4C06F-470E-4351-86A9-67562743D0DD}" srcOrd="0" destOrd="0" parTransId="{2F5E248E-1408-4393-8EB9-D0DDB6632E31}" sibTransId="{B699BEE9-32D9-4550-8D50-6EF39A4E5501}"/>
    <dgm:cxn modelId="{DFE58D06-BBFE-4626-AC00-46B66CBCD19A}" srcId="{AB5C0EB1-2BCB-4878-8264-4F42B57F4693}" destId="{BA3B3E36-0BAA-46D7-B43E-85303209F1E7}" srcOrd="1" destOrd="0" parTransId="{1F1F62A2-2175-4709-99FB-22DFC24E194A}" sibTransId="{F2C11ADE-9917-42F8-B44D-E2A041874FC0}"/>
    <dgm:cxn modelId="{D5A1A863-8A0C-436E-91B4-45707485BA7C}" type="presOf" srcId="{3CE4C06F-470E-4351-86A9-67562743D0DD}" destId="{4563B23E-CDFF-4411-90A3-723F9C238163}" srcOrd="0" destOrd="0" presId="urn:microsoft.com/office/officeart/2018/5/layout/IconLeafLabelList"/>
    <dgm:cxn modelId="{D0FEAB78-49B8-4F86-B7ED-63573E4CB028}" type="presOf" srcId="{AB5C0EB1-2BCB-4878-8264-4F42B57F4693}" destId="{F515518B-6897-43CD-BE30-1F4DDFB47FC0}" srcOrd="0" destOrd="0" presId="urn:microsoft.com/office/officeart/2018/5/layout/IconLeafLabelList"/>
    <dgm:cxn modelId="{98896AC9-D0DF-4E4E-8AD5-565546ED4F89}" type="presOf" srcId="{BA3B3E36-0BAA-46D7-B43E-85303209F1E7}" destId="{16E21416-8886-4CB6-AB94-F7EEB3DCC306}" srcOrd="0" destOrd="0" presId="urn:microsoft.com/office/officeart/2018/5/layout/IconLeafLabelList"/>
    <dgm:cxn modelId="{50BFECEF-E078-4394-9F05-79856D5D5502}" type="presParOf" srcId="{F515518B-6897-43CD-BE30-1F4DDFB47FC0}" destId="{5F8C2BE7-2B16-499B-BDE8-5E42E064129F}" srcOrd="0" destOrd="0" presId="urn:microsoft.com/office/officeart/2018/5/layout/IconLeafLabelList"/>
    <dgm:cxn modelId="{0F3F86E1-606D-42B1-B37F-E681AB3241FE}" type="presParOf" srcId="{5F8C2BE7-2B16-499B-BDE8-5E42E064129F}" destId="{3106FEF5-9F81-4D34-A9FB-793CB834FB69}" srcOrd="0" destOrd="0" presId="urn:microsoft.com/office/officeart/2018/5/layout/IconLeafLabelList"/>
    <dgm:cxn modelId="{AEA07FCA-C0FE-413B-A144-A17ADA1D06E7}" type="presParOf" srcId="{5F8C2BE7-2B16-499B-BDE8-5E42E064129F}" destId="{EF341589-CD84-4E57-8653-A3A6D75051A9}" srcOrd="1" destOrd="0" presId="urn:microsoft.com/office/officeart/2018/5/layout/IconLeafLabelList"/>
    <dgm:cxn modelId="{8C999315-F6E6-48C5-8317-11FCF188E212}" type="presParOf" srcId="{5F8C2BE7-2B16-499B-BDE8-5E42E064129F}" destId="{52FD580E-30C0-4BA1-858C-1F6038EA672F}" srcOrd="2" destOrd="0" presId="urn:microsoft.com/office/officeart/2018/5/layout/IconLeafLabelList"/>
    <dgm:cxn modelId="{4BE755C2-E360-4295-B74F-14B4987AA5D1}" type="presParOf" srcId="{5F8C2BE7-2B16-499B-BDE8-5E42E064129F}" destId="{4563B23E-CDFF-4411-90A3-723F9C238163}" srcOrd="3" destOrd="0" presId="urn:microsoft.com/office/officeart/2018/5/layout/IconLeafLabelList"/>
    <dgm:cxn modelId="{76866016-0353-4EFB-BC34-680B538863B2}" type="presParOf" srcId="{F515518B-6897-43CD-BE30-1F4DDFB47FC0}" destId="{81B66404-3114-422D-9360-041D202F1920}" srcOrd="1" destOrd="0" presId="urn:microsoft.com/office/officeart/2018/5/layout/IconLeafLabelList"/>
    <dgm:cxn modelId="{88888576-0B32-4B0A-9FF1-C04F57A0A189}" type="presParOf" srcId="{F515518B-6897-43CD-BE30-1F4DDFB47FC0}" destId="{43E4F2B1-C9B7-40B9-9B44-10571F8D7300}" srcOrd="2" destOrd="0" presId="urn:microsoft.com/office/officeart/2018/5/layout/IconLeafLabelList"/>
    <dgm:cxn modelId="{F18B39F0-570B-424B-A724-89B13A87EEB8}" type="presParOf" srcId="{43E4F2B1-C9B7-40B9-9B44-10571F8D7300}" destId="{F41BFF7A-DE5F-47F1-A6C5-8DA2F6AB5D89}" srcOrd="0" destOrd="0" presId="urn:microsoft.com/office/officeart/2018/5/layout/IconLeafLabelList"/>
    <dgm:cxn modelId="{11FA4138-8C6A-47FF-8F97-4154E0D74EB3}" type="presParOf" srcId="{43E4F2B1-C9B7-40B9-9B44-10571F8D7300}" destId="{80E4BCD2-F968-49CE-8D09-76A6041AC3F5}" srcOrd="1" destOrd="0" presId="urn:microsoft.com/office/officeart/2018/5/layout/IconLeafLabelList"/>
    <dgm:cxn modelId="{45B589E0-AF66-4995-890D-E9D37B2275E1}" type="presParOf" srcId="{43E4F2B1-C9B7-40B9-9B44-10571F8D7300}" destId="{4E301F43-E342-4239-AAF6-99BC847077B7}" srcOrd="2" destOrd="0" presId="urn:microsoft.com/office/officeart/2018/5/layout/IconLeafLabelList"/>
    <dgm:cxn modelId="{76C97834-1856-4511-8178-C9480C16222F}" type="presParOf" srcId="{43E4F2B1-C9B7-40B9-9B44-10571F8D7300}" destId="{16E21416-8886-4CB6-AB94-F7EEB3DCC30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/>
      <dgm:t>
        <a:bodyPr/>
        <a:lstStyle/>
        <a:p>
          <a:pPr marL="0" indent="0" algn="ctr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1600" b="1" kern="1200" spc="150" baseline="0" dirty="0">
              <a:solidFill>
                <a:schemeClr val="tx1"/>
              </a:solidFill>
              <a:latin typeface="+mj-lt"/>
              <a:ea typeface="+mj-ea"/>
              <a:cs typeface="+mj-cs"/>
            </a:rPr>
            <a:t>Students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0A490C8-22B4-4D68-875C-0F0DE2FF864D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Invite students at various levels of matriculation</a:t>
          </a: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1AFA1AF-0FF8-45B3-A6D0-0E255A2F637D}">
      <dgm:prSet phldr="0" custT="1"/>
      <dgm:spPr/>
      <dgm:t>
        <a:bodyPr/>
        <a:lstStyle/>
        <a:p>
          <a:pPr marL="0"/>
          <a:r>
            <a:rPr lang="en-US" sz="16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Stakeholders</a:t>
          </a: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 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0418D2B-9486-42DE-AFDD-1D31420040FF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Invite a</a:t>
          </a:r>
          <a:r>
            <a:rPr lang="en-US" sz="1600" dirty="0"/>
            <a:t>lumni, employers, recruiters, and hiring managers</a:t>
          </a:r>
          <a:endParaRPr lang="en-US" sz="1600" spc="50" baseline="0" dirty="0">
            <a:latin typeface="+mn-lt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9682B4F-0217-4B50-923E-C104AA24290F}">
      <dgm:prSet phldr="0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Practitioners</a:t>
          </a: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 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EC0C300-11E4-45CF-8418-973585107209}">
      <dgm:prSet phldr="0" custT="1"/>
      <dgm:spPr/>
      <dgm:t>
        <a:bodyPr/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Bembo" panose="02020502050201020203" pitchFamily="18" charset="0"/>
              <a:ea typeface="+mn-ea"/>
              <a:cs typeface="+mn-cs"/>
            </a:rPr>
            <a:t>Invite part-time lectures &amp; practitioners</a:t>
          </a: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3B563EF-048B-4D45-9593-1777AB1A6B82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Questions focus on curriculum and development experiences, program structure and support, and challenges/opportunities for improvement</a:t>
          </a:r>
        </a:p>
        <a:p>
          <a:pPr marL="0">
            <a:lnSpc>
              <a:spcPct val="100000"/>
            </a:lnSpc>
          </a:pPr>
          <a:endParaRPr lang="en-US" sz="1400" spc="50" baseline="0" dirty="0">
            <a:latin typeface="+mn-lt"/>
          </a:endParaRPr>
        </a:p>
      </dgm:t>
    </dgm:pt>
    <dgm:pt modelId="{3AFD0D56-169A-0947-835C-20DA0D32FBDD}" type="parTrans" cxnId="{4179B06A-AB55-BD41-87B0-2CAEDBB65548}">
      <dgm:prSet/>
      <dgm:spPr/>
      <dgm:t>
        <a:bodyPr/>
        <a:lstStyle/>
        <a:p>
          <a:endParaRPr lang="en-US"/>
        </a:p>
      </dgm:t>
    </dgm:pt>
    <dgm:pt modelId="{5A273B4E-16C5-6442-964B-9874A07963FD}" type="sibTrans" cxnId="{4179B06A-AB55-BD41-87B0-2CAEDBB65548}">
      <dgm:prSet/>
      <dgm:spPr/>
      <dgm:t>
        <a:bodyPr/>
        <a:lstStyle/>
        <a:p>
          <a:endParaRPr lang="en-US"/>
        </a:p>
      </dgm:t>
    </dgm:pt>
    <dgm:pt modelId="{9A8110E7-B7E8-064E-8E59-372DEC7C2F3D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Questions focus on degree impact on career journey, program improvement, alumni </a:t>
          </a:r>
          <a:r>
            <a:rPr lang="en-US" sz="1600" b="0" i="0" dirty="0"/>
            <a:t>engagement, and emerging field competencies</a:t>
          </a:r>
          <a:endParaRPr lang="en-US" sz="1600" spc="50" baseline="0" dirty="0">
            <a:latin typeface="+mn-lt"/>
          </a:endParaRPr>
        </a:p>
      </dgm:t>
    </dgm:pt>
    <dgm:pt modelId="{1D89D68D-29E2-2C44-AB9E-F3016233933C}" type="parTrans" cxnId="{45B69369-DF30-BF4A-81AF-3BDD5FECFA85}">
      <dgm:prSet/>
      <dgm:spPr/>
      <dgm:t>
        <a:bodyPr/>
        <a:lstStyle/>
        <a:p>
          <a:endParaRPr lang="en-US"/>
        </a:p>
      </dgm:t>
    </dgm:pt>
    <dgm:pt modelId="{6CC46FFE-F509-DA48-9F7B-95C7A632D962}" type="sibTrans" cxnId="{45B69369-DF30-BF4A-81AF-3BDD5FECFA85}">
      <dgm:prSet/>
      <dgm:spPr/>
      <dgm:t>
        <a:bodyPr/>
        <a:lstStyle/>
        <a:p>
          <a:endParaRPr lang="en-US"/>
        </a:p>
      </dgm:t>
    </dgm:pt>
    <dgm:pt modelId="{A31913D8-22B9-4D4F-8C9D-77C3592E7A30}">
      <dgm:prSet phldr="0" custT="1"/>
      <dgm:spPr/>
      <dgm:t>
        <a:bodyPr/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pc="50" baseline="0" dirty="0">
              <a:latin typeface="+mn-lt"/>
            </a:rPr>
            <a:t>Questions focus on teaching and workload, program structure and support, </a:t>
          </a:r>
          <a:r>
            <a:rPr lang="en-US" sz="1600" b="0" i="0" kern="1200" dirty="0"/>
            <a:t>professional development, suggestions for improvement</a:t>
          </a:r>
          <a:r>
            <a:rPr lang="en-US" sz="1600" kern="1200" spc="50" baseline="0" dirty="0">
              <a:latin typeface="+mn-lt"/>
            </a:rPr>
            <a:t> </a:t>
          </a:r>
          <a:endParaRPr lang="en-US" sz="1600" kern="1200" spc="5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Bembo" panose="02020502050201020203" pitchFamily="18" charset="0"/>
            <a:ea typeface="+mn-ea"/>
            <a:cs typeface="+mn-cs"/>
          </a:endParaRPr>
        </a:p>
      </dgm:t>
    </dgm:pt>
    <dgm:pt modelId="{2C041432-42F1-AD4F-A182-387FF2FEECFA}" type="parTrans" cxnId="{7411EBAE-9AE6-F547-B611-D155601E9855}">
      <dgm:prSet/>
      <dgm:spPr/>
      <dgm:t>
        <a:bodyPr/>
        <a:lstStyle/>
        <a:p>
          <a:endParaRPr lang="en-US"/>
        </a:p>
      </dgm:t>
    </dgm:pt>
    <dgm:pt modelId="{1F02E800-BBF4-2945-A675-CC2B494FAAEB}" type="sibTrans" cxnId="{7411EBAE-9AE6-F547-B611-D155601E9855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3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3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3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3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3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3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45B69369-DF30-BF4A-81AF-3BDD5FECFA85}" srcId="{B1AFA1AF-0FF8-45B3-A6D0-0E255A2F637D}" destId="{9A8110E7-B7E8-064E-8E59-372DEC7C2F3D}" srcOrd="1" destOrd="0" parTransId="{1D89D68D-29E2-2C44-AB9E-F3016233933C}" sibTransId="{6CC46FFE-F509-DA48-9F7B-95C7A632D962}"/>
    <dgm:cxn modelId="{4179B06A-AB55-BD41-87B0-2CAEDBB65548}" srcId="{73D947E0-108F-4D20-A71E-3CF329F97212}" destId="{83B563EF-048B-4D45-9593-1777AB1A6B82}" srcOrd="1" destOrd="0" parTransId="{3AFD0D56-169A-0947-835C-20DA0D32FBDD}" sibTransId="{5A273B4E-16C5-6442-964B-9874A07963FD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5D3EEFA3-5CB0-E54E-9BD6-F624D9013EDC}" type="presOf" srcId="{83B563EF-048B-4D45-9593-1777AB1A6B82}" destId="{22359DD7-1BFB-4900-BAE6-6084F2F57988}" srcOrd="0" destOrd="1" presId="urn:microsoft.com/office/officeart/2016/7/layout/HorizontalActionList"/>
    <dgm:cxn modelId="{7411EBAE-9AE6-F547-B611-D155601E9855}" srcId="{E9682B4F-0217-4B50-923E-C104AA24290F}" destId="{A31913D8-22B9-4D4F-8C9D-77C3592E7A30}" srcOrd="1" destOrd="0" parTransId="{2C041432-42F1-AD4F-A182-387FF2FEECFA}" sibTransId="{1F02E800-BBF4-2945-A675-CC2B494FAAEB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0866D3C4-E5D9-8940-8623-B35446C03B75}" type="presOf" srcId="{9A8110E7-B7E8-064E-8E59-372DEC7C2F3D}" destId="{4FEB85EB-D046-4CDB-8A62-BBCE260C4490}" srcOrd="0" destOrd="1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488557FC-84F2-AD4E-B723-A01D406CBB81}" type="presOf" srcId="{A31913D8-22B9-4D4F-8C9D-77C3592E7A30}" destId="{6B5FE59C-B471-448A-AA7A-B526DCC4D4CA}" srcOrd="0" destOrd="1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/>
      <dgm:t>
        <a:bodyPr/>
        <a:lstStyle/>
        <a:p>
          <a:pPr marL="0" indent="0" algn="ctr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1800" b="1" kern="1200" spc="150" baseline="0" dirty="0">
              <a:solidFill>
                <a:schemeClr val="tx1"/>
              </a:solidFill>
              <a:latin typeface="+mj-lt"/>
              <a:ea typeface="+mj-ea"/>
              <a:cs typeface="+mj-cs"/>
            </a:rPr>
            <a:t>First Destination Survey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0A490C8-22B4-4D68-875C-0F0DE2FF864D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Given to alumni within six months of graduation</a:t>
          </a: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1AFA1AF-0FF8-45B3-A6D0-0E255A2F637D}">
      <dgm:prSet phldr="0" custT="1"/>
      <dgm:spPr/>
      <dgm:t>
        <a:bodyPr/>
        <a:lstStyle/>
        <a:p>
          <a:pPr marL="0"/>
          <a:r>
            <a:rPr lang="en-US" sz="18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Alumni Survey</a:t>
          </a:r>
          <a:r>
            <a:rPr lang="en-US" sz="1800" b="1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 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0418D2B-9486-42DE-AFDD-1D31420040FF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Given to alumni every 3 years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9682B4F-0217-4B50-923E-C104AA24290F}">
      <dgm:prSet phldr="0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Preceptor Survey</a:t>
          </a:r>
          <a:endParaRPr lang="en-US" sz="1800" b="1" kern="1200" spc="150" baseline="0" dirty="0">
            <a:solidFill>
              <a:prstClr val="black"/>
            </a:solidFill>
            <a:latin typeface="Tenorite"/>
            <a:ea typeface="+mn-ea"/>
            <a:cs typeface="+mn-cs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EC0C300-11E4-45CF-8418-973585107209}">
      <dgm:prSet phldr="0" custT="1"/>
      <dgm:spPr/>
      <dgm:t>
        <a:bodyPr/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Bembo" panose="02020502050201020203" pitchFamily="18" charset="0"/>
              <a:ea typeface="+mn-ea"/>
              <a:cs typeface="+mn-cs"/>
            </a:rPr>
            <a:t>Given to part-time lectures &amp; practitioners</a:t>
          </a: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3B563EF-048B-4D45-9593-1777AB1A6B82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Questions focus on </a:t>
          </a:r>
          <a:r>
            <a:rPr lang="en-US" sz="1600" b="0" i="0" dirty="0"/>
            <a:t>employment status, including job title, industry, salary, and location, and further education plans </a:t>
          </a:r>
          <a:endParaRPr lang="en-US" sz="1600" spc="50" baseline="0" dirty="0">
            <a:latin typeface="+mn-lt"/>
          </a:endParaRPr>
        </a:p>
        <a:p>
          <a:pPr marL="0">
            <a:lnSpc>
              <a:spcPct val="100000"/>
            </a:lnSpc>
          </a:pPr>
          <a:endParaRPr lang="en-US" sz="1400" spc="50" baseline="0" dirty="0">
            <a:latin typeface="+mn-lt"/>
          </a:endParaRPr>
        </a:p>
      </dgm:t>
    </dgm:pt>
    <dgm:pt modelId="{3AFD0D56-169A-0947-835C-20DA0D32FBDD}" type="parTrans" cxnId="{4179B06A-AB55-BD41-87B0-2CAEDBB65548}">
      <dgm:prSet/>
      <dgm:spPr/>
      <dgm:t>
        <a:bodyPr/>
        <a:lstStyle/>
        <a:p>
          <a:endParaRPr lang="en-US"/>
        </a:p>
      </dgm:t>
    </dgm:pt>
    <dgm:pt modelId="{5A273B4E-16C5-6442-964B-9874A07963FD}" type="sibTrans" cxnId="{4179B06A-AB55-BD41-87B0-2CAEDBB65548}">
      <dgm:prSet/>
      <dgm:spPr/>
      <dgm:t>
        <a:bodyPr/>
        <a:lstStyle/>
        <a:p>
          <a:endParaRPr lang="en-US"/>
        </a:p>
      </dgm:t>
    </dgm:pt>
    <dgm:pt modelId="{9A8110E7-B7E8-064E-8E59-372DEC7C2F3D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spc="50" baseline="0" dirty="0">
              <a:latin typeface="+mn-lt"/>
            </a:rPr>
            <a:t>Questions focus on </a:t>
          </a:r>
          <a:r>
            <a:rPr lang="en-US" sz="1600" b="0" i="0" dirty="0"/>
            <a:t>employment status, further education plans, skills and experiences gained, and alumni engagement</a:t>
          </a:r>
          <a:endParaRPr lang="en-US" sz="1600" spc="50" baseline="0" dirty="0">
            <a:latin typeface="+mn-lt"/>
          </a:endParaRPr>
        </a:p>
      </dgm:t>
    </dgm:pt>
    <dgm:pt modelId="{1D89D68D-29E2-2C44-AB9E-F3016233933C}" type="parTrans" cxnId="{45B69369-DF30-BF4A-81AF-3BDD5FECFA85}">
      <dgm:prSet/>
      <dgm:spPr/>
      <dgm:t>
        <a:bodyPr/>
        <a:lstStyle/>
        <a:p>
          <a:endParaRPr lang="en-US"/>
        </a:p>
      </dgm:t>
    </dgm:pt>
    <dgm:pt modelId="{6CC46FFE-F509-DA48-9F7B-95C7A632D962}" type="sibTrans" cxnId="{45B69369-DF30-BF4A-81AF-3BDD5FECFA85}">
      <dgm:prSet/>
      <dgm:spPr/>
      <dgm:t>
        <a:bodyPr/>
        <a:lstStyle/>
        <a:p>
          <a:endParaRPr lang="en-US"/>
        </a:p>
      </dgm:t>
    </dgm:pt>
    <dgm:pt modelId="{A31913D8-22B9-4D4F-8C9D-77C3592E7A30}">
      <dgm:prSet phldr="0" custT="1"/>
      <dgm:spPr/>
      <dgm:t>
        <a:bodyPr/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pc="50" baseline="0" dirty="0">
              <a:latin typeface="+mn-lt"/>
            </a:rPr>
            <a:t>Questions focus on experiences with the program and our students</a:t>
          </a:r>
          <a:endParaRPr lang="en-US" sz="1600" kern="1200" spc="5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Bembo" panose="02020502050201020203" pitchFamily="18" charset="0"/>
            <a:ea typeface="+mn-ea"/>
            <a:cs typeface="+mn-cs"/>
          </a:endParaRPr>
        </a:p>
      </dgm:t>
    </dgm:pt>
    <dgm:pt modelId="{2C041432-42F1-AD4F-A182-387FF2FEECFA}" type="parTrans" cxnId="{7411EBAE-9AE6-F547-B611-D155601E9855}">
      <dgm:prSet/>
      <dgm:spPr/>
      <dgm:t>
        <a:bodyPr/>
        <a:lstStyle/>
        <a:p>
          <a:endParaRPr lang="en-US"/>
        </a:p>
      </dgm:t>
    </dgm:pt>
    <dgm:pt modelId="{1F02E800-BBF4-2945-A675-CC2B494FAAEB}" type="sibTrans" cxnId="{7411EBAE-9AE6-F547-B611-D155601E9855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3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3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3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3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3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3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45B69369-DF30-BF4A-81AF-3BDD5FECFA85}" srcId="{B1AFA1AF-0FF8-45B3-A6D0-0E255A2F637D}" destId="{9A8110E7-B7E8-064E-8E59-372DEC7C2F3D}" srcOrd="1" destOrd="0" parTransId="{1D89D68D-29E2-2C44-AB9E-F3016233933C}" sibTransId="{6CC46FFE-F509-DA48-9F7B-95C7A632D962}"/>
    <dgm:cxn modelId="{4179B06A-AB55-BD41-87B0-2CAEDBB65548}" srcId="{73D947E0-108F-4D20-A71E-3CF329F97212}" destId="{83B563EF-048B-4D45-9593-1777AB1A6B82}" srcOrd="1" destOrd="0" parTransId="{3AFD0D56-169A-0947-835C-20DA0D32FBDD}" sibTransId="{5A273B4E-16C5-6442-964B-9874A07963FD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5D3EEFA3-5CB0-E54E-9BD6-F624D9013EDC}" type="presOf" srcId="{83B563EF-048B-4D45-9593-1777AB1A6B82}" destId="{22359DD7-1BFB-4900-BAE6-6084F2F57988}" srcOrd="0" destOrd="1" presId="urn:microsoft.com/office/officeart/2016/7/layout/HorizontalActionList"/>
    <dgm:cxn modelId="{7411EBAE-9AE6-F547-B611-D155601E9855}" srcId="{E9682B4F-0217-4B50-923E-C104AA24290F}" destId="{A31913D8-22B9-4D4F-8C9D-77C3592E7A30}" srcOrd="1" destOrd="0" parTransId="{2C041432-42F1-AD4F-A182-387FF2FEECFA}" sibTransId="{1F02E800-BBF4-2945-A675-CC2B494FAAEB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0866D3C4-E5D9-8940-8623-B35446C03B75}" type="presOf" srcId="{9A8110E7-B7E8-064E-8E59-372DEC7C2F3D}" destId="{4FEB85EB-D046-4CDB-8A62-BBCE260C4490}" srcOrd="0" destOrd="1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488557FC-84F2-AD4E-B723-A01D406CBB81}" type="presOf" srcId="{A31913D8-22B9-4D4F-8C9D-77C3592E7A30}" destId="{6B5FE59C-B471-448A-AA7A-B526DCC4D4CA}" srcOrd="0" destOrd="1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C155A-3FDC-4341-A407-8A564E5BB850}">
      <dsp:nvSpPr>
        <dsp:cNvPr id="0" name=""/>
        <dsp:cNvSpPr/>
      </dsp:nvSpPr>
      <dsp:spPr>
        <a:xfrm>
          <a:off x="368761" y="590370"/>
          <a:ext cx="7967082" cy="108991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63047-D6FB-4E39-9A30-6DDB0D6D2D82}">
      <dsp:nvSpPr>
        <dsp:cNvPr id="0" name=""/>
        <dsp:cNvSpPr/>
      </dsp:nvSpPr>
      <dsp:spPr>
        <a:xfrm>
          <a:off x="594057" y="872922"/>
          <a:ext cx="599452" cy="5994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F3FE1-6A33-4CFA-B61B-854A1993F2B0}">
      <dsp:nvSpPr>
        <dsp:cNvPr id="0" name=""/>
        <dsp:cNvSpPr/>
      </dsp:nvSpPr>
      <dsp:spPr>
        <a:xfrm>
          <a:off x="1258850" y="590370"/>
          <a:ext cx="7516919" cy="108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349" tIns="115349" rIns="115349" bIns="1153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Up to 1.0 CPH recertification credit</a:t>
          </a:r>
          <a:endParaRPr lang="en-US" sz="2500" kern="1200" dirty="0"/>
        </a:p>
      </dsp:txBody>
      <dsp:txXfrm>
        <a:off x="1258850" y="590370"/>
        <a:ext cx="7516919" cy="1089914"/>
      </dsp:txXfrm>
    </dsp:sp>
    <dsp:sp modelId="{B719CBF6-A499-461F-B30A-F560247C4A22}">
      <dsp:nvSpPr>
        <dsp:cNvPr id="0" name=""/>
        <dsp:cNvSpPr/>
      </dsp:nvSpPr>
      <dsp:spPr>
        <a:xfrm>
          <a:off x="363320" y="1900054"/>
          <a:ext cx="7961290" cy="1089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49D20-F82B-4BB7-92A6-7965E2948661}">
      <dsp:nvSpPr>
        <dsp:cNvPr id="0" name=""/>
        <dsp:cNvSpPr/>
      </dsp:nvSpPr>
      <dsp:spPr>
        <a:xfrm>
          <a:off x="556735" y="2197993"/>
          <a:ext cx="599452" cy="5994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199AE-3662-42A9-B265-55190F9DFBC9}">
      <dsp:nvSpPr>
        <dsp:cNvPr id="0" name=""/>
        <dsp:cNvSpPr/>
      </dsp:nvSpPr>
      <dsp:spPr>
        <a:xfrm>
          <a:off x="1258850" y="1900054"/>
          <a:ext cx="7516919" cy="1089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349" tIns="115349" rIns="115349" bIns="1153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Slides &amp; recording on website within 24 hours</a:t>
          </a:r>
          <a:endParaRPr lang="en-US" sz="2500" kern="1200" dirty="0"/>
        </a:p>
      </dsp:txBody>
      <dsp:txXfrm>
        <a:off x="1258850" y="1900054"/>
        <a:ext cx="7516919" cy="10899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3A2CA-0785-2346-BD4A-5F2746A040EF}">
      <dsp:nvSpPr>
        <dsp:cNvPr id="0" name=""/>
        <dsp:cNvSpPr/>
      </dsp:nvSpPr>
      <dsp:spPr>
        <a:xfrm>
          <a:off x="2990266" y="-111888"/>
          <a:ext cx="4121407" cy="4121407"/>
        </a:xfrm>
        <a:prstGeom prst="circularArrow">
          <a:avLst>
            <a:gd name="adj1" fmla="val 4668"/>
            <a:gd name="adj2" fmla="val 272909"/>
            <a:gd name="adj3" fmla="val 12826599"/>
            <a:gd name="adj4" fmla="val 18034145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DECF8-D6E7-9A4E-8132-AEE41D36FA01}">
      <dsp:nvSpPr>
        <dsp:cNvPr id="0" name=""/>
        <dsp:cNvSpPr/>
      </dsp:nvSpPr>
      <dsp:spPr>
        <a:xfrm>
          <a:off x="3677244" y="1121"/>
          <a:ext cx="2747451" cy="1373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</a:rPr>
            <a:t>Engage</a:t>
          </a:r>
          <a:r>
            <a:rPr lang="en-US" sz="2000" kern="1200" baseline="0" dirty="0">
              <a:solidFill>
                <a:schemeClr val="tx1"/>
              </a:solidFill>
            </a:rPr>
            <a:t>: Solicit in continuous feedback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744304" y="68181"/>
        <a:ext cx="2613331" cy="1239605"/>
      </dsp:txXfrm>
    </dsp:sp>
    <dsp:sp modelId="{1D1F9068-A591-7445-9416-F0ABBF3E0091}">
      <dsp:nvSpPr>
        <dsp:cNvPr id="0" name=""/>
        <dsp:cNvSpPr/>
      </dsp:nvSpPr>
      <dsp:spPr>
        <a:xfrm>
          <a:off x="5157103" y="1480981"/>
          <a:ext cx="2747451" cy="1373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</a:rPr>
            <a:t>Analyze</a:t>
          </a:r>
          <a:r>
            <a:rPr lang="en-US" sz="2000" kern="1200" baseline="0" dirty="0">
              <a:solidFill>
                <a:schemeClr val="tx1"/>
              </a:solidFill>
            </a:rPr>
            <a:t>: Identify patterns and actionable items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224163" y="1548041"/>
        <a:ext cx="2613331" cy="1239605"/>
      </dsp:txXfrm>
    </dsp:sp>
    <dsp:sp modelId="{1A45E1B2-BF3E-F44D-AFFA-459EEBF35F58}">
      <dsp:nvSpPr>
        <dsp:cNvPr id="0" name=""/>
        <dsp:cNvSpPr/>
      </dsp:nvSpPr>
      <dsp:spPr>
        <a:xfrm>
          <a:off x="3677244" y="2960840"/>
          <a:ext cx="2747451" cy="1373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</a:rPr>
            <a:t>Plan</a:t>
          </a:r>
          <a:r>
            <a:rPr lang="en-US" sz="2000" kern="1200" baseline="0" dirty="0">
              <a:solidFill>
                <a:schemeClr val="tx1"/>
              </a:solidFill>
            </a:rPr>
            <a:t>: Collaborate on recommendations for improvement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744304" y="3027900"/>
        <a:ext cx="2613331" cy="1239605"/>
      </dsp:txXfrm>
    </dsp:sp>
    <dsp:sp modelId="{FB86E934-B19D-9441-8C68-A917708508BD}">
      <dsp:nvSpPr>
        <dsp:cNvPr id="0" name=""/>
        <dsp:cNvSpPr/>
      </dsp:nvSpPr>
      <dsp:spPr>
        <a:xfrm>
          <a:off x="2197385" y="1480981"/>
          <a:ext cx="2747451" cy="1373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</a:rPr>
            <a:t>Execute</a:t>
          </a:r>
          <a:r>
            <a:rPr lang="en-US" sz="2000" kern="1200" baseline="0" dirty="0">
              <a:solidFill>
                <a:schemeClr val="tx1"/>
              </a:solidFill>
            </a:rPr>
            <a:t>: Implementing recommendations based on community feedback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264445" y="1548041"/>
        <a:ext cx="2613331" cy="123960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DDEC-699C-4DDA-9588-74DD470516CC}">
      <dsp:nvSpPr>
        <dsp:cNvPr id="0" name=""/>
        <dsp:cNvSpPr/>
      </dsp:nvSpPr>
      <dsp:spPr>
        <a:xfrm>
          <a:off x="0" y="245870"/>
          <a:ext cx="7876836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330" tIns="312420" rIns="61133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Think about how gathering stakeholder data fits into your larger plan for program evaluation and assessment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Schedule in tentative dates for focus groups and surveys well in advance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Establish routines for obtaining data gathered outside of your program </a:t>
          </a:r>
        </a:p>
      </dsp:txBody>
      <dsp:txXfrm>
        <a:off x="0" y="245870"/>
        <a:ext cx="7876836" cy="1323000"/>
      </dsp:txXfrm>
    </dsp:sp>
    <dsp:sp modelId="{A63BCC26-D107-4730-9C68-B748503C9360}">
      <dsp:nvSpPr>
        <dsp:cNvPr id="0" name=""/>
        <dsp:cNvSpPr/>
      </dsp:nvSpPr>
      <dsp:spPr>
        <a:xfrm>
          <a:off x="393841" y="24470"/>
          <a:ext cx="5513785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408" tIns="0" rIns="20840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PLAN! </a:t>
          </a:r>
        </a:p>
      </dsp:txBody>
      <dsp:txXfrm>
        <a:off x="415457" y="46086"/>
        <a:ext cx="5470553" cy="399568"/>
      </dsp:txXfrm>
    </dsp:sp>
    <dsp:sp modelId="{B05F7BD0-2ACD-4854-847B-87A0870AA1A1}">
      <dsp:nvSpPr>
        <dsp:cNvPr id="0" name=""/>
        <dsp:cNvSpPr/>
      </dsp:nvSpPr>
      <dsp:spPr>
        <a:xfrm>
          <a:off x="0" y="1871270"/>
          <a:ext cx="7876836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330" tIns="312420" rIns="61133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Foster regular, informal contact with stakeholders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Student-focused programming helps forge better relationships across all types of  stakeholders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LinkedIn can be very helpful for locating individuals, especially for alumni</a:t>
          </a:r>
        </a:p>
      </dsp:txBody>
      <dsp:txXfrm>
        <a:off x="0" y="1871270"/>
        <a:ext cx="7876836" cy="1323000"/>
      </dsp:txXfrm>
    </dsp:sp>
    <dsp:sp modelId="{382E7D8D-DFF2-4D7C-BBEE-7B86392C4B31}">
      <dsp:nvSpPr>
        <dsp:cNvPr id="0" name=""/>
        <dsp:cNvSpPr/>
      </dsp:nvSpPr>
      <dsp:spPr>
        <a:xfrm>
          <a:off x="393841" y="1649870"/>
          <a:ext cx="5513785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408" tIns="0" rIns="20840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NETWORK! </a:t>
          </a:r>
        </a:p>
      </dsp:txBody>
      <dsp:txXfrm>
        <a:off x="415457" y="1671486"/>
        <a:ext cx="5470553" cy="399568"/>
      </dsp:txXfrm>
    </dsp:sp>
    <dsp:sp modelId="{568C1843-8B75-4AC0-893A-B42F09935072}">
      <dsp:nvSpPr>
        <dsp:cNvPr id="0" name=""/>
        <dsp:cNvSpPr/>
      </dsp:nvSpPr>
      <dsp:spPr>
        <a:xfrm>
          <a:off x="0" y="3496670"/>
          <a:ext cx="7876836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330" tIns="312420" rIns="61133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Discuss findings with faculty, student advisors at program meetings, get feedback, new ideas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Let stakeholders know about their impact whenever possible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Let upper-level administrators know what you are doing</a:t>
          </a:r>
        </a:p>
      </dsp:txBody>
      <dsp:txXfrm>
        <a:off x="0" y="3496670"/>
        <a:ext cx="7876836" cy="1323000"/>
      </dsp:txXfrm>
    </dsp:sp>
    <dsp:sp modelId="{0691EB8A-AE83-40F9-92CB-8745662C7398}">
      <dsp:nvSpPr>
        <dsp:cNvPr id="0" name=""/>
        <dsp:cNvSpPr/>
      </dsp:nvSpPr>
      <dsp:spPr>
        <a:xfrm>
          <a:off x="393841" y="3275270"/>
          <a:ext cx="5513785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408" tIns="0" rIns="20840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SHARE! </a:t>
          </a:r>
        </a:p>
      </dsp:txBody>
      <dsp:txXfrm>
        <a:off x="415457" y="3296886"/>
        <a:ext cx="5470553" cy="3995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DAE49-DEEC-4F5F-99B7-341DF08CB8DF}">
      <dsp:nvSpPr>
        <dsp:cNvPr id="0" name=""/>
        <dsp:cNvSpPr/>
      </dsp:nvSpPr>
      <dsp:spPr>
        <a:xfrm>
          <a:off x="0" y="10342"/>
          <a:ext cx="8686800" cy="752895"/>
        </a:xfrm>
        <a:prstGeom prst="roundRect">
          <a:avLst/>
        </a:prstGeom>
        <a:solidFill>
          <a:srgbClr val="003E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Unit of accreditation: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 Program</a:t>
          </a:r>
        </a:p>
      </dsp:txBody>
      <dsp:txXfrm>
        <a:off x="36753" y="47095"/>
        <a:ext cx="8613294" cy="679389"/>
      </dsp:txXfrm>
    </dsp:sp>
    <dsp:sp modelId="{1FA71131-FED6-4D4B-8F17-67C0DA327B68}">
      <dsp:nvSpPr>
        <dsp:cNvPr id="0" name=""/>
        <dsp:cNvSpPr/>
      </dsp:nvSpPr>
      <dsp:spPr>
        <a:xfrm>
          <a:off x="0" y="826597"/>
          <a:ext cx="8686800" cy="752895"/>
        </a:xfrm>
        <a:prstGeom prst="roundRect">
          <a:avLst/>
        </a:prstGeom>
        <a:solidFill>
          <a:srgbClr val="003E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none" kern="1200" dirty="0">
              <a:latin typeface="Arial"/>
              <a:cs typeface="Arial"/>
            </a:rPr>
            <a:t>Degrees/concentrations offered:</a:t>
          </a:r>
          <a:r>
            <a:rPr lang="en-US" sz="2000" u="none" kern="1200" dirty="0">
              <a:latin typeface="Arial"/>
              <a:cs typeface="Arial"/>
            </a:rPr>
            <a:t>  MPH with one generalist concentration [presently] and two formats (hybrid and online only)</a:t>
          </a:r>
        </a:p>
      </dsp:txBody>
      <dsp:txXfrm>
        <a:off x="36753" y="863350"/>
        <a:ext cx="8613294" cy="679389"/>
      </dsp:txXfrm>
    </dsp:sp>
    <dsp:sp modelId="{E65EDE9B-BD48-4392-90F3-043D02BCC016}">
      <dsp:nvSpPr>
        <dsp:cNvPr id="0" name=""/>
        <dsp:cNvSpPr/>
      </dsp:nvSpPr>
      <dsp:spPr>
        <a:xfrm>
          <a:off x="0" y="1642852"/>
          <a:ext cx="8686800" cy="752895"/>
        </a:xfrm>
        <a:prstGeom prst="roundRect">
          <a:avLst/>
        </a:prstGeom>
        <a:solidFill>
          <a:srgbClr val="003E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Number</a:t>
          </a:r>
          <a:r>
            <a:rPr lang="en-US" sz="20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 of students: </a:t>
          </a:r>
          <a:r>
            <a:rPr lang="en-US" sz="2000" kern="1200" baseline="0" dirty="0">
              <a:latin typeface="Arial" panose="020B0604020202020204" pitchFamily="34" charset="0"/>
              <a:cs typeface="Arial" panose="020B0604020202020204" pitchFamily="34" charset="0"/>
            </a:rPr>
            <a:t>approximately 50 +/- total (part-time + full-time)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53" y="1679605"/>
        <a:ext cx="8613294" cy="679389"/>
      </dsp:txXfrm>
    </dsp:sp>
    <dsp:sp modelId="{AB001CD2-881E-4F03-8E34-BD1972341009}">
      <dsp:nvSpPr>
        <dsp:cNvPr id="0" name=""/>
        <dsp:cNvSpPr/>
      </dsp:nvSpPr>
      <dsp:spPr>
        <a:xfrm>
          <a:off x="0" y="2459107"/>
          <a:ext cx="8686800" cy="752895"/>
        </a:xfrm>
        <a:prstGeom prst="roundRect">
          <a:avLst/>
        </a:prstGeom>
        <a:solidFill>
          <a:srgbClr val="003E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Number of primary faculty: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 Named PIF=3, Total PIF=7, Non-PIF=4  </a:t>
          </a:r>
        </a:p>
      </dsp:txBody>
      <dsp:txXfrm>
        <a:off x="36753" y="2495860"/>
        <a:ext cx="8613294" cy="679389"/>
      </dsp:txXfrm>
    </dsp:sp>
    <dsp:sp modelId="{0293D6A1-AF8C-4760-8506-1C75D92BB9E3}">
      <dsp:nvSpPr>
        <dsp:cNvPr id="0" name=""/>
        <dsp:cNvSpPr/>
      </dsp:nvSpPr>
      <dsp:spPr>
        <a:xfrm>
          <a:off x="0" y="3275362"/>
          <a:ext cx="8686800" cy="752895"/>
        </a:xfrm>
        <a:prstGeom prst="roundRect">
          <a:avLst/>
        </a:prstGeom>
        <a:solidFill>
          <a:srgbClr val="003E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Number</a:t>
          </a:r>
          <a:r>
            <a:rPr lang="en-US" sz="20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 of administrators/staff who support alumni/stakeholder data collection:  </a:t>
          </a:r>
          <a:r>
            <a:rPr lang="en-US" sz="2000" b="0" kern="1200" baseline="0" dirty="0">
              <a:latin typeface="Arial" panose="020B0604020202020204" pitchFamily="34" charset="0"/>
              <a:cs typeface="Arial" panose="020B0604020202020204" pitchFamily="34" charset="0"/>
            </a:rPr>
            <a:t>approx. 2-3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53" y="3312115"/>
        <a:ext cx="8613294" cy="6793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C4136-FDC9-45A4-AD13-3AA697D6A5FC}">
      <dsp:nvSpPr>
        <dsp:cNvPr id="0" name=""/>
        <dsp:cNvSpPr/>
      </dsp:nvSpPr>
      <dsp:spPr>
        <a:xfrm>
          <a:off x="404" y="323014"/>
          <a:ext cx="1314140" cy="13141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27C55-AD1B-48B1-B3D6-EFF61CC26FC9}">
      <dsp:nvSpPr>
        <dsp:cNvPr id="0" name=""/>
        <dsp:cNvSpPr/>
      </dsp:nvSpPr>
      <dsp:spPr>
        <a:xfrm>
          <a:off x="404" y="1796142"/>
          <a:ext cx="3754687" cy="56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 dirty="0">
              <a:latin typeface="Arial"/>
              <a:cs typeface="Arial"/>
            </a:rPr>
            <a:t>Three groups of stakeholders</a:t>
          </a:r>
        </a:p>
      </dsp:txBody>
      <dsp:txXfrm>
        <a:off x="404" y="1796142"/>
        <a:ext cx="3754687" cy="563203"/>
      </dsp:txXfrm>
    </dsp:sp>
    <dsp:sp modelId="{27F53D15-7894-4D8B-89AF-B2FAEEDBF142}">
      <dsp:nvSpPr>
        <dsp:cNvPr id="0" name=""/>
        <dsp:cNvSpPr/>
      </dsp:nvSpPr>
      <dsp:spPr>
        <a:xfrm>
          <a:off x="404" y="2433292"/>
          <a:ext cx="3754687" cy="1587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/>
              <a:cs typeface="Arial"/>
            </a:rPr>
            <a:t>Alumni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/>
              <a:cs typeface="Arial"/>
            </a:rPr>
            <a:t>Employers</a:t>
          </a:r>
        </a:p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/>
              <a:cs typeface="Arial"/>
            </a:rPr>
            <a:t>Other</a:t>
          </a:r>
          <a:r>
            <a:rPr lang="en-US" sz="1600" kern="1200" dirty="0">
              <a:latin typeface="Arial"/>
              <a:ea typeface="MS Pゴシック"/>
              <a:cs typeface="Arial"/>
            </a:rPr>
            <a:t> stakeholders</a:t>
          </a:r>
          <a:endParaRPr lang="en-US" sz="1600" kern="1200" dirty="0">
            <a:latin typeface="Arial"/>
            <a:cs typeface="Arial"/>
          </a:endParaRPr>
        </a:p>
      </dsp:txBody>
      <dsp:txXfrm>
        <a:off x="404" y="2433292"/>
        <a:ext cx="3754687" cy="1587092"/>
      </dsp:txXfrm>
    </dsp:sp>
    <dsp:sp modelId="{6D3A1FDB-0806-4C87-8CAD-91FC78F13EC6}">
      <dsp:nvSpPr>
        <dsp:cNvPr id="0" name=""/>
        <dsp:cNvSpPr/>
      </dsp:nvSpPr>
      <dsp:spPr>
        <a:xfrm>
          <a:off x="4412162" y="323014"/>
          <a:ext cx="1314140" cy="13141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F6F98-5135-476D-ABDB-03E80A9C7B46}">
      <dsp:nvSpPr>
        <dsp:cNvPr id="0" name=""/>
        <dsp:cNvSpPr/>
      </dsp:nvSpPr>
      <dsp:spPr>
        <a:xfrm>
          <a:off x="4412162" y="1796142"/>
          <a:ext cx="3754687" cy="56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 dirty="0">
              <a:latin typeface="Arial"/>
              <a:cs typeface="Arial"/>
            </a:rPr>
            <a:t>Three modes collection:  </a:t>
          </a:r>
        </a:p>
      </dsp:txBody>
      <dsp:txXfrm>
        <a:off x="4412162" y="1796142"/>
        <a:ext cx="3754687" cy="563203"/>
      </dsp:txXfrm>
    </dsp:sp>
    <dsp:sp modelId="{0DE0C30A-180B-4527-AE54-DE4E210F4594}">
      <dsp:nvSpPr>
        <dsp:cNvPr id="0" name=""/>
        <dsp:cNvSpPr/>
      </dsp:nvSpPr>
      <dsp:spPr>
        <a:xfrm>
          <a:off x="4412162" y="2433292"/>
          <a:ext cx="3754687" cy="1587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/>
              <a:cs typeface="Arial"/>
            </a:rPr>
            <a:t>Informal professional interactions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Arial"/>
              <a:cs typeface="Calibri"/>
            </a:rPr>
            <a:t>Formal, quantitative survey (quantitative data)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/>
              <a:cs typeface="Arial"/>
            </a:rPr>
            <a:t>Formal, structured interviews (qualitative data)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Arial"/>
            <a:cs typeface="Arial"/>
          </a:endParaRPr>
        </a:p>
      </dsp:txBody>
      <dsp:txXfrm>
        <a:off x="4412162" y="2433292"/>
        <a:ext cx="3754687" cy="158709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2141B-4C19-43FE-9734-811BB6DB7DE3}">
      <dsp:nvSpPr>
        <dsp:cNvPr id="0" name=""/>
        <dsp:cNvSpPr/>
      </dsp:nvSpPr>
      <dsp:spPr>
        <a:xfrm>
          <a:off x="0" y="502"/>
          <a:ext cx="7772400" cy="1175370"/>
        </a:xfrm>
        <a:prstGeom prst="roundRect">
          <a:avLst>
            <a:gd name="adj" fmla="val 10000"/>
          </a:avLst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82F4D-38E8-4748-91A1-A88DC8B06092}">
      <dsp:nvSpPr>
        <dsp:cNvPr id="0" name=""/>
        <dsp:cNvSpPr/>
      </dsp:nvSpPr>
      <dsp:spPr>
        <a:xfrm>
          <a:off x="355549" y="264960"/>
          <a:ext cx="646453" cy="646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93B5C-67BB-4441-B758-F7291695E589}">
      <dsp:nvSpPr>
        <dsp:cNvPr id="0" name=""/>
        <dsp:cNvSpPr/>
      </dsp:nvSpPr>
      <dsp:spPr>
        <a:xfrm>
          <a:off x="1357552" y="502"/>
          <a:ext cx="6414847" cy="1175370"/>
        </a:xfrm>
        <a:prstGeom prst="rect">
          <a:avLst/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93" tIns="124393" rIns="124393" bIns="12439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FFFF"/>
              </a:solidFill>
              <a:latin typeface="Arial"/>
              <a:cs typeface="Arial"/>
            </a:rPr>
            <a:t>Professional interactions between our faculty and our alumni, potential MPH employers, public health partners and other related organizations or program stakeholders</a:t>
          </a:r>
        </a:p>
      </dsp:txBody>
      <dsp:txXfrm>
        <a:off x="1357552" y="502"/>
        <a:ext cx="6414847" cy="1175370"/>
      </dsp:txXfrm>
    </dsp:sp>
    <dsp:sp modelId="{AD13C511-8C96-42BD-9D4E-16999BEE2019}">
      <dsp:nvSpPr>
        <dsp:cNvPr id="0" name=""/>
        <dsp:cNvSpPr/>
      </dsp:nvSpPr>
      <dsp:spPr>
        <a:xfrm>
          <a:off x="0" y="1469714"/>
          <a:ext cx="7772400" cy="1175370"/>
        </a:xfrm>
        <a:prstGeom prst="roundRect">
          <a:avLst>
            <a:gd name="adj" fmla="val 10000"/>
          </a:avLst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87305-6C38-49D3-9372-4CC0EB58FFA0}">
      <dsp:nvSpPr>
        <dsp:cNvPr id="0" name=""/>
        <dsp:cNvSpPr/>
      </dsp:nvSpPr>
      <dsp:spPr>
        <a:xfrm>
          <a:off x="355549" y="1734173"/>
          <a:ext cx="646453" cy="6464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18947-D7C0-4AA9-8A49-EAE261264971}">
      <dsp:nvSpPr>
        <dsp:cNvPr id="0" name=""/>
        <dsp:cNvSpPr/>
      </dsp:nvSpPr>
      <dsp:spPr>
        <a:xfrm>
          <a:off x="1357552" y="1469714"/>
          <a:ext cx="6414847" cy="117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93" tIns="124393" rIns="124393" bIns="124393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FFFF"/>
              </a:solidFill>
              <a:latin typeface="Arial"/>
              <a:cs typeface="Arial"/>
            </a:rPr>
            <a:t>Can be powerful because they happen often and tend to be focused on a particular topic</a:t>
          </a:r>
        </a:p>
      </dsp:txBody>
      <dsp:txXfrm>
        <a:off x="1357552" y="1469714"/>
        <a:ext cx="6414847" cy="1175370"/>
      </dsp:txXfrm>
    </dsp:sp>
    <dsp:sp modelId="{EEDE9AE6-B3FD-4CC8-8B89-6BAC9171F83A}">
      <dsp:nvSpPr>
        <dsp:cNvPr id="0" name=""/>
        <dsp:cNvSpPr/>
      </dsp:nvSpPr>
      <dsp:spPr>
        <a:xfrm>
          <a:off x="0" y="2938927"/>
          <a:ext cx="7772400" cy="1175370"/>
        </a:xfrm>
        <a:prstGeom prst="roundRect">
          <a:avLst>
            <a:gd name="adj" fmla="val 10000"/>
          </a:avLst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E5E28-3B79-4018-9B29-DBD91B04B802}">
      <dsp:nvSpPr>
        <dsp:cNvPr id="0" name=""/>
        <dsp:cNvSpPr/>
      </dsp:nvSpPr>
      <dsp:spPr>
        <a:xfrm>
          <a:off x="355549" y="3203385"/>
          <a:ext cx="646453" cy="6464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5C1E1-7AD0-41C0-BB4E-E5E5DEABBE16}">
      <dsp:nvSpPr>
        <dsp:cNvPr id="0" name=""/>
        <dsp:cNvSpPr/>
      </dsp:nvSpPr>
      <dsp:spPr>
        <a:xfrm>
          <a:off x="1357552" y="2938927"/>
          <a:ext cx="6414847" cy="117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93" tIns="124393" rIns="124393" bIns="124393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FFFF"/>
              </a:solidFill>
              <a:latin typeface="Arial"/>
              <a:cs typeface="Arial"/>
            </a:rPr>
            <a:t>Must have a mechanism to solicit / receive information (feed to relevant committee, use regular solicitation reminders) </a:t>
          </a:r>
        </a:p>
      </dsp:txBody>
      <dsp:txXfrm>
        <a:off x="1357552" y="2938927"/>
        <a:ext cx="6414847" cy="117537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21CC5-33AB-45A4-8CAF-E92B2655DE1F}">
      <dsp:nvSpPr>
        <dsp:cNvPr id="0" name=""/>
        <dsp:cNvSpPr/>
      </dsp:nvSpPr>
      <dsp:spPr>
        <a:xfrm>
          <a:off x="118221" y="709974"/>
          <a:ext cx="997668" cy="997668"/>
        </a:xfrm>
        <a:prstGeom prst="ellipse">
          <a:avLst/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3C76-82F1-4FB9-B36A-08A2EBB15A6F}">
      <dsp:nvSpPr>
        <dsp:cNvPr id="0" name=""/>
        <dsp:cNvSpPr/>
      </dsp:nvSpPr>
      <dsp:spPr>
        <a:xfrm>
          <a:off x="327732" y="919484"/>
          <a:ext cx="578647" cy="5786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C4608A-0772-4427-B4F4-415F1D2600D2}">
      <dsp:nvSpPr>
        <dsp:cNvPr id="0" name=""/>
        <dsp:cNvSpPr/>
      </dsp:nvSpPr>
      <dsp:spPr>
        <a:xfrm>
          <a:off x="1329675" y="709974"/>
          <a:ext cx="2351646" cy="99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/>
              <a:ea typeface="MS Pゴシック"/>
              <a:cs typeface="Arial"/>
            </a:rPr>
            <a:t>Online survey</a:t>
          </a:r>
          <a:r>
            <a:rPr lang="en-US" sz="1700" kern="1200" dirty="0">
              <a:latin typeface="Arial"/>
              <a:cs typeface="Arial"/>
            </a:rPr>
            <a:t> invitations sent out in </a:t>
          </a:r>
          <a:r>
            <a:rPr lang="en-US" sz="1700" kern="1200" dirty="0">
              <a:latin typeface="Arial"/>
              <a:ea typeface="MS Pゴシック"/>
              <a:cs typeface="Arial"/>
            </a:rPr>
            <a:t>fall </a:t>
          </a:r>
          <a:r>
            <a:rPr lang="en-US" sz="1700" kern="1200" dirty="0">
              <a:latin typeface="Arial"/>
              <a:cs typeface="Arial"/>
            </a:rPr>
            <a:t>to list of recent alumni</a:t>
          </a:r>
        </a:p>
      </dsp:txBody>
      <dsp:txXfrm>
        <a:off x="1329675" y="709974"/>
        <a:ext cx="2351646" cy="997668"/>
      </dsp:txXfrm>
    </dsp:sp>
    <dsp:sp modelId="{6C55E8A0-7D49-4D56-978A-1B874340FA18}">
      <dsp:nvSpPr>
        <dsp:cNvPr id="0" name=""/>
        <dsp:cNvSpPr/>
      </dsp:nvSpPr>
      <dsp:spPr>
        <a:xfrm>
          <a:off x="4091078" y="709974"/>
          <a:ext cx="997668" cy="997668"/>
        </a:xfrm>
        <a:prstGeom prst="ellipse">
          <a:avLst/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41972-9F50-46BF-8ACF-FE2CB595CE56}">
      <dsp:nvSpPr>
        <dsp:cNvPr id="0" name=""/>
        <dsp:cNvSpPr/>
      </dsp:nvSpPr>
      <dsp:spPr>
        <a:xfrm>
          <a:off x="4300588" y="919484"/>
          <a:ext cx="578647" cy="5786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3A776-13D3-422F-979F-936949F8E4F4}">
      <dsp:nvSpPr>
        <dsp:cNvPr id="0" name=""/>
        <dsp:cNvSpPr/>
      </dsp:nvSpPr>
      <dsp:spPr>
        <a:xfrm>
          <a:off x="5302532" y="709974"/>
          <a:ext cx="2351646" cy="99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/>
              <a:cs typeface="Arial"/>
            </a:rPr>
            <a:t>Survey covers a range of content related to multiple sections of the self-study</a:t>
          </a:r>
        </a:p>
      </dsp:txBody>
      <dsp:txXfrm>
        <a:off x="5302532" y="709974"/>
        <a:ext cx="2351646" cy="997668"/>
      </dsp:txXfrm>
    </dsp:sp>
    <dsp:sp modelId="{81B1AA98-9EE8-489B-A379-F743D8A620AE}">
      <dsp:nvSpPr>
        <dsp:cNvPr id="0" name=""/>
        <dsp:cNvSpPr/>
      </dsp:nvSpPr>
      <dsp:spPr>
        <a:xfrm>
          <a:off x="118221" y="2407158"/>
          <a:ext cx="997668" cy="997668"/>
        </a:xfrm>
        <a:prstGeom prst="ellipse">
          <a:avLst/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F9154-D4A3-4339-84E9-D037DB89ED4F}">
      <dsp:nvSpPr>
        <dsp:cNvPr id="0" name=""/>
        <dsp:cNvSpPr/>
      </dsp:nvSpPr>
      <dsp:spPr>
        <a:xfrm>
          <a:off x="327732" y="2616668"/>
          <a:ext cx="578647" cy="5786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C4C0A-484A-48AF-B011-9B2551BD2718}">
      <dsp:nvSpPr>
        <dsp:cNvPr id="0" name=""/>
        <dsp:cNvSpPr/>
      </dsp:nvSpPr>
      <dsp:spPr>
        <a:xfrm>
          <a:off x="1329675" y="2407158"/>
          <a:ext cx="2351646" cy="99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/>
              <a:cs typeface="Arial"/>
            </a:rPr>
            <a:t>Requires updated contact information</a:t>
          </a:r>
        </a:p>
      </dsp:txBody>
      <dsp:txXfrm>
        <a:off x="1329675" y="2407158"/>
        <a:ext cx="2351646" cy="997668"/>
      </dsp:txXfrm>
    </dsp:sp>
    <dsp:sp modelId="{CC3A0BA6-9B5D-4935-A4A4-386568EDC46F}">
      <dsp:nvSpPr>
        <dsp:cNvPr id="0" name=""/>
        <dsp:cNvSpPr/>
      </dsp:nvSpPr>
      <dsp:spPr>
        <a:xfrm>
          <a:off x="4091078" y="2407158"/>
          <a:ext cx="997668" cy="997668"/>
        </a:xfrm>
        <a:prstGeom prst="ellipse">
          <a:avLst/>
        </a:prstGeom>
        <a:solidFill>
          <a:srgbClr val="003E7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01C6C-AF0F-4090-AB6B-5911838C7156}">
      <dsp:nvSpPr>
        <dsp:cNvPr id="0" name=""/>
        <dsp:cNvSpPr/>
      </dsp:nvSpPr>
      <dsp:spPr>
        <a:xfrm>
          <a:off x="4300588" y="2616668"/>
          <a:ext cx="578647" cy="5786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9E7F4-5DD8-48A4-8863-D12962DCD79F}">
      <dsp:nvSpPr>
        <dsp:cNvPr id="0" name=""/>
        <dsp:cNvSpPr/>
      </dsp:nvSpPr>
      <dsp:spPr>
        <a:xfrm>
          <a:off x="5302532" y="2407158"/>
          <a:ext cx="2351646" cy="99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/>
              <a:cs typeface="Arial"/>
            </a:rPr>
            <a:t>Completion rates are always a challenge</a:t>
          </a:r>
          <a:r>
            <a:rPr lang="en-US" sz="1700" kern="1200" dirty="0">
              <a:latin typeface="Arial"/>
              <a:ea typeface="MS Pゴシック"/>
              <a:cs typeface="Arial"/>
            </a:rPr>
            <a:t>, </a:t>
          </a:r>
          <a:r>
            <a:rPr lang="en-US" sz="1700" kern="1200" dirty="0">
              <a:latin typeface="Arial"/>
              <a:cs typeface="Arial"/>
            </a:rPr>
            <a:t>so</a:t>
          </a:r>
          <a:r>
            <a:rPr lang="en-US" sz="1700" kern="1200" dirty="0">
              <a:latin typeface="Arial"/>
              <a:ea typeface="MS Pゴシック"/>
              <a:cs typeface="Arial"/>
            </a:rPr>
            <a:t> (a) </a:t>
          </a:r>
          <a:r>
            <a:rPr lang="en-US" sz="1700" kern="1200" dirty="0">
              <a:latin typeface="Arial"/>
              <a:cs typeface="Arial"/>
            </a:rPr>
            <a:t>resend invitations and …</a:t>
          </a:r>
          <a:r>
            <a:rPr lang="en-US" sz="1700" kern="1200" dirty="0">
              <a:latin typeface="Arial"/>
              <a:ea typeface="MS Pゴシック"/>
              <a:cs typeface="Arial"/>
            </a:rPr>
            <a:t> (b) ... </a:t>
          </a:r>
        </a:p>
      </dsp:txBody>
      <dsp:txXfrm>
        <a:off x="5302532" y="2407158"/>
        <a:ext cx="2351646" cy="9976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D6ED4-CF67-45B8-9C24-2B7F6E37E3A4}">
      <dsp:nvSpPr>
        <dsp:cNvPr id="0" name=""/>
        <dsp:cNvSpPr/>
      </dsp:nvSpPr>
      <dsp:spPr>
        <a:xfrm>
          <a:off x="0" y="0"/>
          <a:ext cx="6606540" cy="1851660"/>
        </a:xfrm>
        <a:prstGeom prst="roundRect">
          <a:avLst>
            <a:gd name="adj" fmla="val 10000"/>
          </a:avLst>
        </a:prstGeom>
        <a:solidFill>
          <a:srgbClr val="003E7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ea typeface="MS Pゴシック"/>
              <a:cs typeface="Arial"/>
            </a:rPr>
            <a:t>Program Director follow-up</a:t>
          </a:r>
          <a:r>
            <a:rPr lang="en-US" sz="2800" kern="1200" dirty="0">
              <a:latin typeface="Arial"/>
              <a:cs typeface="Arial"/>
            </a:rPr>
            <a:t> in January</a:t>
          </a:r>
          <a:r>
            <a:rPr lang="en-US" sz="2800" kern="1200" dirty="0">
              <a:latin typeface="Arial"/>
              <a:ea typeface="MS Pゴシック"/>
              <a:cs typeface="Arial"/>
            </a:rPr>
            <a:t> </a:t>
          </a:r>
          <a:r>
            <a:rPr lang="en-US" sz="2800" kern="1200" dirty="0">
              <a:latin typeface="Arial"/>
              <a:cs typeface="Arial"/>
            </a:rPr>
            <a:t>/</a:t>
          </a:r>
          <a:r>
            <a:rPr lang="en-US" sz="2800" kern="1200" dirty="0">
              <a:latin typeface="Arial"/>
              <a:ea typeface="MS Pゴシック"/>
              <a:cs typeface="Arial"/>
            </a:rPr>
            <a:t> </a:t>
          </a:r>
          <a:r>
            <a:rPr lang="en-US" sz="2800" kern="1200" dirty="0">
              <a:latin typeface="Arial"/>
              <a:cs typeface="Arial"/>
            </a:rPr>
            <a:t>February with a subset </a:t>
          </a:r>
          <a:r>
            <a:rPr lang="en-US" sz="2800" kern="1200" dirty="0">
              <a:latin typeface="Arial"/>
              <a:ea typeface="MS Pゴシック"/>
              <a:cs typeface="Arial"/>
            </a:rPr>
            <a:t>of names and</a:t>
          </a:r>
          <a:r>
            <a:rPr lang="en-US" sz="2800" kern="1200" dirty="0">
              <a:latin typeface="Arial"/>
              <a:cs typeface="Arial"/>
            </a:rPr>
            <a:t> invites for live, structured interview</a:t>
          </a:r>
        </a:p>
      </dsp:txBody>
      <dsp:txXfrm>
        <a:off x="54233" y="54233"/>
        <a:ext cx="4692705" cy="1743194"/>
      </dsp:txXfrm>
    </dsp:sp>
    <dsp:sp modelId="{DFA9AAB3-81F1-437A-A954-ED84253081CD}">
      <dsp:nvSpPr>
        <dsp:cNvPr id="0" name=""/>
        <dsp:cNvSpPr/>
      </dsp:nvSpPr>
      <dsp:spPr>
        <a:xfrm>
          <a:off x="1165859" y="2263140"/>
          <a:ext cx="6606540" cy="1851660"/>
        </a:xfrm>
        <a:prstGeom prst="roundRect">
          <a:avLst>
            <a:gd name="adj" fmla="val 10000"/>
          </a:avLst>
        </a:prstGeom>
        <a:solidFill>
          <a:srgbClr val="003E7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ea typeface="MS Pゴシック"/>
              <a:cs typeface="Arial"/>
            </a:rPr>
            <a:t>Use a script</a:t>
          </a:r>
          <a:r>
            <a:rPr lang="en-US" sz="2800" kern="1200" dirty="0">
              <a:latin typeface="Arial"/>
              <a:cs typeface="Arial"/>
            </a:rPr>
            <a:t>…</a:t>
          </a:r>
        </a:p>
      </dsp:txBody>
      <dsp:txXfrm>
        <a:off x="1220092" y="2317373"/>
        <a:ext cx="4128635" cy="1743194"/>
      </dsp:txXfrm>
    </dsp:sp>
    <dsp:sp modelId="{5D8BBD5F-D175-44A7-9B13-EC4216F82AEE}">
      <dsp:nvSpPr>
        <dsp:cNvPr id="0" name=""/>
        <dsp:cNvSpPr/>
      </dsp:nvSpPr>
      <dsp:spPr>
        <a:xfrm>
          <a:off x="5402961" y="1455610"/>
          <a:ext cx="1203579" cy="1203579"/>
        </a:xfrm>
        <a:prstGeom prst="downArrow">
          <a:avLst>
            <a:gd name="adj1" fmla="val 55000"/>
            <a:gd name="adj2" fmla="val 45000"/>
          </a:avLst>
        </a:prstGeom>
        <a:solidFill>
          <a:srgbClr val="FFC000"/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673766" y="1455610"/>
        <a:ext cx="661969" cy="90569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A71D1-4FCD-427D-AB6E-7742FEFCC894}">
      <dsp:nvSpPr>
        <dsp:cNvPr id="0" name=""/>
        <dsp:cNvSpPr/>
      </dsp:nvSpPr>
      <dsp:spPr>
        <a:xfrm>
          <a:off x="0" y="160920"/>
          <a:ext cx="7772400" cy="926639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/>
              <a:cs typeface="Arial"/>
            </a:rPr>
            <a:t>In January PD solicits from faculty recent informal stakeholder interactions</a:t>
          </a:r>
        </a:p>
      </dsp:txBody>
      <dsp:txXfrm>
        <a:off x="45235" y="206155"/>
        <a:ext cx="7681930" cy="836169"/>
      </dsp:txXfrm>
    </dsp:sp>
    <dsp:sp modelId="{EE0D9F87-202D-4EC1-A0B1-05ACB76B4B77}">
      <dsp:nvSpPr>
        <dsp:cNvPr id="0" name=""/>
        <dsp:cNvSpPr/>
      </dsp:nvSpPr>
      <dsp:spPr>
        <a:xfrm>
          <a:off x="0" y="1156680"/>
          <a:ext cx="7772400" cy="926639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/>
              <a:cs typeface="Arial"/>
            </a:rPr>
            <a:t>PD conducts interview with a selection of potential MPH employers or related public health professionals</a:t>
          </a:r>
          <a:r>
            <a:rPr lang="en-US" sz="2400" kern="1200" dirty="0">
              <a:latin typeface="Arial"/>
              <a:ea typeface="MS Pゴシック"/>
              <a:cs typeface="Arial"/>
            </a:rPr>
            <a:t> </a:t>
          </a:r>
          <a:endParaRPr lang="en-US" sz="2400" kern="1200" dirty="0">
            <a:latin typeface="Arial"/>
            <a:cs typeface="Arial"/>
          </a:endParaRPr>
        </a:p>
      </dsp:txBody>
      <dsp:txXfrm>
        <a:off x="45235" y="1201915"/>
        <a:ext cx="7681930" cy="836169"/>
      </dsp:txXfrm>
    </dsp:sp>
    <dsp:sp modelId="{8B44A7D9-6C64-4096-AD81-CD0A6F486B81}">
      <dsp:nvSpPr>
        <dsp:cNvPr id="0" name=""/>
        <dsp:cNvSpPr/>
      </dsp:nvSpPr>
      <dsp:spPr>
        <a:xfrm>
          <a:off x="0" y="2083320"/>
          <a:ext cx="777240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"/>
              <a:ea typeface="MS Pゴシック"/>
              <a:cs typeface="Arial"/>
            </a:rPr>
            <a:t>Local</a:t>
          </a:r>
          <a:r>
            <a:rPr lang="en-US" sz="1900" kern="1200" dirty="0">
              <a:latin typeface="Arial"/>
              <a:cs typeface="Arial"/>
            </a:rPr>
            <a:t> public health service providers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"/>
              <a:ea typeface="MS Pゴシック"/>
              <a:cs typeface="Arial"/>
            </a:rPr>
            <a:t>Regional</a:t>
          </a:r>
          <a:r>
            <a:rPr lang="en-US" sz="1900" kern="1200" dirty="0">
              <a:latin typeface="Arial"/>
              <a:cs typeface="Arial"/>
            </a:rPr>
            <a:t> planners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"/>
              <a:cs typeface="Arial"/>
            </a:rPr>
            <a:t>National organization </a:t>
          </a:r>
          <a:r>
            <a:rPr lang="en-US" sz="1900" kern="1200" dirty="0">
              <a:latin typeface="Arial"/>
              <a:ea typeface="MS Pゴシック"/>
              <a:cs typeface="Arial"/>
            </a:rPr>
            <a:t>representatives </a:t>
          </a:r>
          <a:endParaRPr lang="en-US" sz="1900" kern="1200" dirty="0">
            <a:latin typeface="Arial"/>
            <a:cs typeface="Arial"/>
          </a:endParaRPr>
        </a:p>
      </dsp:txBody>
      <dsp:txXfrm>
        <a:off x="0" y="2083320"/>
        <a:ext cx="7772400" cy="943920"/>
      </dsp:txXfrm>
    </dsp:sp>
    <dsp:sp modelId="{F93A3CF5-F409-4EA5-86A4-4CA6D72FD5B3}">
      <dsp:nvSpPr>
        <dsp:cNvPr id="0" name=""/>
        <dsp:cNvSpPr/>
      </dsp:nvSpPr>
      <dsp:spPr>
        <a:xfrm>
          <a:off x="0" y="3027240"/>
          <a:ext cx="7772400" cy="926639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/>
              <a:cs typeface="Arial"/>
            </a:rPr>
            <a:t>Interviews focus on perceptions of MPH training effectiveness and trends for the field</a:t>
          </a:r>
          <a:r>
            <a:rPr lang="en-US" sz="2400" kern="1200" dirty="0">
              <a:latin typeface="Arial"/>
              <a:ea typeface="MS Pゴシック"/>
              <a:cs typeface="Arial"/>
            </a:rPr>
            <a:t> </a:t>
          </a:r>
          <a:endParaRPr lang="en-US" sz="2400" kern="1200" dirty="0">
            <a:latin typeface="Arial"/>
            <a:cs typeface="Arial"/>
          </a:endParaRPr>
        </a:p>
      </dsp:txBody>
      <dsp:txXfrm>
        <a:off x="45235" y="3072475"/>
        <a:ext cx="7681930" cy="83616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C036B-D123-4B92-A8C9-D1A00DD2666E}">
      <dsp:nvSpPr>
        <dsp:cNvPr id="0" name=""/>
        <dsp:cNvSpPr/>
      </dsp:nvSpPr>
      <dsp:spPr>
        <a:xfrm>
          <a:off x="0" y="147626"/>
          <a:ext cx="5111749" cy="1081080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ea typeface="MS Pゴシック"/>
              <a:cs typeface="Arial"/>
            </a:rPr>
            <a:t>Build on strengths relative to size of program   </a:t>
          </a:r>
        </a:p>
      </dsp:txBody>
      <dsp:txXfrm>
        <a:off x="52774" y="200400"/>
        <a:ext cx="5006201" cy="975532"/>
      </dsp:txXfrm>
    </dsp:sp>
    <dsp:sp modelId="{5DC6059E-9C73-4549-BA89-CFE8F3DB172A}">
      <dsp:nvSpPr>
        <dsp:cNvPr id="0" name=""/>
        <dsp:cNvSpPr/>
      </dsp:nvSpPr>
      <dsp:spPr>
        <a:xfrm>
          <a:off x="0" y="1309346"/>
          <a:ext cx="5111749" cy="1081080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Arial"/>
            </a:rPr>
            <a:t>Have a clear process and a schedule of events</a:t>
          </a:r>
          <a:endParaRPr lang="en-US" sz="2800" kern="1200" dirty="0"/>
        </a:p>
      </dsp:txBody>
      <dsp:txXfrm>
        <a:off x="52774" y="1362120"/>
        <a:ext cx="5006201" cy="975532"/>
      </dsp:txXfrm>
    </dsp:sp>
    <dsp:sp modelId="{6C9C45AE-53C2-4020-A92E-20B410B4DD42}">
      <dsp:nvSpPr>
        <dsp:cNvPr id="0" name=""/>
        <dsp:cNvSpPr/>
      </dsp:nvSpPr>
      <dsp:spPr>
        <a:xfrm>
          <a:off x="0" y="2471066"/>
          <a:ext cx="5111749" cy="1081080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Arial"/>
            </a:rPr>
            <a:t>Build your </a:t>
          </a:r>
          <a:r>
            <a:rPr lang="en-US" sz="2800" i="1" kern="1200" dirty="0">
              <a:latin typeface="Arial"/>
              <a:cs typeface="Arial"/>
            </a:rPr>
            <a:t>process </a:t>
          </a:r>
          <a:r>
            <a:rPr lang="en-US" sz="2800" kern="1200" dirty="0">
              <a:latin typeface="Arial"/>
              <a:cs typeface="Arial"/>
            </a:rPr>
            <a:t>within </a:t>
          </a:r>
          <a:r>
            <a:rPr lang="en-US" sz="2800" kern="1200" dirty="0">
              <a:latin typeface="Arial"/>
              <a:ea typeface="MS Pゴシック"/>
              <a:cs typeface="Arial"/>
            </a:rPr>
            <a:t>an explicit </a:t>
          </a:r>
          <a:r>
            <a:rPr lang="en-US" sz="2800" kern="1200" dirty="0">
              <a:latin typeface="Arial"/>
              <a:cs typeface="Arial"/>
            </a:rPr>
            <a:t>feedback </a:t>
          </a:r>
          <a:r>
            <a:rPr lang="en-US" sz="2800" kern="1200" dirty="0">
              <a:latin typeface="Arial"/>
              <a:ea typeface="MS Pゴシック"/>
              <a:cs typeface="Arial"/>
            </a:rPr>
            <a:t>loop</a:t>
          </a:r>
        </a:p>
      </dsp:txBody>
      <dsp:txXfrm>
        <a:off x="52774" y="2523840"/>
        <a:ext cx="5006201" cy="975532"/>
      </dsp:txXfrm>
    </dsp:sp>
    <dsp:sp modelId="{54BB8D60-D59B-47A7-9448-0475CF578257}">
      <dsp:nvSpPr>
        <dsp:cNvPr id="0" name=""/>
        <dsp:cNvSpPr/>
      </dsp:nvSpPr>
      <dsp:spPr>
        <a:xfrm>
          <a:off x="0" y="3552146"/>
          <a:ext cx="5111749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298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Arial"/>
              <a:ea typeface="MS Pゴシック"/>
              <a:cs typeface="Arial"/>
            </a:rPr>
            <a:t>Review your </a:t>
          </a:r>
          <a:r>
            <a:rPr lang="en-US" sz="2200" i="1" kern="1200" dirty="0">
              <a:latin typeface="Arial"/>
              <a:ea typeface="MS Pゴシック"/>
              <a:cs typeface="Arial"/>
            </a:rPr>
            <a:t>process</a:t>
          </a:r>
          <a:r>
            <a:rPr lang="en-US" sz="2200" kern="1200" dirty="0">
              <a:latin typeface="Arial"/>
              <a:ea typeface="MS Pゴシック"/>
              <a:cs typeface="Arial"/>
            </a:rPr>
            <a:t> 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Arial"/>
              <a:ea typeface="MS Pゴシック"/>
              <a:cs typeface="Arial"/>
            </a:rPr>
            <a:t>Fix what did not work</a:t>
          </a:r>
          <a:endParaRPr lang="en-US" sz="2200" kern="1200" dirty="0">
            <a:latin typeface="Times New Roman"/>
            <a:ea typeface="MS Pゴシック"/>
            <a:cs typeface="Times New Roman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Arial"/>
              <a:ea typeface="MS Pゴシック"/>
              <a:cs typeface="Arial"/>
            </a:rPr>
            <a:t>Incorporate feedback and new ideas</a:t>
          </a:r>
          <a:endParaRPr lang="en-US" sz="2200" kern="1200" dirty="0">
            <a:latin typeface="Times New Roman"/>
            <a:ea typeface="MS Pゴシック"/>
            <a:cs typeface="Times New Roman"/>
          </a:endParaRPr>
        </a:p>
      </dsp:txBody>
      <dsp:txXfrm>
        <a:off x="0" y="3552146"/>
        <a:ext cx="5111749" cy="1072260"/>
      </dsp:txXfrm>
    </dsp:sp>
    <dsp:sp modelId="{22AAFE0D-D1A7-4057-8F10-7A59A252526D}">
      <dsp:nvSpPr>
        <dsp:cNvPr id="0" name=""/>
        <dsp:cNvSpPr/>
      </dsp:nvSpPr>
      <dsp:spPr>
        <a:xfrm>
          <a:off x="0" y="4624406"/>
          <a:ext cx="5111749" cy="1081080"/>
        </a:xfrm>
        <a:prstGeom prst="roundRect">
          <a:avLst/>
        </a:prstGeom>
        <a:solidFill>
          <a:srgbClr val="003E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ea typeface="MS Pゴシック"/>
              <a:cs typeface="Arial"/>
            </a:rPr>
            <a:t>Questions</a:t>
          </a:r>
          <a:r>
            <a:rPr lang="en-US" sz="2800" kern="1200" dirty="0">
              <a:latin typeface="Arial"/>
              <a:cs typeface="Arial"/>
            </a:rPr>
            <a:t>?</a:t>
          </a:r>
          <a:endParaRPr lang="en-US" sz="2800" kern="1200" dirty="0"/>
        </a:p>
      </dsp:txBody>
      <dsp:txXfrm>
        <a:off x="52774" y="4677180"/>
        <a:ext cx="5006201" cy="975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69F66-88C7-4FC4-85A5-01B6FEC02533}">
      <dsp:nvSpPr>
        <dsp:cNvPr id="0" name=""/>
        <dsp:cNvSpPr/>
      </dsp:nvSpPr>
      <dsp:spPr>
        <a:xfrm>
          <a:off x="152610" y="614129"/>
          <a:ext cx="3613298" cy="1129155"/>
        </a:xfrm>
        <a:prstGeom prst="rect">
          <a:avLst/>
        </a:prstGeom>
        <a:solidFill>
          <a:schemeClr val="bg1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481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Outline of relevant CEPH criteria and </a:t>
          </a:r>
          <a:r>
            <a:rPr lang="en-US" sz="2300" kern="1200"/>
            <a:t>common challenges</a:t>
          </a:r>
          <a:endParaRPr lang="en-US" sz="2300" kern="1200" dirty="0"/>
        </a:p>
      </dsp:txBody>
      <dsp:txXfrm>
        <a:off x="152610" y="614129"/>
        <a:ext cx="3613298" cy="1129155"/>
      </dsp:txXfrm>
    </dsp:sp>
    <dsp:sp modelId="{D644E398-D0A2-484A-8174-F3CF495EEEDA}">
      <dsp:nvSpPr>
        <dsp:cNvPr id="0" name=""/>
        <dsp:cNvSpPr/>
      </dsp:nvSpPr>
      <dsp:spPr>
        <a:xfrm>
          <a:off x="2056" y="451028"/>
          <a:ext cx="790409" cy="11856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F7B3B-AA72-4408-AA5B-9BB3890986FA}">
      <dsp:nvSpPr>
        <dsp:cNvPr id="0" name=""/>
        <dsp:cNvSpPr/>
      </dsp:nvSpPr>
      <dsp:spPr>
        <a:xfrm>
          <a:off x="4093015" y="614129"/>
          <a:ext cx="3613298" cy="1129155"/>
        </a:xfrm>
        <a:prstGeom prst="rect">
          <a:avLst/>
        </a:prstGeom>
        <a:solidFill>
          <a:schemeClr val="bg1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481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Panelists</a:t>
          </a:r>
        </a:p>
      </dsp:txBody>
      <dsp:txXfrm>
        <a:off x="4093015" y="614129"/>
        <a:ext cx="3613298" cy="1129155"/>
      </dsp:txXfrm>
    </dsp:sp>
    <dsp:sp modelId="{83B9E7F1-8FDD-4219-8769-A22439F09797}">
      <dsp:nvSpPr>
        <dsp:cNvPr id="0" name=""/>
        <dsp:cNvSpPr/>
      </dsp:nvSpPr>
      <dsp:spPr>
        <a:xfrm>
          <a:off x="3942461" y="451028"/>
          <a:ext cx="790409" cy="118561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83B84-9FBC-4F04-8ACF-330594435412}">
      <dsp:nvSpPr>
        <dsp:cNvPr id="0" name=""/>
        <dsp:cNvSpPr/>
      </dsp:nvSpPr>
      <dsp:spPr>
        <a:xfrm>
          <a:off x="2122813" y="2035611"/>
          <a:ext cx="3613298" cy="1129155"/>
        </a:xfrm>
        <a:prstGeom prst="rect">
          <a:avLst/>
        </a:prstGeom>
        <a:solidFill>
          <a:schemeClr val="bg1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481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Q&amp;A session</a:t>
          </a:r>
        </a:p>
      </dsp:txBody>
      <dsp:txXfrm>
        <a:off x="2122813" y="2035611"/>
        <a:ext cx="3613298" cy="1129155"/>
      </dsp:txXfrm>
    </dsp:sp>
    <dsp:sp modelId="{F0A87F41-09AD-451B-97AC-E0B90F9AE80D}">
      <dsp:nvSpPr>
        <dsp:cNvPr id="0" name=""/>
        <dsp:cNvSpPr/>
      </dsp:nvSpPr>
      <dsp:spPr>
        <a:xfrm>
          <a:off x="1972258" y="1872510"/>
          <a:ext cx="790409" cy="118561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B7138-068E-41EA-8133-EE5AA5EE9D81}">
      <dsp:nvSpPr>
        <dsp:cNvPr id="0" name=""/>
        <dsp:cNvSpPr/>
      </dsp:nvSpPr>
      <dsp:spPr>
        <a:xfrm>
          <a:off x="0" y="19130"/>
          <a:ext cx="5418806" cy="56277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Criteria asks school/program to:</a:t>
          </a:r>
        </a:p>
      </dsp:txBody>
      <dsp:txXfrm>
        <a:off x="27472" y="46602"/>
        <a:ext cx="5363862" cy="507826"/>
      </dsp:txXfrm>
    </dsp:sp>
    <dsp:sp modelId="{64B54064-D22A-4955-8A1C-B73382A88238}">
      <dsp:nvSpPr>
        <dsp:cNvPr id="0" name=""/>
        <dsp:cNvSpPr/>
      </dsp:nvSpPr>
      <dsp:spPr>
        <a:xfrm>
          <a:off x="0" y="581900"/>
          <a:ext cx="5418806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4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collect and analyze data </a:t>
          </a:r>
          <a:r>
            <a:rPr lang="en-US" sz="2000" b="0" kern="1200" dirty="0"/>
            <a:t>on graduates’ employment or enrollment in further education post-graduation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choose methods that are explicitly designed to </a:t>
          </a:r>
          <a:r>
            <a:rPr lang="en-US" sz="2000" b="1" kern="1200" dirty="0"/>
            <a:t>minimize</a:t>
          </a:r>
          <a:r>
            <a:rPr lang="en-US" sz="2000" b="0" kern="1200" dirty="0"/>
            <a:t> the number of students with </a:t>
          </a:r>
          <a:r>
            <a:rPr lang="en-US" sz="2000" b="1" kern="1200" dirty="0"/>
            <a:t>unknown outcomes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achieve </a:t>
          </a:r>
          <a:r>
            <a:rPr lang="en-US" sz="2000" b="1" kern="1200" dirty="0"/>
            <a:t>rates of 80% or greater </a:t>
          </a:r>
          <a:r>
            <a:rPr lang="en-US" sz="2000" b="0" kern="1200" dirty="0"/>
            <a:t>employment or enrollment in further education</a:t>
          </a:r>
          <a:endParaRPr lang="en-US" sz="2000" kern="1200" dirty="0"/>
        </a:p>
      </dsp:txBody>
      <dsp:txXfrm>
        <a:off x="0" y="581900"/>
        <a:ext cx="5418806" cy="2583360"/>
      </dsp:txXfrm>
    </dsp:sp>
    <dsp:sp modelId="{79A98309-DDDA-4C10-B38F-18FFFE47A7A0}">
      <dsp:nvSpPr>
        <dsp:cNvPr id="0" name=""/>
        <dsp:cNvSpPr/>
      </dsp:nvSpPr>
      <dsp:spPr>
        <a:xfrm>
          <a:off x="0" y="3165260"/>
          <a:ext cx="5418806" cy="56277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Most common challenge:</a:t>
          </a:r>
        </a:p>
      </dsp:txBody>
      <dsp:txXfrm>
        <a:off x="27472" y="3192732"/>
        <a:ext cx="5363862" cy="507826"/>
      </dsp:txXfrm>
    </dsp:sp>
    <dsp:sp modelId="{A6397DE8-7DAD-4979-81B1-42444E95A8BF}">
      <dsp:nvSpPr>
        <dsp:cNvPr id="0" name=""/>
        <dsp:cNvSpPr/>
      </dsp:nvSpPr>
      <dsp:spPr>
        <a:xfrm>
          <a:off x="0" y="3728030"/>
          <a:ext cx="5418806" cy="605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4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High unknowns / methods not designed to reduce unknowns</a:t>
          </a:r>
          <a:endParaRPr lang="en-US" sz="2000" kern="1200" dirty="0"/>
        </a:p>
      </dsp:txBody>
      <dsp:txXfrm>
        <a:off x="0" y="3728030"/>
        <a:ext cx="5418806" cy="605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1E573-0C79-4E76-8FA4-07B19146DD32}">
      <dsp:nvSpPr>
        <dsp:cNvPr id="0" name=""/>
        <dsp:cNvSpPr/>
      </dsp:nvSpPr>
      <dsp:spPr>
        <a:xfrm>
          <a:off x="0" y="196592"/>
          <a:ext cx="8280549" cy="5651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Criteria asks school/program to:</a:t>
          </a:r>
        </a:p>
      </dsp:txBody>
      <dsp:txXfrm>
        <a:off x="27586" y="224178"/>
        <a:ext cx="8225377" cy="509937"/>
      </dsp:txXfrm>
    </dsp:sp>
    <dsp:sp modelId="{72ABC32D-BAB2-4955-8C0E-5EC429A1BA76}">
      <dsp:nvSpPr>
        <dsp:cNvPr id="0" name=""/>
        <dsp:cNvSpPr/>
      </dsp:nvSpPr>
      <dsp:spPr>
        <a:xfrm>
          <a:off x="0" y="761702"/>
          <a:ext cx="8280549" cy="2043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0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Collect information on </a:t>
          </a:r>
          <a:r>
            <a:rPr lang="en-US" sz="1600" b="1" kern="1200" dirty="0"/>
            <a:t>alumni perceptions of their preparation </a:t>
          </a:r>
          <a:r>
            <a:rPr lang="en-US" sz="1600" b="0" kern="1200" dirty="0"/>
            <a:t>for the workforce.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Data collection </a:t>
          </a:r>
          <a:r>
            <a:rPr lang="en-US" sz="1600" b="1" kern="1200" dirty="0"/>
            <a:t>must elicit information </a:t>
          </a:r>
          <a:r>
            <a:rPr lang="en-US" sz="1600" b="0" kern="1200" dirty="0"/>
            <a:t>on: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what skills are most </a:t>
          </a:r>
          <a:r>
            <a:rPr lang="en-US" sz="1600" b="1" kern="1200" dirty="0"/>
            <a:t>useful and applicable </a:t>
          </a:r>
          <a:r>
            <a:rPr lang="en-US" sz="1600" b="0" kern="1200" dirty="0"/>
            <a:t>in post-graduation destinations; 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areas in which graduates feel </a:t>
          </a:r>
          <a:r>
            <a:rPr lang="en-US" sz="1600" b="1" kern="1200" dirty="0"/>
            <a:t>well prepared</a:t>
          </a:r>
          <a:r>
            <a:rPr lang="en-US" sz="1600" b="0" kern="1200" dirty="0"/>
            <a:t>; 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and areas in which they would have benefitted from </a:t>
          </a:r>
          <a:r>
            <a:rPr lang="en-US" sz="1600" b="1" kern="1200" dirty="0"/>
            <a:t>more training </a:t>
          </a:r>
          <a:r>
            <a:rPr lang="en-US" sz="1600" b="0" kern="1200" dirty="0"/>
            <a:t>or preparation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Define qualitative and/or quantitative methods designed to provide </a:t>
          </a:r>
          <a:r>
            <a:rPr lang="en-US" sz="1600" b="1" kern="1200" dirty="0"/>
            <a:t>useful information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Documents and regularly examine methodology, making revisions as necessary, to ensure useful data. </a:t>
          </a:r>
          <a:endParaRPr lang="en-US" sz="1600" kern="1200" dirty="0"/>
        </a:p>
      </dsp:txBody>
      <dsp:txXfrm>
        <a:off x="0" y="761702"/>
        <a:ext cx="8280549" cy="2043090"/>
      </dsp:txXfrm>
    </dsp:sp>
    <dsp:sp modelId="{A660A037-74D0-45B6-8019-1F7511CF4C86}">
      <dsp:nvSpPr>
        <dsp:cNvPr id="0" name=""/>
        <dsp:cNvSpPr/>
      </dsp:nvSpPr>
      <dsp:spPr>
        <a:xfrm>
          <a:off x="0" y="2804791"/>
          <a:ext cx="8280549" cy="5651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Most common challenge:</a:t>
          </a:r>
        </a:p>
      </dsp:txBody>
      <dsp:txXfrm>
        <a:off x="27586" y="2832377"/>
        <a:ext cx="8225377" cy="509937"/>
      </dsp:txXfrm>
    </dsp:sp>
    <dsp:sp modelId="{9DAB5BED-819F-4A0C-AC2C-1497EA7E4EA8}">
      <dsp:nvSpPr>
        <dsp:cNvPr id="0" name=""/>
        <dsp:cNvSpPr/>
      </dsp:nvSpPr>
      <dsp:spPr>
        <a:xfrm>
          <a:off x="0" y="3369901"/>
          <a:ext cx="8280549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0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Doesn’t generate useful information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Relies on survey with low response rate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Asks the wrong questions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Overly reliant on one method</a:t>
          </a:r>
          <a:endParaRPr lang="en-US" sz="1600" kern="1200" dirty="0"/>
        </a:p>
      </dsp:txBody>
      <dsp:txXfrm>
        <a:off x="0" y="3369901"/>
        <a:ext cx="8280549" cy="1043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DF41C-2CDC-41AF-8F0C-F0786CE644B2}">
      <dsp:nvSpPr>
        <dsp:cNvPr id="0" name=""/>
        <dsp:cNvSpPr/>
      </dsp:nvSpPr>
      <dsp:spPr>
        <a:xfrm>
          <a:off x="0" y="369340"/>
          <a:ext cx="5621823" cy="291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316" tIns="520700" rIns="4363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u="none" kern="1200" dirty="0">
              <a:latin typeface="+mn-lt"/>
              <a:ea typeface="+mn-ea"/>
              <a:cs typeface="Times New Roman" panose="02020603050405020304" pitchFamily="18" charset="0"/>
            </a:rPr>
            <a:t>engage</a:t>
          </a:r>
          <a:r>
            <a:rPr lang="en-US" sz="1600" b="0" u="none" kern="1200" dirty="0">
              <a:latin typeface="+mn-lt"/>
              <a:ea typeface="+mn-ea"/>
              <a:cs typeface="Times New Roman" panose="02020603050405020304" pitchFamily="18" charset="0"/>
            </a:rPr>
            <a:t> community stakeholders, alumni, employers, and other relevant community partners. </a:t>
          </a:r>
          <a:endParaRPr lang="en-US" sz="1600" b="0" u="none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>
              <a:latin typeface="+mn-lt"/>
              <a:ea typeface="+mn-ea"/>
              <a:cs typeface="Times New Roman" panose="02020603050405020304" pitchFamily="18" charset="0"/>
            </a:rPr>
            <a:t>ensure that stakeholders </a:t>
          </a:r>
          <a:r>
            <a:rPr lang="en-US" sz="1600" b="1" u="none" kern="1200" dirty="0">
              <a:latin typeface="+mn-lt"/>
              <a:ea typeface="+mn-ea"/>
              <a:cs typeface="Times New Roman" panose="02020603050405020304" pitchFamily="18" charset="0"/>
            </a:rPr>
            <a:t>provide regular feedback </a:t>
          </a:r>
          <a:r>
            <a:rPr lang="en-US" sz="1600" b="0" u="none" kern="1200" dirty="0">
              <a:latin typeface="+mn-lt"/>
              <a:ea typeface="+mn-ea"/>
              <a:cs typeface="Times New Roman" panose="02020603050405020304" pitchFamily="18" charset="0"/>
            </a:rPr>
            <a:t>on its student outcomes, curriculum, and overall planning processes</a:t>
          </a:r>
          <a:endParaRPr lang="en-US" sz="1600" b="0" u="none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>
              <a:latin typeface="+mn-lt"/>
              <a:ea typeface="+mn-ea"/>
              <a:cs typeface="Times New Roman" panose="02020603050405020304" pitchFamily="18" charset="0"/>
            </a:rPr>
            <a:t>define qualitative and/or quantitative methods designed to provide </a:t>
          </a:r>
          <a:r>
            <a:rPr lang="en-US" sz="1600" b="1" u="none" kern="1200" dirty="0">
              <a:latin typeface="+mn-lt"/>
              <a:ea typeface="+mn-ea"/>
              <a:cs typeface="Times New Roman" panose="02020603050405020304" pitchFamily="18" charset="0"/>
            </a:rPr>
            <a:t>useful information</a:t>
          </a:r>
          <a:endParaRPr lang="en-US" sz="1600" b="1" u="none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>
              <a:latin typeface="+mn-lt"/>
              <a:ea typeface="+mn-ea"/>
              <a:cs typeface="Times New Roman" panose="02020603050405020304" pitchFamily="18" charset="0"/>
            </a:rPr>
            <a:t>gather useful information from </a:t>
          </a:r>
          <a:r>
            <a:rPr lang="en-US" sz="1600" b="1" u="none" kern="1200" dirty="0">
              <a:latin typeface="+mn-lt"/>
              <a:ea typeface="+mn-ea"/>
              <a:cs typeface="Times New Roman" panose="02020603050405020304" pitchFamily="18" charset="0"/>
            </a:rPr>
            <a:t>employers</a:t>
          </a:r>
          <a:r>
            <a:rPr lang="en-US" sz="1600" b="0" u="none" kern="1200" dirty="0">
              <a:latin typeface="+mn-lt"/>
              <a:ea typeface="+mn-ea"/>
              <a:cs typeface="Times New Roman" panose="02020603050405020304" pitchFamily="18" charset="0"/>
            </a:rPr>
            <a:t> of graduates to assess student outcomes and the curriculum</a:t>
          </a:r>
          <a:endParaRPr lang="en-US" sz="1600" b="0" u="none" kern="1200" dirty="0">
            <a:latin typeface="+mn-lt"/>
          </a:endParaRPr>
        </a:p>
      </dsp:txBody>
      <dsp:txXfrm>
        <a:off x="0" y="369340"/>
        <a:ext cx="5621823" cy="2913750"/>
      </dsp:txXfrm>
    </dsp:sp>
    <dsp:sp modelId="{6D73E992-ED77-4115-95E9-A1CD7B2E98EC}">
      <dsp:nvSpPr>
        <dsp:cNvPr id="0" name=""/>
        <dsp:cNvSpPr/>
      </dsp:nvSpPr>
      <dsp:spPr>
        <a:xfrm>
          <a:off x="281091" y="340"/>
          <a:ext cx="3935276" cy="738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744" tIns="0" rIns="1487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u="none" kern="1200" dirty="0">
              <a:latin typeface="+mn-lt"/>
            </a:rPr>
            <a:t>Criteria asks school/program to:</a:t>
          </a:r>
        </a:p>
      </dsp:txBody>
      <dsp:txXfrm>
        <a:off x="317117" y="36366"/>
        <a:ext cx="3863224" cy="665948"/>
      </dsp:txXfrm>
    </dsp:sp>
    <dsp:sp modelId="{8C4B5DE0-0F84-4C00-BD0E-EB957CB424DD}">
      <dsp:nvSpPr>
        <dsp:cNvPr id="0" name=""/>
        <dsp:cNvSpPr/>
      </dsp:nvSpPr>
      <dsp:spPr>
        <a:xfrm>
          <a:off x="0" y="3787090"/>
          <a:ext cx="5621823" cy="133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316" tIns="520700" rIns="4363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>
              <a:latin typeface="+mn-lt"/>
            </a:rPr>
            <a:t>stakeholders not adequately engaged, or not engaged consistently (e.g.,  Advisory Board lapses)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>
              <a:latin typeface="+mn-lt"/>
            </a:rPr>
            <a:t>no useful data from employers</a:t>
          </a:r>
        </a:p>
      </dsp:txBody>
      <dsp:txXfrm>
        <a:off x="0" y="3787090"/>
        <a:ext cx="5621823" cy="1338750"/>
      </dsp:txXfrm>
    </dsp:sp>
    <dsp:sp modelId="{A9B1994A-96B3-4120-BA7E-EC8FA6C47786}">
      <dsp:nvSpPr>
        <dsp:cNvPr id="0" name=""/>
        <dsp:cNvSpPr/>
      </dsp:nvSpPr>
      <dsp:spPr>
        <a:xfrm>
          <a:off x="281091" y="3418090"/>
          <a:ext cx="3935276" cy="738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744" tIns="0" rIns="1487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u="none" kern="1200" dirty="0">
              <a:latin typeface="+mn-lt"/>
            </a:rPr>
            <a:t>Most common challenges:</a:t>
          </a:r>
        </a:p>
      </dsp:txBody>
      <dsp:txXfrm>
        <a:off x="317117" y="3454116"/>
        <a:ext cx="3863224" cy="6659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175D4-83BA-4F17-B232-ABF7A3F4CA44}">
      <dsp:nvSpPr>
        <dsp:cNvPr id="0" name=""/>
        <dsp:cNvSpPr/>
      </dsp:nvSpPr>
      <dsp:spPr>
        <a:xfrm>
          <a:off x="0" y="15230"/>
          <a:ext cx="7989888" cy="7300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Criteria asks programs to collect information on:</a:t>
          </a:r>
        </a:p>
      </dsp:txBody>
      <dsp:txXfrm>
        <a:off x="35640" y="50870"/>
        <a:ext cx="7918608" cy="658800"/>
      </dsp:txXfrm>
    </dsp:sp>
    <dsp:sp modelId="{EF791A26-7E4C-4CA6-9FC1-FDAB6EE71C60}">
      <dsp:nvSpPr>
        <dsp:cNvPr id="0" name=""/>
        <dsp:cNvSpPr/>
      </dsp:nvSpPr>
      <dsp:spPr>
        <a:xfrm>
          <a:off x="0" y="745310"/>
          <a:ext cx="7989888" cy="1695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67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i="0" kern="1200" baseline="0" dirty="0"/>
            <a:t>alignment of the curriculum </a:t>
          </a:r>
          <a:r>
            <a:rPr lang="en-US" sz="1800" b="0" i="0" kern="1200" baseline="0" dirty="0"/>
            <a:t>with workforce needs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i="0" kern="1200" baseline="0" dirty="0"/>
            <a:t>preparation of graduates </a:t>
          </a:r>
          <a:r>
            <a:rPr lang="en-US" sz="1800" b="0" i="0" kern="1200" baseline="0" dirty="0"/>
            <a:t>for the workforce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i="0" kern="1200" baseline="0" dirty="0"/>
            <a:t>alumni perceptions </a:t>
          </a:r>
          <a:r>
            <a:rPr lang="en-US" sz="1800" b="0" i="0" kern="1200" baseline="0" dirty="0"/>
            <a:t>of readiness and preparation for the workforce and/or further education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Data collected from both alumni and relevant community stakeholders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Schedule</a:t>
          </a:r>
          <a:r>
            <a:rPr lang="en-US" sz="1800" b="0" kern="1200" dirty="0"/>
            <a:t> for reviewing data</a:t>
          </a:r>
          <a:endParaRPr lang="en-US" sz="1800" kern="1200" dirty="0"/>
        </a:p>
      </dsp:txBody>
      <dsp:txXfrm>
        <a:off x="0" y="745310"/>
        <a:ext cx="7989888" cy="1695330"/>
      </dsp:txXfrm>
    </dsp:sp>
    <dsp:sp modelId="{2817BADC-E146-480B-AE74-1FD45AF7E704}">
      <dsp:nvSpPr>
        <dsp:cNvPr id="0" name=""/>
        <dsp:cNvSpPr/>
      </dsp:nvSpPr>
      <dsp:spPr>
        <a:xfrm>
          <a:off x="0" y="2440640"/>
          <a:ext cx="7989888" cy="7300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Most common challenges:</a:t>
          </a:r>
        </a:p>
      </dsp:txBody>
      <dsp:txXfrm>
        <a:off x="35640" y="2476280"/>
        <a:ext cx="7918608" cy="658800"/>
      </dsp:txXfrm>
    </dsp:sp>
    <dsp:sp modelId="{A9815551-DCEB-4158-8F63-4F243DF5B58C}">
      <dsp:nvSpPr>
        <dsp:cNvPr id="0" name=""/>
        <dsp:cNvSpPr/>
      </dsp:nvSpPr>
      <dsp:spPr>
        <a:xfrm>
          <a:off x="0" y="3170720"/>
          <a:ext cx="7989888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67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Lack of data from employer perspective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Alumni data aren’t useful or informative</a:t>
          </a:r>
        </a:p>
      </dsp:txBody>
      <dsp:txXfrm>
        <a:off x="0" y="3170720"/>
        <a:ext cx="7989888" cy="645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6FEF5-9F81-4D34-A9FB-793CB834FB69}">
      <dsp:nvSpPr>
        <dsp:cNvPr id="0" name=""/>
        <dsp:cNvSpPr/>
      </dsp:nvSpPr>
      <dsp:spPr>
        <a:xfrm>
          <a:off x="1515233" y="804"/>
          <a:ext cx="1544062" cy="15440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41589-CD84-4E57-8653-A3A6D75051A9}">
      <dsp:nvSpPr>
        <dsp:cNvPr id="0" name=""/>
        <dsp:cNvSpPr/>
      </dsp:nvSpPr>
      <dsp:spPr>
        <a:xfrm>
          <a:off x="1844296" y="329867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3B23E-CDFF-4411-90A3-723F9C238163}">
      <dsp:nvSpPr>
        <dsp:cNvPr id="0" name=""/>
        <dsp:cNvSpPr/>
      </dsp:nvSpPr>
      <dsp:spPr>
        <a:xfrm>
          <a:off x="1021640" y="2025805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Individual networks</a:t>
          </a:r>
        </a:p>
      </dsp:txBody>
      <dsp:txXfrm>
        <a:off x="1021640" y="2025805"/>
        <a:ext cx="2531250" cy="720000"/>
      </dsp:txXfrm>
    </dsp:sp>
    <dsp:sp modelId="{F41BFF7A-DE5F-47F1-A6C5-8DA2F6AB5D89}">
      <dsp:nvSpPr>
        <dsp:cNvPr id="0" name=""/>
        <dsp:cNvSpPr/>
      </dsp:nvSpPr>
      <dsp:spPr>
        <a:xfrm>
          <a:off x="4489452" y="804"/>
          <a:ext cx="1544062" cy="15440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4BCD2-F968-49CE-8D09-76A6041AC3F5}">
      <dsp:nvSpPr>
        <dsp:cNvPr id="0" name=""/>
        <dsp:cNvSpPr/>
      </dsp:nvSpPr>
      <dsp:spPr>
        <a:xfrm>
          <a:off x="4818515" y="329867"/>
          <a:ext cx="885937" cy="88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21416-8886-4CB6-AB94-F7EEB3DCC306}">
      <dsp:nvSpPr>
        <dsp:cNvPr id="0" name=""/>
        <dsp:cNvSpPr/>
      </dsp:nvSpPr>
      <dsp:spPr>
        <a:xfrm>
          <a:off x="3995858" y="2025805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Alumni network</a:t>
          </a:r>
        </a:p>
      </dsp:txBody>
      <dsp:txXfrm>
        <a:off x="3995858" y="2025805"/>
        <a:ext cx="253125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8198" y="0"/>
          <a:ext cx="2290599" cy="6871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008" tIns="181008" rIns="181008" bIns="181008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spc="150" baseline="0" dirty="0">
              <a:solidFill>
                <a:schemeClr val="tx1"/>
              </a:solidFill>
              <a:latin typeface="+mj-lt"/>
              <a:ea typeface="+mj-ea"/>
              <a:cs typeface="+mj-cs"/>
            </a:rPr>
            <a:t>Students</a:t>
          </a:r>
        </a:p>
      </dsp:txBody>
      <dsp:txXfrm>
        <a:off x="8198" y="0"/>
        <a:ext cx="2290599" cy="687179"/>
      </dsp:txXfrm>
    </dsp:sp>
    <dsp:sp modelId="{22359DD7-1BFB-4900-BAE6-6084F2F57988}">
      <dsp:nvSpPr>
        <dsp:cNvPr id="0" name=""/>
        <dsp:cNvSpPr/>
      </dsp:nvSpPr>
      <dsp:spPr>
        <a:xfrm>
          <a:off x="8198" y="687179"/>
          <a:ext cx="2290599" cy="34525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260" tIns="226260" rIns="226260" bIns="22626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Invite students at various levels of matriculation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Questions focus on curriculum and development experiences, program structure and support, and challenges/opportunities for improvement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spc="50" baseline="0" dirty="0">
            <a:latin typeface="+mn-lt"/>
          </a:endParaRPr>
        </a:p>
      </dsp:txBody>
      <dsp:txXfrm>
        <a:off x="8198" y="687179"/>
        <a:ext cx="2290599" cy="3452565"/>
      </dsp:txXfrm>
    </dsp:sp>
    <dsp:sp modelId="{C4F84DEA-2002-4D32-8E80-70EEE05E345A}">
      <dsp:nvSpPr>
        <dsp:cNvPr id="0" name=""/>
        <dsp:cNvSpPr/>
      </dsp:nvSpPr>
      <dsp:spPr>
        <a:xfrm>
          <a:off x="2406692" y="0"/>
          <a:ext cx="2290599" cy="6871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008" tIns="181008" rIns="181008" bIns="18100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Stakeholders</a:t>
          </a: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 </a:t>
          </a:r>
        </a:p>
      </dsp:txBody>
      <dsp:txXfrm>
        <a:off x="2406692" y="0"/>
        <a:ext cx="2290599" cy="687179"/>
      </dsp:txXfrm>
    </dsp:sp>
    <dsp:sp modelId="{4FEB85EB-D046-4CDB-8A62-BBCE260C4490}">
      <dsp:nvSpPr>
        <dsp:cNvPr id="0" name=""/>
        <dsp:cNvSpPr/>
      </dsp:nvSpPr>
      <dsp:spPr>
        <a:xfrm>
          <a:off x="2406692" y="687179"/>
          <a:ext cx="2290599" cy="34525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260" tIns="226260" rIns="226260" bIns="22626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Invite a</a:t>
          </a:r>
          <a:r>
            <a:rPr lang="en-US" sz="1600" kern="1200" dirty="0"/>
            <a:t>lumni, employers, recruiters, and hiring managers</a:t>
          </a:r>
          <a:endParaRPr lang="en-US" sz="1600" kern="1200" spc="50" baseline="0" dirty="0">
            <a:latin typeface="+mn-lt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Questions focus on degree impact on career journey, program improvement, alumni </a:t>
          </a:r>
          <a:r>
            <a:rPr lang="en-US" sz="1600" b="0" i="0" kern="1200" dirty="0"/>
            <a:t>engagement, and emerging field competencies</a:t>
          </a:r>
          <a:endParaRPr lang="en-US" sz="1600" kern="1200" spc="50" baseline="0" dirty="0">
            <a:latin typeface="+mn-lt"/>
          </a:endParaRPr>
        </a:p>
      </dsp:txBody>
      <dsp:txXfrm>
        <a:off x="2406692" y="687179"/>
        <a:ext cx="2290599" cy="3452565"/>
      </dsp:txXfrm>
    </dsp:sp>
    <dsp:sp modelId="{49B7F8FA-D256-41EF-9327-52A3551D9A60}">
      <dsp:nvSpPr>
        <dsp:cNvPr id="0" name=""/>
        <dsp:cNvSpPr/>
      </dsp:nvSpPr>
      <dsp:spPr>
        <a:xfrm>
          <a:off x="4805186" y="0"/>
          <a:ext cx="2290599" cy="6871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008" tIns="181008" rIns="181008" bIns="1810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Practitioners</a:t>
          </a: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 </a:t>
          </a:r>
        </a:p>
      </dsp:txBody>
      <dsp:txXfrm>
        <a:off x="4805186" y="0"/>
        <a:ext cx="2290599" cy="687179"/>
      </dsp:txXfrm>
    </dsp:sp>
    <dsp:sp modelId="{6B5FE59C-B471-448A-AA7A-B526DCC4D4CA}">
      <dsp:nvSpPr>
        <dsp:cNvPr id="0" name=""/>
        <dsp:cNvSpPr/>
      </dsp:nvSpPr>
      <dsp:spPr>
        <a:xfrm>
          <a:off x="4805186" y="687179"/>
          <a:ext cx="2290599" cy="34525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260" tIns="226260" rIns="226260" bIns="22626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Bembo" panose="02020502050201020203" pitchFamily="18" charset="0"/>
              <a:ea typeface="+mn-ea"/>
              <a:cs typeface="+mn-cs"/>
            </a:rPr>
            <a:t>Invite part-time lectures &amp; practitioners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Questions focus on teaching and workload, program structure and support, </a:t>
          </a:r>
          <a:r>
            <a:rPr lang="en-US" sz="1600" b="0" i="0" kern="1200" dirty="0"/>
            <a:t>professional development, suggestions for improvement</a:t>
          </a:r>
          <a:r>
            <a:rPr lang="en-US" sz="1600" kern="1200" spc="50" baseline="0" dirty="0">
              <a:latin typeface="+mn-lt"/>
            </a:rPr>
            <a:t> </a:t>
          </a:r>
          <a:endParaRPr lang="en-US" sz="1600" kern="1200" spc="5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Bembo" panose="02020502050201020203" pitchFamily="18" charset="0"/>
            <a:ea typeface="+mn-ea"/>
            <a:cs typeface="+mn-cs"/>
          </a:endParaRPr>
        </a:p>
      </dsp:txBody>
      <dsp:txXfrm>
        <a:off x="4805186" y="687179"/>
        <a:ext cx="2290599" cy="34525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3572" y="296641"/>
          <a:ext cx="2305906" cy="6917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218" tIns="182218" rIns="182218" bIns="182218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kern="1200" spc="150" baseline="0" dirty="0">
              <a:solidFill>
                <a:schemeClr val="tx1"/>
              </a:solidFill>
              <a:latin typeface="+mj-lt"/>
              <a:ea typeface="+mj-ea"/>
              <a:cs typeface="+mj-cs"/>
            </a:rPr>
            <a:t>First Destination Survey</a:t>
          </a:r>
        </a:p>
      </dsp:txBody>
      <dsp:txXfrm>
        <a:off x="3572" y="296641"/>
        <a:ext cx="2305906" cy="691771"/>
      </dsp:txXfrm>
    </dsp:sp>
    <dsp:sp modelId="{22359DD7-1BFB-4900-BAE6-6084F2F57988}">
      <dsp:nvSpPr>
        <dsp:cNvPr id="0" name=""/>
        <dsp:cNvSpPr/>
      </dsp:nvSpPr>
      <dsp:spPr>
        <a:xfrm>
          <a:off x="3572" y="988413"/>
          <a:ext cx="2305906" cy="28873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2" tIns="227772" rIns="227772" bIns="227772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Given to alumni within six months of graduation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Questions focus on </a:t>
          </a:r>
          <a:r>
            <a:rPr lang="en-US" sz="1600" b="0" i="0" kern="1200" dirty="0"/>
            <a:t>employment status, including job title, industry, salary, and location, and further education plans </a:t>
          </a:r>
          <a:endParaRPr lang="en-US" sz="1600" kern="1200" spc="50" baseline="0" dirty="0">
            <a:latin typeface="+mn-lt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spc="50" baseline="0" dirty="0">
            <a:latin typeface="+mn-lt"/>
          </a:endParaRPr>
        </a:p>
      </dsp:txBody>
      <dsp:txXfrm>
        <a:off x="3572" y="988413"/>
        <a:ext cx="2305906" cy="2887347"/>
      </dsp:txXfrm>
    </dsp:sp>
    <dsp:sp modelId="{C4F84DEA-2002-4D32-8E80-70EEE05E345A}">
      <dsp:nvSpPr>
        <dsp:cNvPr id="0" name=""/>
        <dsp:cNvSpPr/>
      </dsp:nvSpPr>
      <dsp:spPr>
        <a:xfrm>
          <a:off x="2417373" y="296641"/>
          <a:ext cx="2305906" cy="6917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218" tIns="182218" rIns="182218" bIns="18221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Alumni Survey</a:t>
          </a:r>
          <a:r>
            <a:rPr lang="en-US" sz="1800" b="1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 </a:t>
          </a:r>
        </a:p>
      </dsp:txBody>
      <dsp:txXfrm>
        <a:off x="2417373" y="296641"/>
        <a:ext cx="2305906" cy="691771"/>
      </dsp:txXfrm>
    </dsp:sp>
    <dsp:sp modelId="{4FEB85EB-D046-4CDB-8A62-BBCE260C4490}">
      <dsp:nvSpPr>
        <dsp:cNvPr id="0" name=""/>
        <dsp:cNvSpPr/>
      </dsp:nvSpPr>
      <dsp:spPr>
        <a:xfrm>
          <a:off x="2417373" y="988413"/>
          <a:ext cx="2305906" cy="28873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2" tIns="227772" rIns="227772" bIns="227772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Given to alumni every 3 years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Questions focus on </a:t>
          </a:r>
          <a:r>
            <a:rPr lang="en-US" sz="1600" b="0" i="0" kern="1200" dirty="0"/>
            <a:t>employment status, further education plans, skills and experiences gained, and alumni engagement</a:t>
          </a:r>
          <a:endParaRPr lang="en-US" sz="1600" kern="1200" spc="50" baseline="0" dirty="0">
            <a:latin typeface="+mn-lt"/>
          </a:endParaRPr>
        </a:p>
      </dsp:txBody>
      <dsp:txXfrm>
        <a:off x="2417373" y="988413"/>
        <a:ext cx="2305906" cy="2887347"/>
      </dsp:txXfrm>
    </dsp:sp>
    <dsp:sp modelId="{49B7F8FA-D256-41EF-9327-52A3551D9A60}">
      <dsp:nvSpPr>
        <dsp:cNvPr id="0" name=""/>
        <dsp:cNvSpPr/>
      </dsp:nvSpPr>
      <dsp:spPr>
        <a:xfrm>
          <a:off x="4831174" y="296641"/>
          <a:ext cx="2305906" cy="6917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218" tIns="182218" rIns="182218" bIns="18221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150" baseline="0" dirty="0">
              <a:solidFill>
                <a:prstClr val="black"/>
              </a:solidFill>
              <a:latin typeface="Bembo" panose="02020502050201020203" pitchFamily="18" charset="0"/>
              <a:ea typeface="+mn-ea"/>
              <a:cs typeface="+mn-cs"/>
            </a:rPr>
            <a:t>Preceptor Survey</a:t>
          </a:r>
          <a:endParaRPr lang="en-US" sz="1800" b="1" kern="1200" spc="150" baseline="0" dirty="0">
            <a:solidFill>
              <a:prstClr val="black"/>
            </a:solidFill>
            <a:latin typeface="Tenorite"/>
            <a:ea typeface="+mn-ea"/>
            <a:cs typeface="+mn-cs"/>
          </a:endParaRPr>
        </a:p>
      </dsp:txBody>
      <dsp:txXfrm>
        <a:off x="4831174" y="296641"/>
        <a:ext cx="2305906" cy="691771"/>
      </dsp:txXfrm>
    </dsp:sp>
    <dsp:sp modelId="{6B5FE59C-B471-448A-AA7A-B526DCC4D4CA}">
      <dsp:nvSpPr>
        <dsp:cNvPr id="0" name=""/>
        <dsp:cNvSpPr/>
      </dsp:nvSpPr>
      <dsp:spPr>
        <a:xfrm>
          <a:off x="4831174" y="988413"/>
          <a:ext cx="2305906" cy="28873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2" tIns="227772" rIns="227772" bIns="227772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Bembo" panose="02020502050201020203" pitchFamily="18" charset="0"/>
              <a:ea typeface="+mn-ea"/>
              <a:cs typeface="+mn-cs"/>
            </a:rPr>
            <a:t>Given to part-time lectures &amp; practitioners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50" baseline="0" dirty="0">
              <a:latin typeface="+mn-lt"/>
            </a:rPr>
            <a:t>Questions focus on experiences with the program and our students</a:t>
          </a:r>
          <a:endParaRPr lang="en-US" sz="1600" kern="1200" spc="5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Bembo" panose="02020502050201020203" pitchFamily="18" charset="0"/>
            <a:ea typeface="+mn-ea"/>
            <a:cs typeface="+mn-cs"/>
          </a:endParaRPr>
        </a:p>
      </dsp:txBody>
      <dsp:txXfrm>
        <a:off x="4831174" y="988413"/>
        <a:ext cx="2305906" cy="2887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0T19:56:4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3T22:32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57B6F-1258-4A71-8995-02D3ADF7461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E2C82-B256-4A2D-8B7B-5FC77B42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85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80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938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5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1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64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18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248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09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1ED-52F7-4C08-B369-F8F741BCB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2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E2C82-B256-4A2D-8B7B-5FC77B42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69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9B2A4-2618-4D1B-B88C-977CA35FB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ゴシック"/>
                <a:cs typeface="MS P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ゴシック"/>
              <a:cs typeface="MS Pゴシック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MS Pゴシック"/>
            </a:endParaRPr>
          </a:p>
        </p:txBody>
      </p:sp>
      <p:sp>
        <p:nvSpPr>
          <p:cNvPr id="56325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ゴシック"/>
              <a:cs typeface="MS P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7349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012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97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MS Pゴシック" pitchFamily="-92" charset="-128"/>
              <a:cs typeface="MS P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17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38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2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43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195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8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A9459-D52F-48C8-8CF1-899A4280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01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E2C82-B256-4A2D-8B7B-5FC77B42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85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9BE4E-5C6C-4D48-AB43-ADBE00933C0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81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7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73313-F2C6-AB42-8AC1-E172BAE541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3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73313-F2C6-AB42-8AC1-E172BAE541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5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73313-F2C6-AB42-8AC1-E172BAE541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73313-F2C6-AB42-8AC1-E172BAE541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9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8092" y="3421626"/>
            <a:ext cx="8240108" cy="25367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2" y="3085765"/>
            <a:ext cx="8240108" cy="1504844"/>
          </a:xfrm>
          <a:effectLst/>
        </p:spPr>
        <p:txBody>
          <a:bodyPr anchor="b">
            <a:normAutofit/>
          </a:bodyPr>
          <a:lstStyle>
            <a:lvl1pPr>
              <a:defRPr sz="4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92" y="4590611"/>
            <a:ext cx="824010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00" y="1228542"/>
            <a:ext cx="5926765" cy="10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4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8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5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1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6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7709" y="1104900"/>
            <a:ext cx="6282386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1029" y="4442386"/>
            <a:ext cx="4555746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i="0" spc="12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5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7548884" y="5120561"/>
            <a:ext cx="2647667" cy="273844"/>
          </a:xfrm>
        </p:spPr>
        <p:txBody>
          <a:bodyPr/>
          <a:lstStyle/>
          <a:p>
            <a:fld id="{5D340FED-6E95-4177-A7EF-CD303B9E611D}" type="datetime4">
              <a:rPr lang="en-US" smtClean="0"/>
              <a:t>April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7492382" y="1453817"/>
            <a:ext cx="277049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8513" y="3136393"/>
            <a:ext cx="409433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07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85" y="1709738"/>
            <a:ext cx="6815831" cy="343852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9385" y="5148262"/>
            <a:ext cx="6633392" cy="113823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03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158" y="1825625"/>
            <a:ext cx="3355217" cy="4460875"/>
          </a:xfrm>
        </p:spPr>
        <p:txBody>
          <a:bodyPr/>
          <a:lstStyle>
            <a:lvl2pPr marL="205740" indent="0">
              <a:buFontTx/>
              <a:buNone/>
              <a:defRPr/>
            </a:lvl2pPr>
            <a:lvl3pPr marL="377190">
              <a:defRPr/>
            </a:lvl3pPr>
            <a:lvl4pPr marL="411480" indent="0">
              <a:buFontTx/>
              <a:buNone/>
              <a:defRPr/>
            </a:lvl4pPr>
            <a:lvl5pPr marL="54864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3406" y="1825625"/>
            <a:ext cx="3762707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21,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44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672" y="1835219"/>
            <a:ext cx="3339704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 i="0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671" y="2717801"/>
            <a:ext cx="3339704" cy="3559452"/>
          </a:xfrm>
        </p:spPr>
        <p:txBody>
          <a:bodyPr/>
          <a:lstStyle>
            <a:lvl2pPr marL="205740" indent="0">
              <a:buFontTx/>
              <a:buNone/>
              <a:defRPr/>
            </a:lvl2pPr>
            <a:lvl3pPr marL="411480">
              <a:defRPr/>
            </a:lvl3pPr>
            <a:lvl4pPr marL="445770" indent="0">
              <a:buFontTx/>
              <a:buNone/>
              <a:defRPr/>
            </a:lvl4pPr>
            <a:lvl5pPr marL="6172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3406" y="1835219"/>
            <a:ext cx="3762707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 i="0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83406" y="2717801"/>
            <a:ext cx="3762707" cy="3559453"/>
          </a:xfrm>
        </p:spPr>
        <p:txBody>
          <a:bodyPr/>
          <a:lstStyle>
            <a:lvl2pPr marL="342900" indent="0">
              <a:buNone/>
              <a:defRPr/>
            </a:lvl2pPr>
            <a:lvl3pPr marL="411480">
              <a:defRPr/>
            </a:lvl3pPr>
            <a:lvl4pPr marL="445770" indent="0">
              <a:buFontTx/>
              <a:buNone/>
              <a:defRPr/>
            </a:lvl4pPr>
            <a:lvl5pPr marL="6172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21,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9359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21,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027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21,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228005"/>
            <a:ext cx="7989752" cy="3630795"/>
          </a:xfr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4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25" y="457201"/>
            <a:ext cx="3127766" cy="191750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228" y="457200"/>
            <a:ext cx="4171951" cy="59436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7725" y="2374709"/>
            <a:ext cx="3127766" cy="40260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21,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04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29" y="457200"/>
            <a:ext cx="2934931" cy="19288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43314" y="457200"/>
            <a:ext cx="4582716" cy="5943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529" y="2386014"/>
            <a:ext cx="2934931" cy="40147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21,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49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8159" y="1825625"/>
            <a:ext cx="7357953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130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464025"/>
            <a:ext cx="1621155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464024"/>
            <a:ext cx="5915025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1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79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8D05A-D8CD-D50E-503F-024A5473D6B0}"/>
              </a:ext>
            </a:extLst>
          </p:cNvPr>
          <p:cNvSpPr/>
          <p:nvPr userDrawn="1"/>
        </p:nvSpPr>
        <p:spPr>
          <a:xfrm>
            <a:off x="0" y="-1163"/>
            <a:ext cx="9144000" cy="61938"/>
          </a:xfrm>
          <a:prstGeom prst="rect">
            <a:avLst/>
          </a:prstGeom>
          <a:solidFill>
            <a:srgbClr val="BC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71578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62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6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71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7" y="514197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738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19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77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6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6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235F8-C3D8-48FB-B45C-8F08DF2E665B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930DD8-45E5-464E-BA80-A11480E6A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07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E4C702-A132-EEE6-CBD0-174E2836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85" y="365126"/>
            <a:ext cx="8692662" cy="1018198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911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460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772400" cy="1752600"/>
          </a:xfrm>
        </p:spPr>
        <p:txBody>
          <a:bodyPr/>
          <a:lstStyle>
            <a:lvl1pPr marL="0" indent="0" algn="ctr">
              <a:buFont typeface="Wingdings" pitchFamily="124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4318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83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959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67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4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30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9752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2208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59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9201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63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907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64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3" y="2926053"/>
            <a:ext cx="3899527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3907662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7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5600" y="5756400"/>
            <a:ext cx="1900800" cy="90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52647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3" y="5262296"/>
            <a:ext cx="3536625" cy="689514"/>
          </a:xfrm>
        </p:spPr>
        <p:txBody>
          <a:bodyPr anchor="ctr"/>
          <a:lstStyle>
            <a:lvl1pPr algn="l">
              <a:defRPr sz="2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7" y="6056938"/>
            <a:ext cx="7704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customXml" Target="../ink/ink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3" y="687476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1908952"/>
            <a:ext cx="7989752" cy="4131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6056938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2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6051462"/>
            <a:ext cx="889803" cy="3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kern="1200" cap="none" spc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6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4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8" y="0"/>
            <a:ext cx="96469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59" y="609601"/>
            <a:ext cx="7357953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159" y="1825625"/>
            <a:ext cx="7357953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50974" y="5117466"/>
            <a:ext cx="26476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spc="225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April 21,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489558" y="1453043"/>
            <a:ext cx="27704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cap="all" spc="225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0091" y="3138986"/>
            <a:ext cx="409433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9368033" y="6342652"/>
              <a:ext cx="27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61283" y="6333652"/>
                <a:ext cx="135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225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100" kern="1200" cap="all" spc="45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SzPct val="80000"/>
        <a:buFont typeface="Arial" panose="020B0604020202020204" pitchFamily="34" charset="0"/>
        <a:buChar char="•"/>
        <a:defRPr sz="1500" kern="1200" spc="38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05740" indent="0" algn="l" defTabSz="685800" rtl="0" eaLnBrk="1" latinLnBrk="0" hangingPunct="1">
        <a:lnSpc>
          <a:spcPct val="100000"/>
        </a:lnSpc>
        <a:spcBef>
          <a:spcPts val="375"/>
        </a:spcBef>
        <a:buFontTx/>
        <a:buNone/>
        <a:defRPr sz="1350" kern="1200" spc="38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454343" indent="-214313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Arial" panose="020B0604020202020204" pitchFamily="34" charset="0"/>
        <a:buChar char="•"/>
        <a:defRPr sz="1200" kern="1200" spc="38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473202" indent="0" algn="l" defTabSz="685800" rtl="0" eaLnBrk="1" latinLnBrk="0" hangingPunct="1">
        <a:lnSpc>
          <a:spcPct val="100000"/>
        </a:lnSpc>
        <a:spcBef>
          <a:spcPts val="375"/>
        </a:spcBef>
        <a:buFontTx/>
        <a:buNone/>
        <a:defRPr sz="1050" kern="1200" spc="38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617220" indent="-171450" algn="l" defTabSz="685800" rtl="0" eaLnBrk="1" latinLnBrk="0" hangingPunct="1">
        <a:lnSpc>
          <a:spcPct val="100000"/>
        </a:lnSpc>
        <a:spcBef>
          <a:spcPts val="375"/>
        </a:spcBef>
        <a:buSzPct val="80000"/>
        <a:buFont typeface="Arial" panose="020B0604020202020204" pitchFamily="34" charset="0"/>
        <a:buChar char="•"/>
        <a:defRPr sz="1050" kern="1200" spc="38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220" y="205107"/>
            <a:ext cx="8671560" cy="983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" y="1356995"/>
            <a:ext cx="86715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70E63B03-324D-2BF5-1AA4-840620BE40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" y="6473189"/>
            <a:ext cx="1419473" cy="3201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3E5B48-49FE-A472-3BDF-19A655A8BE2A}"/>
              </a:ext>
            </a:extLst>
          </p:cNvPr>
          <p:cNvSpPr/>
          <p:nvPr userDrawn="1"/>
        </p:nvSpPr>
        <p:spPr>
          <a:xfrm>
            <a:off x="1607440" y="6600732"/>
            <a:ext cx="7536559" cy="91715"/>
          </a:xfrm>
          <a:prstGeom prst="rect">
            <a:avLst/>
          </a:prstGeom>
          <a:solidFill>
            <a:srgbClr val="BC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E028B-3B29-C803-F37E-843E4B62DA4D}"/>
              </a:ext>
            </a:extLst>
          </p:cNvPr>
          <p:cNvSpPr/>
          <p:nvPr userDrawn="1"/>
        </p:nvSpPr>
        <p:spPr>
          <a:xfrm>
            <a:off x="1607440" y="6692448"/>
            <a:ext cx="7536558" cy="36576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E3D108-B844-B455-DD63-03C2E800C4E9}"/>
              </a:ext>
            </a:extLst>
          </p:cNvPr>
          <p:cNvSpPr/>
          <p:nvPr userDrawn="1"/>
        </p:nvSpPr>
        <p:spPr>
          <a:xfrm>
            <a:off x="0" y="-1163"/>
            <a:ext cx="9144000" cy="61938"/>
          </a:xfrm>
          <a:prstGeom prst="rect">
            <a:avLst/>
          </a:prstGeom>
          <a:solidFill>
            <a:srgbClr val="BC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3056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footerdark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76975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18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MS P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  <a:cs typeface="MS P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  <a:cs typeface="MS P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  <a:cs typeface="MS P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  <a:cs typeface="MS P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MS P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MS P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MS P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MS P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MS P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customXml" Target="../ink/ink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mana.kaskazi@ejb.Rutgers.edu" TargetMode="External"/><Relationship Id="rId2" Type="http://schemas.openxmlformats.org/officeDocument/2006/relationships/hyperlink" Target="mailto:amy.Abruzzi@rutgers.edu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>
          <a:xfrm>
            <a:off x="448092" y="3429000"/>
            <a:ext cx="8240108" cy="15048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/>
              <a:t>Webinar: Collecting Alumni &amp; Stakeholder Data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8092" y="5047811"/>
            <a:ext cx="8240108" cy="590321"/>
          </a:xfrm>
        </p:spPr>
        <p:txBody>
          <a:bodyPr/>
          <a:lstStyle/>
          <a:p>
            <a:pPr algn="ctr"/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408612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ference room table">
            <a:extLst>
              <a:ext uri="{FF2B5EF4-FFF2-40B4-BE49-F238E27FC236}">
                <a16:creationId xmlns:a16="http://schemas.microsoft.com/office/drawing/2014/main" id="{82D7F60C-3F87-4BD3-A816-6716C56BA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6" b="516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C50B6D-3938-4430-8F5C-697EB0F9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2324906"/>
            <a:ext cx="2559050" cy="15886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>
                <a:solidFill>
                  <a:schemeClr val="tx2"/>
                </a:solidFill>
              </a:rPr>
              <a:t>Up Next: Panelists</a:t>
            </a:r>
          </a:p>
        </p:txBody>
      </p:sp>
    </p:spTree>
    <p:extLst>
      <p:ext uri="{BB962C8B-B14F-4D97-AF65-F5344CB8AC3E}">
        <p14:creationId xmlns:p14="http://schemas.microsoft.com/office/powerpoint/2010/main" val="3421749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8533F-BC64-2F85-8B38-55CC85BFE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069" y="2236688"/>
            <a:ext cx="4078706" cy="210565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Collecting Data from Alumni, Employers and Other stakeholders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Amy Abruzzi</a:t>
            </a:r>
            <a:br>
              <a:rPr lang="en-US" dirty="0"/>
            </a:br>
            <a:r>
              <a:rPr lang="en-US" dirty="0"/>
              <a:t>Amana Kaskazi</a:t>
            </a:r>
            <a:br>
              <a:rPr lang="en-US" dirty="0"/>
            </a:br>
            <a:r>
              <a:rPr lang="en-US" dirty="0"/>
              <a:t>Rutgers University, EJ Bloustein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F639C-AEEF-FEA3-8F55-C9328F316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798" y="4506496"/>
            <a:ext cx="3809247" cy="11961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35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latin typeface="Bembo" panose="02020502050201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Thursday, April 20, 2023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latin typeface="Bembo" panose="02020502050201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2-3 PM eastern time</a:t>
            </a:r>
            <a:r>
              <a:rPr lang="en-US" sz="1600" dirty="0">
                <a:latin typeface="Bembo" panose="02020502050201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 </a:t>
            </a:r>
            <a:endParaRPr lang="en-US" sz="1600" dirty="0">
              <a:latin typeface="Bembo" panose="02020502050201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5" name="Picture 3" descr="Connected sticks shaping polygons background">
            <a:extLst>
              <a:ext uri="{FF2B5EF4-FFF2-40B4-BE49-F238E27FC236}">
                <a16:creationId xmlns:a16="http://schemas.microsoft.com/office/drawing/2014/main" id="{B3348173-6EAB-0495-41A6-5039E19CA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8" r="29311" b="2"/>
          <a:stretch/>
        </p:blipFill>
        <p:spPr>
          <a:xfrm>
            <a:off x="5712162" y="839360"/>
            <a:ext cx="3431839" cy="5169555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019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5D85-C014-A468-5C14-DAED07448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6" y="1850571"/>
            <a:ext cx="8187264" cy="4887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0" i="0" dirty="0">
                <a:solidFill>
                  <a:srgbClr val="212529"/>
                </a:solidFill>
                <a:effectLst/>
                <a:latin typeface="+mj-lt"/>
              </a:rPr>
              <a:t>Standalone Baccalaureate Program: </a:t>
            </a:r>
            <a:r>
              <a:rPr lang="en-US" sz="1600" b="1" i="0" dirty="0">
                <a:solidFill>
                  <a:srgbClr val="212529"/>
                </a:solidFill>
                <a:effectLst/>
                <a:latin typeface="+mj-lt"/>
              </a:rPr>
              <a:t>Undergraduate Public Health Program</a:t>
            </a:r>
          </a:p>
          <a:p>
            <a:pPr marL="0" indent="0">
              <a:buNone/>
            </a:pPr>
            <a:endParaRPr lang="en-US" sz="750" b="1" dirty="0">
              <a:solidFill>
                <a:srgbClr val="212529"/>
              </a:solidFill>
              <a:latin typeface="Avenir Next Condensed Medium" panose="020B0506020202020204" pitchFamily="34" charset="0"/>
            </a:endParaRPr>
          </a:p>
          <a:p>
            <a:pPr marL="0" indent="0">
              <a:buNone/>
            </a:pPr>
            <a:r>
              <a:rPr lang="en-US" sz="1600" u="sng" dirty="0"/>
              <a:t>Enrollments</a:t>
            </a:r>
            <a:r>
              <a:rPr lang="en-US" sz="1600" dirty="0"/>
              <a:t>:  As of January 2023, we have 530 declared public health majors and 175 declared public health minors. During any given semester, approximately 1800  students are in our public health courses.  </a:t>
            </a:r>
            <a:endParaRPr lang="en-US" sz="16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600" u="sng" dirty="0"/>
              <a:t>Faculty</a:t>
            </a:r>
            <a:r>
              <a:rPr lang="en-US" sz="1600" dirty="0"/>
              <a:t>:  More than 20 full-time faculty and about 40 part-time faculty support our Public Health program.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u="sng" dirty="0"/>
              <a:t>More than a dozen faculty/staff support stakeholder data collection</a:t>
            </a:r>
            <a:r>
              <a:rPr lang="en-US" sz="1600" dirty="0"/>
              <a:t>:</a:t>
            </a:r>
          </a:p>
          <a:p>
            <a:pPr marL="445770" lvl="4"/>
            <a:r>
              <a:rPr lang="en-US" sz="1600" dirty="0"/>
              <a:t>Public Health Program Leader </a:t>
            </a:r>
          </a:p>
          <a:p>
            <a:pPr marL="445770" lvl="4"/>
            <a:r>
              <a:rPr lang="en-US" sz="1600" dirty="0"/>
              <a:t>Assistant Director of Assessment and Accreditation</a:t>
            </a:r>
          </a:p>
          <a:p>
            <a:pPr marL="445770" lvl="4"/>
            <a:r>
              <a:rPr lang="en-US" sz="1600" dirty="0"/>
              <a:t>Bloustein’s Office of Academic and Student Services staff</a:t>
            </a:r>
          </a:p>
          <a:p>
            <a:pPr marL="445770" lvl="4"/>
            <a:r>
              <a:rPr lang="en-US" sz="1600" dirty="0"/>
              <a:t>Faculty teaching </a:t>
            </a:r>
            <a:r>
              <a:rPr lang="en-US" sz="1600" i="1" dirty="0"/>
              <a:t>Leadership Seminar </a:t>
            </a:r>
            <a:r>
              <a:rPr lang="en-US" sz="1600" dirty="0"/>
              <a:t>and </a:t>
            </a:r>
            <a:r>
              <a:rPr lang="en-US" sz="1600" i="1" dirty="0"/>
              <a:t>Professional Practice Internship</a:t>
            </a:r>
          </a:p>
          <a:p>
            <a:pPr marL="445770" lvl="4"/>
            <a:r>
              <a:rPr lang="en-US" sz="1600" dirty="0"/>
              <a:t>Rutgers Career Exploration and Success staff  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2A1A77E-5B19-86BA-BE65-2BA3F54FF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98" y="486116"/>
            <a:ext cx="39528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8" y="857250"/>
            <a:ext cx="964692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9368033" y="5614239"/>
              <a:ext cx="270" cy="27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1283" y="5607489"/>
                <a:ext cx="13500" cy="135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8498736" cy="1483629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99F0C-EA0D-20D8-6A09-BE2F987D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3" y="1028779"/>
            <a:ext cx="7357953" cy="912018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Part of our Larger Assessment plan for maintaining accreditation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A50AD8-FAB5-DED4-D821-82F1B8109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60" y="2577832"/>
            <a:ext cx="4054417" cy="3878580"/>
          </a:xfrm>
        </p:spPr>
        <p:txBody>
          <a:bodyPr vert="horz" lIns="68580" tIns="34290" rIns="68580" bIns="3429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GANTT chart illustrating regularly occurring activities that comprise our main assessments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u="sng" dirty="0"/>
              <a:t>Key components: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Assessment tool (e.g.: syllabus templates, exit survey, post-graduation survey, stakeholder focus groups) 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Frequency (e.g.: every semester, annual, every 3 years)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Specifies phase by month: 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effectLst/>
              </a:rPr>
              <a:t>Initiated, Collection, Analysis, Report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E0584-36DE-EE9B-8E31-4E794E41E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5" y="2939884"/>
            <a:ext cx="4998794" cy="2674355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820" y="5284298"/>
            <a:ext cx="4306181" cy="716453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7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BB0B-DD11-44C9-2AE2-B27685D8F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Identifying and engaging Stakeholders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31E7641-276E-B378-3073-D844C622A4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4658" y="2368359"/>
          <a:ext cx="8294684" cy="3400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671">
                  <a:extLst>
                    <a:ext uri="{9D8B030D-6E8A-4147-A177-3AD203B41FA5}">
                      <a16:colId xmlns:a16="http://schemas.microsoft.com/office/drawing/2014/main" val="929680201"/>
                    </a:ext>
                  </a:extLst>
                </a:gridCol>
                <a:gridCol w="2073671">
                  <a:extLst>
                    <a:ext uri="{9D8B030D-6E8A-4147-A177-3AD203B41FA5}">
                      <a16:colId xmlns:a16="http://schemas.microsoft.com/office/drawing/2014/main" val="787758046"/>
                    </a:ext>
                  </a:extLst>
                </a:gridCol>
                <a:gridCol w="2073671">
                  <a:extLst>
                    <a:ext uri="{9D8B030D-6E8A-4147-A177-3AD203B41FA5}">
                      <a16:colId xmlns:a16="http://schemas.microsoft.com/office/drawing/2014/main" val="2208794625"/>
                    </a:ext>
                  </a:extLst>
                </a:gridCol>
                <a:gridCol w="2073671">
                  <a:extLst>
                    <a:ext uri="{9D8B030D-6E8A-4147-A177-3AD203B41FA5}">
                      <a16:colId xmlns:a16="http://schemas.microsoft.com/office/drawing/2014/main" val="703082577"/>
                    </a:ext>
                  </a:extLst>
                </a:gridCol>
              </a:tblGrid>
              <a:tr h="719275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Alumni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Employers/Preceptors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Practitioners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503420"/>
                  </a:ext>
                </a:extLst>
              </a:tr>
              <a:tr h="1027535">
                <a:tc>
                  <a:txBody>
                    <a:bodyPr/>
                    <a:lstStyle/>
                    <a:p>
                      <a:r>
                        <a:rPr lang="en-US" sz="1600" b="1" dirty="0"/>
                        <a:t>Identification process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Faculty/student advising office recommendations, LinkedIn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Internship coordinator,  Networking events,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RU 90-day out survey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Various directories, </a:t>
                      </a:r>
                    </a:p>
                    <a:p>
                      <a:r>
                        <a:rPr lang="en-US" sz="1600" b="0" dirty="0"/>
                        <a:t>Part-time lecture lists,</a:t>
                      </a:r>
                    </a:p>
                    <a:p>
                      <a:r>
                        <a:rPr lang="en-US" sz="1600" b="0" dirty="0"/>
                        <a:t>LinkedIn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78588579"/>
                  </a:ext>
                </a:extLst>
              </a:tr>
              <a:tr h="837013">
                <a:tc>
                  <a:txBody>
                    <a:bodyPr/>
                    <a:lstStyle/>
                    <a:p>
                      <a:r>
                        <a:rPr lang="en-US" sz="1600" b="1" dirty="0"/>
                        <a:t>Informal conversations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One-on-one meetings,</a:t>
                      </a:r>
                    </a:p>
                    <a:p>
                      <a:r>
                        <a:rPr lang="en-US" sz="1600" b="0" dirty="0"/>
                        <a:t>What’s Next programs, </a:t>
                      </a:r>
                    </a:p>
                    <a:p>
                      <a:r>
                        <a:rPr lang="en-US" sz="1600" b="0" dirty="0"/>
                        <a:t>DIL interviews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One-on-one meetings,</a:t>
                      </a:r>
                    </a:p>
                    <a:p>
                      <a:r>
                        <a:rPr lang="en-US" sz="1600" b="0" dirty="0"/>
                        <a:t>What’s Next programs,</a:t>
                      </a:r>
                    </a:p>
                    <a:p>
                      <a:r>
                        <a:rPr lang="en-US" sz="1600" b="0" dirty="0"/>
                        <a:t>DIL interviews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One-on-one meetings,</a:t>
                      </a:r>
                    </a:p>
                    <a:p>
                      <a:r>
                        <a:rPr lang="en-US" sz="1600" b="0" dirty="0"/>
                        <a:t>What’s Next programs,</a:t>
                      </a:r>
                    </a:p>
                    <a:p>
                      <a:r>
                        <a:rPr lang="en-US" sz="1600" b="0" dirty="0"/>
                        <a:t>DIL interviews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9076338"/>
                  </a:ext>
                </a:extLst>
              </a:tr>
              <a:tr h="719275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Formal data gathering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Alumni survey,</a:t>
                      </a:r>
                    </a:p>
                    <a:p>
                      <a:r>
                        <a:rPr lang="en-US" sz="1600" b="0" dirty="0"/>
                        <a:t>First destination survey,</a:t>
                      </a:r>
                    </a:p>
                    <a:p>
                      <a:r>
                        <a:rPr lang="en-US" sz="1600" b="0" dirty="0"/>
                        <a:t>Focus groups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Preceptor survey,</a:t>
                      </a:r>
                    </a:p>
                    <a:p>
                      <a:r>
                        <a:rPr lang="en-US" sz="1600" b="0" dirty="0"/>
                        <a:t>First destination survey,</a:t>
                      </a:r>
                    </a:p>
                    <a:p>
                      <a:r>
                        <a:rPr lang="en-US" sz="1600" b="0" dirty="0"/>
                        <a:t>Focus groups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Evaluations,</a:t>
                      </a:r>
                    </a:p>
                    <a:p>
                      <a:r>
                        <a:rPr lang="en-US" sz="1600" b="0" dirty="0"/>
                        <a:t>Observations,</a:t>
                      </a:r>
                    </a:p>
                    <a:p>
                      <a:r>
                        <a:rPr lang="en-US" sz="1600" b="0" dirty="0"/>
                        <a:t>Focus groups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2991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7782" y="857251"/>
            <a:ext cx="5516217" cy="51434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0BB0B-DD11-44C9-2AE2-B27685D8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751" y="1314451"/>
            <a:ext cx="2952821" cy="9120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Overlapping realms</a:t>
            </a:r>
            <a:endParaRPr lang="en-US"/>
          </a:p>
        </p:txBody>
      </p:sp>
      <p:pic>
        <p:nvPicPr>
          <p:cNvPr id="7" name="Content Placeholder 6" descr="Aerial Venn diagram with people">
            <a:extLst>
              <a:ext uri="{FF2B5EF4-FFF2-40B4-BE49-F238E27FC236}">
                <a16:creationId xmlns:a16="http://schemas.microsoft.com/office/drawing/2014/main" id="{D50862B4-E6BC-8FEB-E7C9-42964A15E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17723" b="-2"/>
          <a:stretch/>
        </p:blipFill>
        <p:spPr>
          <a:xfrm>
            <a:off x="4" y="857251"/>
            <a:ext cx="5277839" cy="51434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0348FA-569F-B297-5FF0-4C8EE13EC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057" y="2347118"/>
            <a:ext cx="3657600" cy="3532982"/>
          </a:xfrm>
        </p:spPr>
        <p:txBody>
          <a:bodyPr>
            <a:normAutofit/>
          </a:bodyPr>
          <a:lstStyle/>
          <a:p>
            <a:r>
              <a:rPr lang="en-US" sz="2000" dirty="0"/>
              <a:t>Alumni often work in health departments, hospitals, health related organizations; often serve as internship preceptors</a:t>
            </a:r>
          </a:p>
          <a:p>
            <a:r>
              <a:rPr lang="en-US" sz="2000" dirty="0"/>
              <a:t>Employers/preceptors include health departments, hospitals, organizations</a:t>
            </a:r>
          </a:p>
          <a:p>
            <a:r>
              <a:rPr lang="en-US" sz="2000" dirty="0"/>
              <a:t>Practitioners are often part-time lecturers, may also be alumni, preceptors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1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60" y="859495"/>
            <a:ext cx="9144862" cy="175855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09E2B-3995-726E-C644-309BACC4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59" y="1314451"/>
            <a:ext cx="7357953" cy="912018"/>
          </a:xfrm>
        </p:spPr>
        <p:txBody>
          <a:bodyPr>
            <a:normAutofit/>
          </a:bodyPr>
          <a:lstStyle/>
          <a:p>
            <a:r>
              <a:rPr lang="en-US" dirty="0"/>
              <a:t>Use of LinkedIn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C793BA-6402-1F7E-17F3-D4AA4A1DB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8194" y="2796939"/>
          <a:ext cx="7548749" cy="274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503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A3BD-4735-0553-0F40-C5DC59C2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9" y="715737"/>
            <a:ext cx="7363493" cy="912018"/>
          </a:xfrm>
        </p:spPr>
        <p:txBody>
          <a:bodyPr/>
          <a:lstStyle/>
          <a:p>
            <a:r>
              <a:rPr lang="en-US" dirty="0"/>
              <a:t>Building Our LinkedIn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93CE8-390C-A82D-8821-345793AF6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43" y="1802463"/>
            <a:ext cx="7866529" cy="3253074"/>
          </a:xfrm>
        </p:spPr>
        <p:txBody>
          <a:bodyPr>
            <a:noAutofit/>
          </a:bodyPr>
          <a:lstStyle/>
          <a:p>
            <a:pPr marL="42005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All public health majors required to take </a:t>
            </a:r>
            <a:r>
              <a:rPr lang="en-US" sz="2000" b="1" dirty="0"/>
              <a:t>Leadership Seminar (450) </a:t>
            </a:r>
            <a:r>
              <a:rPr lang="en-US" sz="2000" dirty="0"/>
              <a:t>(prior to capstone experience)</a:t>
            </a:r>
          </a:p>
          <a:p>
            <a:pPr lvl="1"/>
            <a:r>
              <a:rPr lang="en-US" sz="2000" dirty="0"/>
              <a:t>	One of the components is to help them build a LinkedIn profile.</a:t>
            </a:r>
          </a:p>
          <a:p>
            <a:pPr lvl="1"/>
            <a:endParaRPr lang="en-US" sz="800" dirty="0"/>
          </a:p>
          <a:p>
            <a:pPr marL="385763" indent="-214313"/>
            <a:r>
              <a:rPr lang="en-US" sz="2000" dirty="0"/>
              <a:t>Current students are encouraged by their Academic Advisors to join our </a:t>
            </a:r>
            <a:r>
              <a:rPr lang="en-US" sz="2000" u="sng" dirty="0"/>
              <a:t>PH Alumni Network </a:t>
            </a:r>
            <a:r>
              <a:rPr lang="en-US" sz="2000" dirty="0"/>
              <a:t>on LinkedIn as they near graduation</a:t>
            </a:r>
          </a:p>
          <a:p>
            <a:pPr marL="668655" lvl="2"/>
            <a:r>
              <a:rPr lang="en-US" sz="2000" dirty="0"/>
              <a:t>Que up for it during </a:t>
            </a:r>
            <a:r>
              <a:rPr lang="en-US" sz="2000" b="1" dirty="0"/>
              <a:t>Professional Practice Internship (499) </a:t>
            </a:r>
            <a:r>
              <a:rPr lang="en-US" sz="2000" dirty="0"/>
              <a:t>(6-credit capstone course)</a:t>
            </a:r>
          </a:p>
          <a:p>
            <a:pPr marL="668655" lvl="2"/>
            <a:endParaRPr lang="en-US" sz="800" dirty="0"/>
          </a:p>
          <a:p>
            <a:pPr marL="385763" indent="-214313"/>
            <a:r>
              <a:rPr lang="en-US" sz="2000" dirty="0"/>
              <a:t>Faculty also encourage our students to join their individual profiles as well as our network on LinkedIn </a:t>
            </a:r>
          </a:p>
          <a:p>
            <a:pPr marL="385763" indent="-214313"/>
            <a:endParaRPr lang="en-US" sz="800" dirty="0"/>
          </a:p>
          <a:p>
            <a:pPr marL="385763" indent="-214313"/>
            <a:r>
              <a:rPr lang="en-US" sz="2000" dirty="0"/>
              <a:t>Program Leader also encourages alumni, practionners, employers to join LinkedIn</a:t>
            </a:r>
          </a:p>
        </p:txBody>
      </p:sp>
    </p:spTree>
    <p:extLst>
      <p:ext uri="{BB962C8B-B14F-4D97-AF65-F5344CB8AC3E}">
        <p14:creationId xmlns:p14="http://schemas.microsoft.com/office/powerpoint/2010/main" val="412383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2" name="Freeform: Shape 18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5421572" cy="51435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C31F3-E83D-698D-6393-D26C84E7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85" y="95373"/>
            <a:ext cx="8025206" cy="1069676"/>
          </a:xfrm>
        </p:spPr>
        <p:txBody>
          <a:bodyPr>
            <a:normAutofit/>
          </a:bodyPr>
          <a:lstStyle/>
          <a:p>
            <a:r>
              <a:rPr lang="en-US" dirty="0"/>
              <a:t>What’s Next series and DIL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27EAD-44E0-29C5-2FE1-5D8E2E79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45" y="1276141"/>
            <a:ext cx="4985888" cy="481148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Driven by challenges of large major at large university, where student declare in junior year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700" b="1" dirty="0"/>
              <a:t>What’s Next </a:t>
            </a:r>
            <a:r>
              <a:rPr lang="en-US" sz="1700" dirty="0"/>
              <a:t>site on Canvas – self enroll course 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Career pathways approach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Updated and revised with student assistants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Recordings of programs and interviews, lots of other info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700" b="1" dirty="0"/>
              <a:t>What’s Next Program Series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Panel discussions feature alumni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Benefits of Zoom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Recent programs include  “Navigating your first year out”,   “Inside your local health department”, and “Focus on Epidemiology” 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700" b="1" dirty="0"/>
              <a:t>Day in the Life (DIL) </a:t>
            </a:r>
            <a:r>
              <a:rPr lang="en-US" sz="1700" dirty="0"/>
              <a:t>interview series </a:t>
            </a:r>
          </a:p>
          <a:p>
            <a:pPr marL="420053" lvl="1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One-on-one career pathway interviews.  Zoom!</a:t>
            </a:r>
          </a:p>
          <a:p>
            <a:pPr marL="668655" lvl="2">
              <a:lnSpc>
                <a:spcPct val="90000"/>
              </a:lnSpc>
            </a:pPr>
            <a:r>
              <a:rPr lang="en-US" sz="1700" dirty="0"/>
              <a:t>uses “menu” approach for asking career questions</a:t>
            </a:r>
          </a:p>
          <a:p>
            <a:pPr marL="668655" lvl="2">
              <a:lnSpc>
                <a:spcPct val="90000"/>
              </a:lnSpc>
            </a:pPr>
            <a:r>
              <a:rPr lang="en-US" sz="1700" dirty="0"/>
              <a:t>conducted by student assistants	</a:t>
            </a:r>
          </a:p>
          <a:p>
            <a:pPr marL="668655" lvl="2"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82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EDE94-0EA1-AD0C-3C96-D2400F099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2" t="20374" r="44157" b="1334"/>
          <a:stretch/>
        </p:blipFill>
        <p:spPr>
          <a:xfrm>
            <a:off x="5386006" y="1165049"/>
            <a:ext cx="3510569" cy="51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0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6455-8152-7BE8-F419-0C08FDDC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23" y="478972"/>
            <a:ext cx="7357953" cy="1216024"/>
          </a:xfrm>
        </p:spPr>
        <p:txBody>
          <a:bodyPr/>
          <a:lstStyle/>
          <a:p>
            <a:r>
              <a:rPr lang="en-US" dirty="0"/>
              <a:t>Three Different Focus groups</a:t>
            </a:r>
          </a:p>
        </p:txBody>
      </p:sp>
      <p:graphicFrame>
        <p:nvGraphicFramePr>
          <p:cNvPr id="4" name="Content Placeholder 3" descr="Timeline Placeholder ">
            <a:extLst>
              <a:ext uri="{FF2B5EF4-FFF2-40B4-BE49-F238E27FC236}">
                <a16:creationId xmlns:a16="http://schemas.microsoft.com/office/drawing/2014/main" id="{5C8AD847-3F3C-05A2-1917-0C8EF2DB780A}"/>
              </a:ext>
            </a:extLst>
          </p:cNvPr>
          <p:cNvGraphicFramePr>
            <a:graphicFrameLocks/>
          </p:cNvGraphicFramePr>
          <p:nvPr/>
        </p:nvGraphicFramePr>
        <p:xfrm>
          <a:off x="788159" y="1825625"/>
          <a:ext cx="7103984" cy="413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068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Logistics</a:t>
            </a:r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B02A1374-994A-4BCB-907A-5C5DADBBE35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6428958"/>
              </p:ext>
            </p:extLst>
          </p:nvPr>
        </p:nvGraphicFramePr>
        <p:xfrm>
          <a:off x="284339" y="2097229"/>
          <a:ext cx="8775770" cy="363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518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4D6F-09B1-BFEF-0CEC-1E9917A7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70" y="590551"/>
            <a:ext cx="7357953" cy="912018"/>
          </a:xfrm>
        </p:spPr>
        <p:txBody>
          <a:bodyPr/>
          <a:lstStyle/>
          <a:p>
            <a:r>
              <a:rPr lang="en-US" dirty="0"/>
              <a:t>Sample of Focus Group Protocol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B62E2-7FC4-C1B8-89EE-BE7E46A47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9" t="19836" r="21559"/>
          <a:stretch/>
        </p:blipFill>
        <p:spPr>
          <a:xfrm>
            <a:off x="1541156" y="1973100"/>
            <a:ext cx="5866382" cy="4525672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20901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9FA9-6D8D-3467-E507-85CD0C00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44" y="511630"/>
            <a:ext cx="5960983" cy="1216024"/>
          </a:xfrm>
        </p:spPr>
        <p:txBody>
          <a:bodyPr/>
          <a:lstStyle/>
          <a:p>
            <a:r>
              <a:rPr lang="en-US" dirty="0"/>
              <a:t>Three different Surveys</a:t>
            </a:r>
          </a:p>
        </p:txBody>
      </p:sp>
      <p:graphicFrame>
        <p:nvGraphicFramePr>
          <p:cNvPr id="9" name="Content Placeholder 3" descr="Timeline Placeholder ">
            <a:extLst>
              <a:ext uri="{FF2B5EF4-FFF2-40B4-BE49-F238E27FC236}">
                <a16:creationId xmlns:a16="http://schemas.microsoft.com/office/drawing/2014/main" id="{0F255EC3-4D77-FF4D-EF19-83CE7855C460}"/>
              </a:ext>
            </a:extLst>
          </p:cNvPr>
          <p:cNvGraphicFramePr>
            <a:graphicFrameLocks/>
          </p:cNvGraphicFramePr>
          <p:nvPr/>
        </p:nvGraphicFramePr>
        <p:xfrm>
          <a:off x="718457" y="1727655"/>
          <a:ext cx="7140654" cy="417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926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42E38-C05C-8CAB-3023-FE829129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61" y="664030"/>
            <a:ext cx="7931298" cy="1216024"/>
          </a:xfrm>
        </p:spPr>
        <p:txBody>
          <a:bodyPr/>
          <a:lstStyle/>
          <a:p>
            <a:r>
              <a:rPr lang="en-US" dirty="0"/>
              <a:t>Results of first destination survey</a:t>
            </a:r>
          </a:p>
        </p:txBody>
      </p:sp>
      <p:pic>
        <p:nvPicPr>
          <p:cNvPr id="5" name="Content Placeholder 4" descr="Class of 2021 First-Destination Survey">
            <a:extLst>
              <a:ext uri="{FF2B5EF4-FFF2-40B4-BE49-F238E27FC236}">
                <a16:creationId xmlns:a16="http://schemas.microsoft.com/office/drawing/2014/main" id="{B13C5DE1-8C6C-5827-B6E6-DC2ECA36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" y="2166257"/>
            <a:ext cx="8328252" cy="3068303"/>
          </a:xfrm>
        </p:spPr>
      </p:pic>
    </p:spTree>
    <p:extLst>
      <p:ext uri="{BB962C8B-B14F-4D97-AF65-F5344CB8AC3E}">
        <p14:creationId xmlns:p14="http://schemas.microsoft.com/office/powerpoint/2010/main" val="2468068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8" y="0"/>
            <a:ext cx="96469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3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9368032" y="6342652"/>
              <a:ext cx="270" cy="360"/>
            </p14:xfrm>
          </p:contentPart>
        </mc:Choice>
        <mc:Fallback xmlns="">
          <p:pic>
            <p:nvPicPr>
              <p:cNvPr id="50" name="Ink 3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1282" y="6333652"/>
                <a:ext cx="135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1" name="Rectangle 36">
            <a:extLst>
              <a:ext uri="{FF2B5EF4-FFF2-40B4-BE49-F238E27FC236}">
                <a16:creationId xmlns:a16="http://schemas.microsoft.com/office/drawing/2014/main" id="{A738712C-E46F-42F9-ACDC-26E6EE9BF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52" name="Freeform: Shape 38">
            <a:extLst>
              <a:ext uri="{FF2B5EF4-FFF2-40B4-BE49-F238E27FC236}">
                <a16:creationId xmlns:a16="http://schemas.microsoft.com/office/drawing/2014/main" id="{1F6BD81E-1A3D-4439-9AB2-AEAB7AFC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186988" y="3024527"/>
            <a:ext cx="9438554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352E1-ED9B-0390-9A0B-52BC7FF5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32" y="4476176"/>
            <a:ext cx="6931155" cy="1156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2800" spc="600"/>
              <a:t>Sample of Preceptor survey (Qualtrics)</a:t>
            </a:r>
          </a:p>
        </p:txBody>
      </p:sp>
      <p:sp>
        <p:nvSpPr>
          <p:cNvPr id="53" name="Freeform: Shape 40">
            <a:extLst>
              <a:ext uri="{FF2B5EF4-FFF2-40B4-BE49-F238E27FC236}">
                <a16:creationId xmlns:a16="http://schemas.microsoft.com/office/drawing/2014/main" id="{5636FA64-44D9-44BE-B68D-97A8A1411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554" y="898992"/>
            <a:ext cx="6884895" cy="317486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80BF25D1-A923-42D0-A9B4-C28F0B338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018" y="610927"/>
            <a:ext cx="8851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4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C6569E-8DE5-C938-D165-F6818135FF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06" t="20559" r="41419"/>
          <a:stretch/>
        </p:blipFill>
        <p:spPr>
          <a:xfrm>
            <a:off x="5785515" y="1286216"/>
            <a:ext cx="2067261" cy="24235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AE930-F322-2FE1-6CDE-591647DA76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94" t="18050" r="41622"/>
          <a:stretch/>
        </p:blipFill>
        <p:spPr>
          <a:xfrm>
            <a:off x="3556580" y="1258524"/>
            <a:ext cx="2067262" cy="24512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CF294-2C22-D653-BE6D-2EA445320A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02" t="19248" r="41169"/>
          <a:stretch/>
        </p:blipFill>
        <p:spPr>
          <a:xfrm>
            <a:off x="1324459" y="1295093"/>
            <a:ext cx="2067262" cy="24058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405533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E1A6-108D-3AF8-A7DF-C4EEB28EF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05750F7-1024-47BA-F30E-B2AABA8960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26571" y="1825626"/>
          <a:ext cx="10101941" cy="433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842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60" y="2992"/>
            <a:ext cx="9144861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4577B-9743-B53F-BE41-FE3439AE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92" y="199121"/>
            <a:ext cx="7357953" cy="1216024"/>
          </a:xfrm>
        </p:spPr>
        <p:txBody>
          <a:bodyPr>
            <a:normAutofit/>
          </a:bodyPr>
          <a:lstStyle/>
          <a:p>
            <a:r>
              <a:rPr lang="en-US" dirty="0"/>
              <a:t>Take home messages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17A369-3BBA-A4E0-04B3-804BC9ECD3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8193" y="1404257"/>
          <a:ext cx="7876836" cy="4844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8565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8AED-06B6-A512-E807-24153F8C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4214-9E73-1F19-3EF4-BC14BE5C5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" y="2226469"/>
            <a:ext cx="3922395" cy="3345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Amy Abruzzi, </a:t>
            </a:r>
            <a:r>
              <a:rPr lang="en-US" sz="1800" dirty="0"/>
              <a:t>PhD, MPH, MLS, MCHES, CPH</a:t>
            </a:r>
          </a:p>
          <a:p>
            <a:pPr marL="34290" lvl="1">
              <a:spcBef>
                <a:spcPts val="0"/>
              </a:spcBef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" lvl="1">
              <a:spcBef>
                <a:spcPts val="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ssociate Teaching Professor and Public Health Program Leader, Undergraduate Programs</a:t>
            </a:r>
          </a:p>
          <a:p>
            <a:pPr marL="34290" lvl="1"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E.J. Bloustein School of Planning and Public Policy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Rutgers, The State University of New Jersey</a:t>
            </a:r>
          </a:p>
          <a:p>
            <a:pPr marL="34290" lvl="1"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email: 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amy.abruzzi@rutgers.edu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CF641-DE59-651F-711E-B89D12069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3405" y="2226469"/>
            <a:ext cx="3762707" cy="4460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Amana Kaskazi, PhD</a:t>
            </a:r>
          </a:p>
          <a:p>
            <a:pPr marL="0" indent="0">
              <a:buNone/>
            </a:pPr>
            <a:endParaRPr lang="en-US" dirty="0"/>
          </a:p>
          <a:p>
            <a:pPr marL="3429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Assistant Director for Assessment &amp; Accreditation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" lvl="1"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E. J. Bloustein School of Planning &amp; Public Policy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Rutgers, The State University of New Jersey</a:t>
            </a:r>
          </a:p>
          <a:p>
            <a:pPr marL="34290" lvl="1">
              <a:spcBef>
                <a:spcPts val="0"/>
              </a:spcBef>
            </a:pP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email: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amana.kaskazi@ejb.rutgers.edu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24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FE1BD8-A8F7-2001-6880-DA1B5740D73D}"/>
              </a:ext>
            </a:extLst>
          </p:cNvPr>
          <p:cNvSpPr txBox="1">
            <a:spLocks/>
          </p:cNvSpPr>
          <p:nvPr/>
        </p:nvSpPr>
        <p:spPr>
          <a:xfrm>
            <a:off x="310242" y="3074642"/>
            <a:ext cx="8359141" cy="10445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Bold"/>
                <a:ea typeface="+mj-ea"/>
                <a:cs typeface="+mj-cs"/>
              </a:rPr>
              <a:t>Reaching Alumni for Actionable Data</a:t>
            </a:r>
          </a:p>
        </p:txBody>
      </p:sp>
      <p:pic>
        <p:nvPicPr>
          <p:cNvPr id="4" name="Picture 3" descr="A picture containing resort&#10;&#10;Description automatically generated">
            <a:extLst>
              <a:ext uri="{FF2B5EF4-FFF2-40B4-BE49-F238E27FC236}">
                <a16:creationId xmlns:a16="http://schemas.microsoft.com/office/drawing/2014/main" id="{7C6CAB60-4D05-B1F0-4B6B-07FD22EBD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3" b="24361"/>
          <a:stretch/>
        </p:blipFill>
        <p:spPr>
          <a:xfrm>
            <a:off x="15" y="8168"/>
            <a:ext cx="9143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outerShdw blurRad="50800" dist="50800" dir="5400000" sx="1000" sy="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B5AB173-9A08-7E51-8994-627B254D29B8}"/>
              </a:ext>
            </a:extLst>
          </p:cNvPr>
          <p:cNvSpPr txBox="1">
            <a:spLocks/>
          </p:cNvSpPr>
          <p:nvPr/>
        </p:nvSpPr>
        <p:spPr>
          <a:xfrm>
            <a:off x="366848" y="4015166"/>
            <a:ext cx="6151518" cy="18395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Brittany Bugbee,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bbugbee@umd.edu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Office of Planning and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University of Maryland School of Public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 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April 20, 2023</a:t>
            </a:r>
          </a:p>
        </p:txBody>
      </p:sp>
    </p:spTree>
    <p:extLst>
      <p:ext uri="{BB962C8B-B14F-4D97-AF65-F5344CB8AC3E}">
        <p14:creationId xmlns:p14="http://schemas.microsoft.com/office/powerpoint/2010/main" val="59248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88DE-AEE2-C152-C56F-AC957C4A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" y="205107"/>
            <a:ext cx="8671560" cy="761544"/>
          </a:xfrm>
        </p:spPr>
        <p:txBody>
          <a:bodyPr>
            <a:normAutofit/>
          </a:bodyPr>
          <a:lstStyle/>
          <a:p>
            <a:r>
              <a:rPr lang="en-US" sz="2800" dirty="0"/>
              <a:t>University of Maryland School of Public Health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EEFE6D-FEF4-8FE5-B130-440F6473CD4C}"/>
              </a:ext>
            </a:extLst>
          </p:cNvPr>
          <p:cNvGrpSpPr/>
          <p:nvPr/>
        </p:nvGrpSpPr>
        <p:grpSpPr>
          <a:xfrm>
            <a:off x="1293723" y="2078998"/>
            <a:ext cx="2468882" cy="4122909"/>
            <a:chOff x="1724964" y="1460638"/>
            <a:chExt cx="3291842" cy="5497212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07715942-A323-8376-D398-DEB11DE09797}"/>
                </a:ext>
              </a:extLst>
            </p:cNvPr>
            <p:cNvSpPr/>
            <p:nvPr/>
          </p:nvSpPr>
          <p:spPr>
            <a:xfrm>
              <a:off x="1724966" y="1460638"/>
              <a:ext cx="3291840" cy="543170"/>
            </a:xfrm>
            <a:prstGeom prst="round2SameRect">
              <a:avLst>
                <a:gd name="adj1" fmla="val 44724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Undergraduate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B4B84E-1F44-E5A6-25D9-5B28E505F4D1}"/>
                </a:ext>
              </a:extLst>
            </p:cNvPr>
            <p:cNvSpPr/>
            <p:nvPr/>
          </p:nvSpPr>
          <p:spPr>
            <a:xfrm>
              <a:off x="1724964" y="3300250"/>
              <a:ext cx="3291838" cy="3657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Community Health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Family Science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Kinesiology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Public Health Science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2286E1-FCCB-8B7F-497E-57BD714217FE}"/>
                </a:ext>
              </a:extLst>
            </p:cNvPr>
            <p:cNvSpPr/>
            <p:nvPr/>
          </p:nvSpPr>
          <p:spPr>
            <a:xfrm>
              <a:off x="1724965" y="2084021"/>
              <a:ext cx="3291839" cy="487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2,227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60D8B7-16CB-2076-8090-B48A1E9FEB46}"/>
                </a:ext>
              </a:extLst>
            </p:cNvPr>
            <p:cNvSpPr/>
            <p:nvPr/>
          </p:nvSpPr>
          <p:spPr>
            <a:xfrm>
              <a:off x="1724965" y="2688206"/>
              <a:ext cx="3291839" cy="487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776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8B94B3-4FF6-C9F7-AE22-DF42C93A4EC6}"/>
              </a:ext>
            </a:extLst>
          </p:cNvPr>
          <p:cNvGrpSpPr/>
          <p:nvPr/>
        </p:nvGrpSpPr>
        <p:grpSpPr>
          <a:xfrm>
            <a:off x="3965244" y="2078998"/>
            <a:ext cx="2468882" cy="4117013"/>
            <a:chOff x="5269576" y="1460638"/>
            <a:chExt cx="3291842" cy="5489351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8D2B5703-E74F-F117-24AE-11D64A14875A}"/>
                </a:ext>
              </a:extLst>
            </p:cNvPr>
            <p:cNvSpPr/>
            <p:nvPr/>
          </p:nvSpPr>
          <p:spPr>
            <a:xfrm>
              <a:off x="5269578" y="1460638"/>
              <a:ext cx="3291840" cy="543170"/>
            </a:xfrm>
            <a:prstGeom prst="round2SameRect">
              <a:avLst>
                <a:gd name="adj1" fmla="val 44724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Masters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F92AA3-9D27-6003-B205-5648C5C7E183}"/>
                </a:ext>
              </a:extLst>
            </p:cNvPr>
            <p:cNvSpPr/>
            <p:nvPr/>
          </p:nvSpPr>
          <p:spPr>
            <a:xfrm>
              <a:off x="5269576" y="3292389"/>
              <a:ext cx="3291839" cy="3657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rIns="3429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Behavioral and Community Health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Biostatistics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Couple and Family Therapy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Epidemiology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Environmental Health Sciences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Health Administration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Health Equity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Health Care Management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Health Policy Analysis and Evaluation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Kinesiology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Physical Activity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Public Health Practice and Policy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89D0C0-0857-3D62-FB9A-99BB2F63D889}"/>
                </a:ext>
              </a:extLst>
            </p:cNvPr>
            <p:cNvSpPr/>
            <p:nvPr/>
          </p:nvSpPr>
          <p:spPr>
            <a:xfrm>
              <a:off x="5269577" y="2084021"/>
              <a:ext cx="3291839" cy="487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322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E9E2DD-67A1-3643-02B2-E816E64F9EA8}"/>
                </a:ext>
              </a:extLst>
            </p:cNvPr>
            <p:cNvSpPr/>
            <p:nvPr/>
          </p:nvSpPr>
          <p:spPr>
            <a:xfrm>
              <a:off x="5269576" y="2688206"/>
              <a:ext cx="3291839" cy="487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125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0742BB-1494-A67B-B43A-1FDBB8C670DB}"/>
              </a:ext>
            </a:extLst>
          </p:cNvPr>
          <p:cNvGrpSpPr/>
          <p:nvPr/>
        </p:nvGrpSpPr>
        <p:grpSpPr>
          <a:xfrm>
            <a:off x="6594311" y="2078998"/>
            <a:ext cx="2468882" cy="4117013"/>
            <a:chOff x="8792415" y="1460638"/>
            <a:chExt cx="3291842" cy="5489351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58CC501D-8411-178C-0A02-5393C61640F3}"/>
                </a:ext>
              </a:extLst>
            </p:cNvPr>
            <p:cNvSpPr/>
            <p:nvPr/>
          </p:nvSpPr>
          <p:spPr>
            <a:xfrm>
              <a:off x="8792417" y="1460638"/>
              <a:ext cx="3291840" cy="543170"/>
            </a:xfrm>
            <a:prstGeom prst="round2SameRect">
              <a:avLst>
                <a:gd name="adj1" fmla="val 44724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Doctoral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639922-96A5-9F92-BE59-9A50DFBAB9A2}"/>
                </a:ext>
              </a:extLst>
            </p:cNvPr>
            <p:cNvSpPr/>
            <p:nvPr/>
          </p:nvSpPr>
          <p:spPr>
            <a:xfrm>
              <a:off x="8792418" y="3292389"/>
              <a:ext cx="3291839" cy="3657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Behavioral and Community Health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Environmental Health Sciences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Epidemiology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Family Science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Health Services Research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Kinesiology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Maternal and Child Health</a:t>
              </a:r>
              <a:endPara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D5F6F1-699B-0240-DA4A-A2CAE0CB9EF0}"/>
                </a:ext>
              </a:extLst>
            </p:cNvPr>
            <p:cNvSpPr/>
            <p:nvPr/>
          </p:nvSpPr>
          <p:spPr>
            <a:xfrm>
              <a:off x="8792416" y="2084021"/>
              <a:ext cx="3291839" cy="487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164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1FDC69-8E7D-415B-BA91-AA76A8B0F9B6}"/>
                </a:ext>
              </a:extLst>
            </p:cNvPr>
            <p:cNvSpPr/>
            <p:nvPr/>
          </p:nvSpPr>
          <p:spPr>
            <a:xfrm>
              <a:off x="8792415" y="2688206"/>
              <a:ext cx="3291839" cy="487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state Regular"/>
                  <a:ea typeface="+mn-ea"/>
                  <a:cs typeface="+mn-cs"/>
                </a:rPr>
                <a:t>24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E8CED5-C261-416D-8B2F-44B5BECF4FF2}"/>
              </a:ext>
            </a:extLst>
          </p:cNvPr>
          <p:cNvSpPr txBox="1"/>
          <p:nvPr/>
        </p:nvSpPr>
        <p:spPr>
          <a:xfrm>
            <a:off x="0" y="3447260"/>
            <a:ext cx="1303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Programs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6333B4-6711-C22C-695E-6E88E4A3E592}"/>
              </a:ext>
            </a:extLst>
          </p:cNvPr>
          <p:cNvSpPr txBox="1"/>
          <p:nvPr/>
        </p:nvSpPr>
        <p:spPr>
          <a:xfrm>
            <a:off x="0" y="2498304"/>
            <a:ext cx="13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Total Enrollment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05871D-492C-F192-40DA-2EE5CDE8A672}"/>
              </a:ext>
            </a:extLst>
          </p:cNvPr>
          <p:cNvSpPr txBox="1"/>
          <p:nvPr/>
        </p:nvSpPr>
        <p:spPr>
          <a:xfrm>
            <a:off x="0" y="2956803"/>
            <a:ext cx="13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# Graduating in FY22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F77FC73-4C98-9598-EA8A-E8C899EAE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1082677"/>
            <a:ext cx="8671560" cy="761544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/>
              <a:t>School formed in 2007, accredited in 2008</a:t>
            </a:r>
          </a:p>
          <a:p>
            <a:r>
              <a:rPr lang="en-US" sz="1800" dirty="0"/>
              <a:t>90 primary faculty</a:t>
            </a:r>
          </a:p>
          <a:p>
            <a:r>
              <a:rPr lang="en-US" sz="1800" dirty="0"/>
              <a:t>Data efforts overseen by the Office of Planning and Evaluation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0134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E0E1-C7C2-ED6D-88A6-BA32D71C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DFFD3-DD25-25EE-AECD-AB1EDB592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04447"/>
            <a:ext cx="8671560" cy="471258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Surveys (commencement, alumni)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Commencement cards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Alumni update form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Internet/LinkedIn searches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Updates from faculty/staff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Preceptor and employer surveys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6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89843B1-970B-4874-B8D3-80B4AF8F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53" y="2121189"/>
            <a:ext cx="8178799" cy="39258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C34645-C844-4F5E-9497-06597B676F7C}"/>
              </a:ext>
            </a:extLst>
          </p:cNvPr>
          <p:cNvSpPr/>
          <p:nvPr/>
        </p:nvSpPr>
        <p:spPr>
          <a:xfrm>
            <a:off x="557348" y="3079172"/>
            <a:ext cx="1905000" cy="22687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A724C6-D3A2-4AF3-973C-AA56025892C1}"/>
              </a:ext>
            </a:extLst>
          </p:cNvPr>
          <p:cNvSpPr/>
          <p:nvPr/>
        </p:nvSpPr>
        <p:spPr>
          <a:xfrm>
            <a:off x="4917889" y="4388043"/>
            <a:ext cx="1409700" cy="3175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6D3705-FE40-4A96-9ABD-D868E8EB5AA7}"/>
              </a:ext>
            </a:extLst>
          </p:cNvPr>
          <p:cNvSpPr/>
          <p:nvPr/>
        </p:nvSpPr>
        <p:spPr>
          <a:xfrm>
            <a:off x="4572000" y="5230655"/>
            <a:ext cx="3924301" cy="816356"/>
          </a:xfrm>
          <a:prstGeom prst="rect">
            <a:avLst/>
          </a:prstGeom>
          <a:noFill/>
          <a:ln w="57150">
            <a:solidFill>
              <a:srgbClr val="3A605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3" name="Graphic 32" descr="Badge 1 with solid fill">
            <a:extLst>
              <a:ext uri="{FF2B5EF4-FFF2-40B4-BE49-F238E27FC236}">
                <a16:creationId xmlns:a16="http://schemas.microsoft.com/office/drawing/2014/main" id="{B0FAE828-BE4C-4C11-862A-48AC305DFB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5449" y="2482778"/>
            <a:ext cx="596394" cy="596394"/>
          </a:xfrm>
          <a:prstGeom prst="rect">
            <a:avLst/>
          </a:prstGeom>
        </p:spPr>
      </p:pic>
      <p:pic>
        <p:nvPicPr>
          <p:cNvPr id="35" name="Graphic 34" descr="Badge with solid fill">
            <a:extLst>
              <a:ext uri="{FF2B5EF4-FFF2-40B4-BE49-F238E27FC236}">
                <a16:creationId xmlns:a16="http://schemas.microsoft.com/office/drawing/2014/main" id="{C6702337-CAB0-4705-8827-D4E32B9020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1792" y="3806953"/>
            <a:ext cx="581090" cy="581090"/>
          </a:xfrm>
          <a:prstGeom prst="rect">
            <a:avLst/>
          </a:prstGeom>
        </p:spPr>
      </p:pic>
      <p:pic>
        <p:nvPicPr>
          <p:cNvPr id="37" name="Graphic 36" descr="Badge 3 with solid fill">
            <a:extLst>
              <a:ext uri="{FF2B5EF4-FFF2-40B4-BE49-F238E27FC236}">
                <a16:creationId xmlns:a16="http://schemas.microsoft.com/office/drawing/2014/main" id="{87055174-3E4D-4E65-BF0A-5016B06AAB2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3177" y="4600936"/>
            <a:ext cx="652970" cy="652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B9EC8-7279-7153-BBFC-E09AB6FE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810989"/>
            <a:ext cx="7989752" cy="1083329"/>
          </a:xfrm>
        </p:spPr>
        <p:txBody>
          <a:bodyPr/>
          <a:lstStyle/>
          <a:p>
            <a:r>
              <a:rPr lang="en-US" dirty="0"/>
              <a:t>Access this and past presentations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C0B972-48FC-F09A-D245-EFF8DE84AF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2633" y="5638833"/>
            <a:ext cx="482138" cy="40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9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E0E1-C7C2-ED6D-88A6-BA32D71C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DFFD3-DD25-25EE-AECD-AB1EDB592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04446"/>
            <a:ext cx="8380911" cy="5265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Graduate commencement survey overseen by OPE (twice per year)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Undergraduate commencement survey overseen by University Career Center (twice per year)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Alumni survey (once per year)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Assess: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Post-graduation destination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Competencies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Meaningfulness of education for employment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Experiences outside of the classroom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Overall program satisfaction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74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E0E1-C7C2-ED6D-88A6-BA32D71C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Meaningfulness of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DFFD3-DD25-25EE-AECD-AB1EDB592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04446"/>
            <a:ext cx="8380911" cy="5265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8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The skills I learned from my SPH courses will be meaningful for my future employment.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800" dirty="0"/>
              <a:t>My SPH education has prepared me broadly and intellectually to address my job requirements.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800" dirty="0"/>
              <a:t>My SPH education provided me with the specific skills I need for my current job.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sz="2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1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D8C62F-0AF9-7338-0ECE-DDF51AB5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" y="205107"/>
            <a:ext cx="8671560" cy="983114"/>
          </a:xfrm>
        </p:spPr>
        <p:txBody>
          <a:bodyPr/>
          <a:lstStyle/>
          <a:p>
            <a:r>
              <a:rPr lang="en-US" dirty="0"/>
              <a:t>Open-ended Survey Items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7F7DB6-48AF-A5DE-8161-5F04406B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04446"/>
            <a:ext cx="8380911" cy="5265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Commencement Survey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What skills or competencies were lacking in your education at the SPH?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What do you consider to have been the positive aspects of your academic program?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What do you consider to have been the negative aspects of your academic program?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Please use this space for any general comments you have about your experience at the SPH that was not covered in this survey.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Quantitative and qualitative items on availability of faculty and class size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90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D8C62F-0AF9-7338-0ECE-DDF51AB5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" y="205107"/>
            <a:ext cx="8671560" cy="983114"/>
          </a:xfrm>
        </p:spPr>
        <p:txBody>
          <a:bodyPr/>
          <a:lstStyle/>
          <a:p>
            <a:r>
              <a:rPr lang="en-US" dirty="0"/>
              <a:t>Open-ended Survey Items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7F7DB6-48AF-A5DE-8161-5F04406B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04446"/>
            <a:ext cx="8380911" cy="5265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Alumni Survey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What coursework (specific classes, topic areas, or skills) has been the most valuable to your career so far?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What skills have been important for your career but were not part of your education?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What one thing would you change about {Program Name}?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1600" dirty="0"/>
              <a:t>Please use this space for any general comments you have about your experience at the SPH that was not covered in this survey.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19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4515D-271B-8D02-2230-68DA2CCA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Commencement Cards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3736D0A-CE64-6C85-74FA-ADAAC797F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2166" y="1127222"/>
            <a:ext cx="2799669" cy="41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02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1DA2-3CB2-BCA3-0475-3658C22A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Alumni Update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7BD3-4719-C02F-7322-60E2B72A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396182"/>
            <a:ext cx="867156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Programmed in Qualtrics to collect information about what alumni are up to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Can be filled out by alumni or faculty/staff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Shared primarily on social media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Received ~500 responses in past five years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0DBAE-8349-E786-4FFF-F95206E6346D}"/>
              </a:ext>
            </a:extLst>
          </p:cNvPr>
          <p:cNvSpPr txBox="1"/>
          <p:nvPr/>
        </p:nvSpPr>
        <p:spPr>
          <a:xfrm>
            <a:off x="1135619" y="4654436"/>
            <a:ext cx="500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state Regular"/>
                <a:ea typeface="+mn-ea"/>
                <a:cs typeface="+mn-cs"/>
              </a:rPr>
              <a:t>https://go.umd.edu/UMDSPH-Alumni-Form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0A5A4-F460-50BB-884D-00C85C4DD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74" y="2201606"/>
            <a:ext cx="1501087" cy="26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47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9119-A091-827E-1351-2DF43F6C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8CEE4-8E6E-FE97-23DC-8432FA353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356994"/>
            <a:ext cx="8820694" cy="49262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LinkedIn/Internet Searches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 dirty="0"/>
              <a:t>Creating LinkedIn pages is part of professional development curricula 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 dirty="0"/>
              <a:t>Students/alumni invited to join LinkedIn groups for specific programs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 dirty="0"/>
              <a:t>Time-intensive but valuable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Faculty/Staff Updates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 dirty="0"/>
              <a:t>Most effective for graduate program alumni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02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A49CD-99AA-F387-578F-8D733C40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a Lesson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A6F3-4FFC-90C3-319F-7C9A7DD80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Among undergraduates, there was stronger agreement that they had been prepared “broadly and intellectually” relative to preparation with specific skills.</a:t>
            </a:r>
          </a:p>
          <a:p>
            <a:pPr>
              <a:lnSpc>
                <a:spcPct val="110000"/>
              </a:lnSpc>
            </a:pPr>
            <a:r>
              <a:rPr lang="en-US" dirty="0"/>
              <a:t>From examining post-graduation outcomes and open-ended responses, learned that this was mostly coming from students pursuing medical professions</a:t>
            </a:r>
          </a:p>
        </p:txBody>
      </p:sp>
    </p:spTree>
    <p:extLst>
      <p:ext uri="{BB962C8B-B14F-4D97-AF65-F5344CB8AC3E}">
        <p14:creationId xmlns:p14="http://schemas.microsoft.com/office/powerpoint/2010/main" val="1557309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7D96-86BD-CC6C-D350-5687A508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Preceptor and Employer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9EA8-80F8-1ED2-28E0-7AC512B39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done biennially (surveys alternate) </a:t>
            </a:r>
          </a:p>
          <a:p>
            <a:endParaRPr lang="en-US" dirty="0"/>
          </a:p>
          <a:p>
            <a:r>
              <a:rPr lang="en-US" dirty="0"/>
              <a:t>Employer contact information shared by students at the time of commencement and alumni surveys (but remains a challenge) </a:t>
            </a:r>
          </a:p>
          <a:p>
            <a:endParaRPr lang="en-US" dirty="0"/>
          </a:p>
          <a:p>
            <a:r>
              <a:rPr lang="en-US" dirty="0"/>
              <a:t>Opportunity to ask about expected changes to the field, workforce development needs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05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2404-53E6-4C25-AA63-017A9EAB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D929-9A7A-D540-416D-8DBDD7623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 of data sources and timepoints</a:t>
            </a:r>
          </a:p>
          <a:p>
            <a:endParaRPr lang="en-US" dirty="0"/>
          </a:p>
          <a:p>
            <a:r>
              <a:rPr lang="en-US" dirty="0"/>
              <a:t>Building relationships across campus</a:t>
            </a:r>
          </a:p>
          <a:p>
            <a:endParaRPr lang="en-US" dirty="0"/>
          </a:p>
          <a:p>
            <a:r>
              <a:rPr lang="en-US" dirty="0"/>
              <a:t>Sharing results widely, in meetings, to gain insight</a:t>
            </a:r>
          </a:p>
          <a:p>
            <a:endParaRPr lang="en-US" dirty="0"/>
          </a:p>
          <a:p>
            <a:r>
              <a:rPr lang="en-US" dirty="0"/>
              <a:t>Continuous improvement to data collection tools</a:t>
            </a:r>
          </a:p>
        </p:txBody>
      </p:sp>
    </p:spTree>
    <p:extLst>
      <p:ext uri="{BB962C8B-B14F-4D97-AF65-F5344CB8AC3E}">
        <p14:creationId xmlns:p14="http://schemas.microsoft.com/office/powerpoint/2010/main" val="126651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2B5C8-EDEF-ABDC-ADD7-C2E158A5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641653"/>
            <a:ext cx="8272212" cy="1095560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What’s on the agenda?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57201"/>
            <a:ext cx="84742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A4A9845C-FBD7-F6F7-8141-40E133E0E2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962429"/>
              </p:ext>
            </p:extLst>
          </p:nvPr>
        </p:nvGraphicFramePr>
        <p:xfrm>
          <a:off x="853281" y="2092691"/>
          <a:ext cx="7708371" cy="361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9772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3" y="4665537"/>
            <a:ext cx="7772400" cy="1362075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"/>
              </a:rPr>
              <a:t>Collecting Data from Alumni, Employers, and Other Stakeholders</a:t>
            </a:r>
            <a:endParaRPr lang="en-US" sz="2800" i="1" dirty="0">
              <a:latin typeface="Arial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3025638"/>
            <a:ext cx="7772400" cy="1500187"/>
          </a:xfrm>
        </p:spPr>
        <p:txBody>
          <a:bodyPr wrap="square" anchor="b"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b="1" dirty="0">
                <a:latin typeface="Arial"/>
              </a:rPr>
              <a:t>Christopher Seplaki, PhD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/>
              </a:rPr>
              <a:t>Christopher_Seplaki@URMC.Rochester.edu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dirty="0">
                <a:latin typeface="Arial"/>
              </a:rPr>
              <a:t>Associate Professor, Department of Public Health Sciences (Primary), Psychiatry (Secondary)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dirty="0">
                <a:latin typeface="Arial"/>
              </a:rPr>
              <a:t>Director, Master’s in Public Health (MPH) Program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dirty="0">
                <a:latin typeface="Arial"/>
              </a:rPr>
              <a:t>University of Rochester, School of Medicine and Dentistry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dirty="0">
                <a:latin typeface="Arial"/>
              </a:rPr>
              <a:t>Rochester, NY</a:t>
            </a: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CD97528-5D2D-7AC8-28B0-53163374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88" y="608739"/>
            <a:ext cx="6292089" cy="22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98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C8ED-2670-C3BE-C251-8D935AA9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the UR MPH Program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82565BA-FB74-2748-6508-9EEF897B61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1752600"/>
          <a:ext cx="8686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9989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latin typeface="Arial"/>
              </a:rPr>
              <a:t>How We Obtain Stakeholder Input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7205D70-2FA4-A78B-D1C6-11E186FE6F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8167254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5067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>
                <a:latin typeface="Arial"/>
              </a:rPr>
              <a:t>Informal Professional Interactions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00E7B2D-5218-FDBE-41A0-50C93A787A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5000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89" y="609600"/>
            <a:ext cx="8049891" cy="1143000"/>
          </a:xfrm>
          <a:solidFill>
            <a:srgbClr val="FFFFFF"/>
          </a:solidFill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latin typeface="Arial"/>
              </a:rPr>
              <a:t>Formal Quantitative Survey of Alumni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9AC028F2-7051-935F-85BE-1E347CA235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534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latin typeface="Arial"/>
              </a:rPr>
              <a:t>Formal Qualitative Structured Interviews with Alumni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4BBB7CD-9255-EC6D-303F-5505062BE2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7414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" y="147484"/>
            <a:ext cx="84582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Formal Qualitative Structured Interviews with Alumni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5" y="1467464"/>
            <a:ext cx="8804891" cy="478093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12262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latin typeface="Arial"/>
              </a:rPr>
              <a:t>Formal Qualitative Structured Interviews with Potential Employers and Partners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FA8629A4-808D-0E30-2512-4A967E07B0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8181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63" y="147484"/>
            <a:ext cx="7956073" cy="1129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100" dirty="0">
                <a:latin typeface="Arial"/>
              </a:rPr>
              <a:t>Formal Qualitative Structured Interviews with Potential Employers and Partners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0484"/>
            <a:ext cx="8769333" cy="48055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84435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17" y="339118"/>
            <a:ext cx="3008313" cy="87134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2800" dirty="0">
                <a:latin typeface="Arial"/>
              </a:rPr>
              <a:t>Final Thoughts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EF61FB-14D9-6734-FA61-CB593795E9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80761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57" name="Picture 957" descr="Logo, company name&#10;&#10;Description automatically generated">
            <a:extLst>
              <a:ext uri="{FF2B5EF4-FFF2-40B4-BE49-F238E27FC236}">
                <a16:creationId xmlns:a16="http://schemas.microsoft.com/office/drawing/2014/main" id="{9FA92091-4340-1781-6049-722123A92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4" y="2153106"/>
            <a:ext cx="3443535" cy="26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1DC9-A2FF-F209-DECB-8BC3028E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Relevant CEPH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4FAB8-8E26-BB1E-BE8B-A10AA3CD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0" dirty="0"/>
              <a:t>SPH/PHP</a:t>
            </a:r>
          </a:p>
          <a:p>
            <a:pPr lvl="1"/>
            <a:r>
              <a:rPr lang="en-US" sz="1800" b="0" dirty="0"/>
              <a:t>Criterion B4: Post-Graduation Outcomes</a:t>
            </a:r>
            <a:endParaRPr lang="en-US" sz="1800" dirty="0"/>
          </a:p>
          <a:p>
            <a:pPr lvl="1"/>
            <a:r>
              <a:rPr lang="en-US" sz="1800" b="0" dirty="0"/>
              <a:t>Criterion B5: Perceptions of Curricular Effectiveness</a:t>
            </a:r>
            <a:endParaRPr lang="en-US" sz="1800" dirty="0"/>
          </a:p>
          <a:p>
            <a:pPr lvl="1"/>
            <a:r>
              <a:rPr lang="en-US" sz="1800" b="0" dirty="0"/>
              <a:t>Criterion F1: Community Involvement in Eval/Assessment</a:t>
            </a:r>
            <a:endParaRPr lang="en-US" sz="1800" dirty="0"/>
          </a:p>
          <a:p>
            <a:pPr lvl="0"/>
            <a:r>
              <a:rPr lang="en-US" sz="3200" b="0" dirty="0"/>
              <a:t>SBP:</a:t>
            </a:r>
          </a:p>
          <a:p>
            <a:pPr lvl="1"/>
            <a:r>
              <a:rPr lang="en-US" sz="1800" b="0" dirty="0"/>
              <a:t>Criterion C3: Post-Graduation Outcomes</a:t>
            </a:r>
            <a:endParaRPr lang="en-US" sz="1800" dirty="0"/>
          </a:p>
          <a:p>
            <a:pPr lvl="1"/>
            <a:r>
              <a:rPr lang="en-US" sz="1800" b="0" dirty="0"/>
              <a:t>Criterion C4: Stakeholder Feedback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5736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7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17157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utoShape 2" descr="Image result for volunteer thank yo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4" y="1609466"/>
            <a:ext cx="8261546" cy="2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9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7C5D-9849-61A5-AE17-844118FC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Post-Graduation Outcomes</a:t>
            </a:r>
          </a:p>
        </p:txBody>
      </p:sp>
      <p:pic>
        <p:nvPicPr>
          <p:cNvPr id="7" name="Picture 6" descr="Graduates wearing mortarboards">
            <a:extLst>
              <a:ext uri="{FF2B5EF4-FFF2-40B4-BE49-F238E27FC236}">
                <a16:creationId xmlns:a16="http://schemas.microsoft.com/office/drawing/2014/main" id="{B4ED41CC-6DDC-3683-E434-EECA511F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0" r="36975" b="1"/>
          <a:stretch/>
        </p:blipFill>
        <p:spPr>
          <a:xfrm>
            <a:off x="6038843" y="2041237"/>
            <a:ext cx="2669263" cy="4352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CFA998-B7CD-180D-757F-93F0283AB644}"/>
              </a:ext>
            </a:extLst>
          </p:cNvPr>
          <p:cNvSpPr/>
          <p:nvPr/>
        </p:nvSpPr>
        <p:spPr>
          <a:xfrm>
            <a:off x="435894" y="6040582"/>
            <a:ext cx="1272833" cy="424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B036298-607D-891A-FCC5-19226F803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201334"/>
              </p:ext>
            </p:extLst>
          </p:nvPr>
        </p:nvGraphicFramePr>
        <p:xfrm>
          <a:off x="435894" y="1964324"/>
          <a:ext cx="5418806" cy="4352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951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EDA7DB-47E7-5D37-8112-E313C374EA08}"/>
              </a:ext>
            </a:extLst>
          </p:cNvPr>
          <p:cNvSpPr/>
          <p:nvPr/>
        </p:nvSpPr>
        <p:spPr>
          <a:xfrm>
            <a:off x="435894" y="6040582"/>
            <a:ext cx="1272833" cy="424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11A76-988A-80AF-FD9C-AAB5D968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4" y="875386"/>
            <a:ext cx="7989752" cy="1083329"/>
          </a:xfrm>
        </p:spPr>
        <p:txBody>
          <a:bodyPr>
            <a:normAutofit fontScale="90000"/>
          </a:bodyPr>
          <a:lstStyle/>
          <a:p>
            <a:pPr algn="ctr"/>
            <a:r>
              <a:rPr lang="x-none" kern="1600" dirty="0">
                <a:effectLst/>
                <a:latin typeface="+mn-lt"/>
                <a:ea typeface="Arial Unicode MS"/>
              </a:rPr>
              <a:t>Alumni Perceptions of Curricular Effectiveness</a:t>
            </a:r>
            <a:r>
              <a:rPr lang="x-none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(SPH and PHP)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003C909-F44D-27C5-17A1-3122D7B0EB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360383"/>
              </p:ext>
            </p:extLst>
          </p:nvPr>
        </p:nvGraphicFramePr>
        <p:xfrm>
          <a:off x="431725" y="1747477"/>
          <a:ext cx="8280549" cy="4609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Range of moods sticky notes">
            <a:extLst>
              <a:ext uri="{FF2B5EF4-FFF2-40B4-BE49-F238E27FC236}">
                <a16:creationId xmlns:a16="http://schemas.microsoft.com/office/drawing/2014/main" id="{9BE61D6B-BC62-C58C-CF6A-E562925BF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0188" y="4830618"/>
            <a:ext cx="2621269" cy="17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EC755-D888-ED3A-14A1-B251A1A6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451" y="702156"/>
            <a:ext cx="5417820" cy="1013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x-none" sz="2700" kern="1600" dirty="0">
                <a:solidFill>
                  <a:schemeClr val="accent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Community Involvement in School or Program Evaluation &amp; Assessment</a:t>
            </a:r>
            <a:r>
              <a:rPr lang="en-US" sz="2700" kern="1200" dirty="0">
                <a:solidFill>
                  <a:schemeClr val="accent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br>
              <a:rPr lang="en-US" sz="2700" kern="1200" dirty="0">
                <a:solidFill>
                  <a:schemeClr val="accent1"/>
                </a:solidFill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en-US" sz="2700" kern="1200" dirty="0">
                <a:solidFill>
                  <a:schemeClr val="accent1"/>
                </a:solidFill>
                <a:latin typeface="+mn-lt"/>
                <a:ea typeface="+mn-ea"/>
                <a:cs typeface="Times New Roman" panose="02020603050405020304" pitchFamily="18" charset="0"/>
              </a:rPr>
              <a:t>(SPH and PHP)</a:t>
            </a:r>
            <a:br>
              <a:rPr lang="en-US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</a:b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7ED78697-16FF-339F-2337-FB8F7A5DB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4" r="28698"/>
          <a:stretch/>
        </p:blipFill>
        <p:spPr>
          <a:xfrm>
            <a:off x="20" y="10"/>
            <a:ext cx="3098779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450" y="457200"/>
            <a:ext cx="5417820" cy="91440"/>
          </a:xfrm>
          <a:prstGeom prst="rect">
            <a:avLst/>
          </a:prstGeom>
          <a:solidFill>
            <a:srgbClr val="B38F6C"/>
          </a:solidFill>
          <a:ln>
            <a:solidFill>
              <a:srgbClr val="B38F6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0" name="Content Placeholder 3">
            <a:extLst>
              <a:ext uri="{FF2B5EF4-FFF2-40B4-BE49-F238E27FC236}">
                <a16:creationId xmlns:a16="http://schemas.microsoft.com/office/drawing/2014/main" id="{511B3501-DC39-1834-913C-A27A2C88E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533732"/>
              </p:ext>
            </p:extLst>
          </p:nvPr>
        </p:nvGraphicFramePr>
        <p:xfrm>
          <a:off x="3337449" y="1616364"/>
          <a:ext cx="5621823" cy="5126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872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ECFFD-463D-D8CB-B3C9-07B3E770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 dirty="0"/>
              <a:t>Stakeholder Feedback (SBP)</a:t>
            </a:r>
            <a:r>
              <a:rPr lang="en-US" sz="3300" dirty="0">
                <a:solidFill>
                  <a:schemeClr val="accent1"/>
                </a:solidFill>
              </a:rPr>
              <a:t>)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DA99FD9-D36B-3B46-27F7-E1EA710ED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762726"/>
              </p:ext>
            </p:extLst>
          </p:nvPr>
        </p:nvGraphicFramePr>
        <p:xfrm>
          <a:off x="497897" y="2070244"/>
          <a:ext cx="7989888" cy="3831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426418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D0201C"/>
      </a:accent1>
      <a:accent2>
        <a:srgbClr val="811419"/>
      </a:accent2>
      <a:accent3>
        <a:srgbClr val="E37B5F"/>
      </a:accent3>
      <a:accent4>
        <a:srgbClr val="5F6062"/>
      </a:accent4>
      <a:accent5>
        <a:srgbClr val="5FE3CF"/>
      </a:accent5>
      <a:accent6>
        <a:srgbClr val="141F81"/>
      </a:accent6>
      <a:hlink>
        <a:srgbClr val="1C2BBA"/>
      </a:hlink>
      <a:folHlink>
        <a:srgbClr val="54E2CE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2524"/>
      </a:dk2>
      <a:lt2>
        <a:srgbClr val="E2E8E8"/>
      </a:lt2>
      <a:accent1>
        <a:srgbClr val="C69896"/>
      </a:accent1>
      <a:accent2>
        <a:srgbClr val="BA997F"/>
      </a:accent2>
      <a:accent3>
        <a:srgbClr val="AAA480"/>
      </a:accent3>
      <a:accent4>
        <a:srgbClr val="9BAA74"/>
      </a:accent4>
      <a:accent5>
        <a:srgbClr val="8FAC82"/>
      </a:accent5>
      <a:accent6>
        <a:srgbClr val="78B07E"/>
      </a:accent6>
      <a:hlink>
        <a:srgbClr val="568D8F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state">
      <a:majorFont>
        <a:latin typeface="Interstate Bold"/>
        <a:ea typeface=""/>
        <a:cs typeface=""/>
      </a:majorFont>
      <a:minorFont>
        <a:latin typeface="Interstate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Office Theme">
      <a:majorFont>
        <a:latin typeface="Times New Roman"/>
        <a:ea typeface="MS Pゴシック"/>
        <a:cs typeface=""/>
      </a:majorFont>
      <a:minorFont>
        <a:latin typeface="Times New Roman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5971</TotalTime>
  <Words>2530</Words>
  <Application>Microsoft Office PowerPoint</Application>
  <PresentationFormat>On-screen Show (4:3)</PresentationFormat>
  <Paragraphs>401</Paragraphs>
  <Slides>50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Avenir Next Condensed Medium</vt:lpstr>
      <vt:lpstr>Bembo</vt:lpstr>
      <vt:lpstr>Calibri</vt:lpstr>
      <vt:lpstr>Gill Sans MT</vt:lpstr>
      <vt:lpstr>Interstate Bold</vt:lpstr>
      <vt:lpstr>Interstate Regular</vt:lpstr>
      <vt:lpstr>Tenorite</vt:lpstr>
      <vt:lpstr>Times New Roman</vt:lpstr>
      <vt:lpstr>Wingdings</vt:lpstr>
      <vt:lpstr>Wingdings 2</vt:lpstr>
      <vt:lpstr>Dividend</vt:lpstr>
      <vt:lpstr>ArchiveVTI</vt:lpstr>
      <vt:lpstr>Office Theme</vt:lpstr>
      <vt:lpstr>1_Office Theme</vt:lpstr>
      <vt:lpstr>Webinar: Collecting Alumni &amp; Stakeholder Data </vt:lpstr>
      <vt:lpstr>Logistics</vt:lpstr>
      <vt:lpstr>Access this and past presentations</vt:lpstr>
      <vt:lpstr>What’s on the agenda?</vt:lpstr>
      <vt:lpstr>Relevant CEPH Criteria</vt:lpstr>
      <vt:lpstr>Post-Graduation Outcomes</vt:lpstr>
      <vt:lpstr>Alumni Perceptions of Curricular Effectiveness (SPH and PHP) </vt:lpstr>
      <vt:lpstr>Community Involvement in School or Program Evaluation &amp; Assessment  (SPH and PHP) </vt:lpstr>
      <vt:lpstr>Stakeholder Feedback (SBP))</vt:lpstr>
      <vt:lpstr>Up Next: Panelists</vt:lpstr>
      <vt:lpstr>  Collecting Data from Alumni, Employers and Other stakeholders  Amy Abruzzi Amana Kaskazi Rutgers University, EJ Bloustein School</vt:lpstr>
      <vt:lpstr>PowerPoint Presentation</vt:lpstr>
      <vt:lpstr>Part of our Larger Assessment plan for maintaining accreditation</vt:lpstr>
      <vt:lpstr>Identifying and engaging Stakeholders</vt:lpstr>
      <vt:lpstr>Overlapping realms</vt:lpstr>
      <vt:lpstr>Use of LinkedIn</vt:lpstr>
      <vt:lpstr>Building Our LinkedIn Network</vt:lpstr>
      <vt:lpstr>What’s Next series and DIL interviews</vt:lpstr>
      <vt:lpstr>Three Different Focus groups</vt:lpstr>
      <vt:lpstr>Sample of Focus Group Protocol</vt:lpstr>
      <vt:lpstr>Three different Surveys</vt:lpstr>
      <vt:lpstr>Results of first destination survey</vt:lpstr>
      <vt:lpstr>Sample of Preceptor survey (Qualtrics)</vt:lpstr>
      <vt:lpstr>Closing the Loop</vt:lpstr>
      <vt:lpstr>Take home messages</vt:lpstr>
      <vt:lpstr>Contact information</vt:lpstr>
      <vt:lpstr>PowerPoint Presentation</vt:lpstr>
      <vt:lpstr>University of Maryland School of Public Health</vt:lpstr>
      <vt:lpstr>Data Sources</vt:lpstr>
      <vt:lpstr>Surveys</vt:lpstr>
      <vt:lpstr>Meaningfulness of Education </vt:lpstr>
      <vt:lpstr>Open-ended Survey Items</vt:lpstr>
      <vt:lpstr>Open-ended Survey Items</vt:lpstr>
      <vt:lpstr>Commencement Cards</vt:lpstr>
      <vt:lpstr>Alumni Update Form</vt:lpstr>
      <vt:lpstr>Last Stages</vt:lpstr>
      <vt:lpstr>Example of a Lesson Learned</vt:lpstr>
      <vt:lpstr>Preceptor and Employer Surveys</vt:lpstr>
      <vt:lpstr>Key Lessons</vt:lpstr>
      <vt:lpstr>Collecting Data from Alumni, Employers, and Other Stakeholders</vt:lpstr>
      <vt:lpstr>About the UR MPH Program</vt:lpstr>
      <vt:lpstr>How We Obtain Stakeholder Input</vt:lpstr>
      <vt:lpstr>Informal Professional Interactions</vt:lpstr>
      <vt:lpstr>Formal Quantitative Survey of Alumni</vt:lpstr>
      <vt:lpstr>Formal Qualitative Structured Interviews with Alumni</vt:lpstr>
      <vt:lpstr>Formal Qualitative Structured Interviews with Alumni</vt:lpstr>
      <vt:lpstr>Formal Qualitative Structured Interviews with Potential Employers and Partners</vt:lpstr>
      <vt:lpstr>Formal Qualitative Structured Interviews with Potential Employers and Partners</vt:lpstr>
      <vt:lpstr>Final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Visitor Refresher Webinar</dc:title>
  <dc:creator>Olivia Luzzi</dc:creator>
  <cp:lastModifiedBy>Jaquis Williams</cp:lastModifiedBy>
  <cp:revision>122</cp:revision>
  <dcterms:created xsi:type="dcterms:W3CDTF">2020-12-21T21:36:38Z</dcterms:created>
  <dcterms:modified xsi:type="dcterms:W3CDTF">2023-04-21T13:17:12Z</dcterms:modified>
</cp:coreProperties>
</file>